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3.jpg" ContentType="image/jpeg"/>
  <Override PartName="/ppt/media/image4.jpg" ContentType="image/jpeg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1" r:id="rId4"/>
    <p:sldId id="268" r:id="rId5"/>
    <p:sldId id="265" r:id="rId6"/>
    <p:sldId id="269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7469" userDrawn="1">
          <p15:clr>
            <a:srgbClr val="A4A3A4"/>
          </p15:clr>
        </p15:guide>
        <p15:guide id="2" orient="horz" pos="2047" userDrawn="1">
          <p15:clr>
            <a:srgbClr val="A4A3A4"/>
          </p15:clr>
        </p15:guide>
        <p15:guide id="3" pos="2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434"/>
    <a:srgbClr val="ED8C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114"/>
      </p:cViewPr>
      <p:guideLst>
        <p:guide pos="7469"/>
        <p:guide orient="horz" pos="2047"/>
        <p:guide pos="25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3234987-F5DE-4F15-B00C-2B1D1959FEFE}" type="datetimeFigureOut">
              <a:rPr lang="ru-RU"/>
              <a:t>01.07.2025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7D3DB3E-0DD8-49E0-971C-753FC421CB09}" type="slidenum">
              <a:rPr lang="ru-RU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2CFE0FE-E681-39C3-7909-6743070C99D3}" type="slidenum">
              <a:rPr/>
              <a:t>1</a:t>
            </a:fld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8E67D2F-4BBF-0D97-D835-54E7A6335493}" type="slidenum">
              <a:rPr/>
              <a:t>2</a:t>
            </a:fld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6035807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99403396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84314707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5DAA0DD-4DEE-F2F5-1FDE-61DAD960E93C}" type="slidenum">
              <a:rPr/>
              <a:t>3</a:t>
            </a:fld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2A60803-A705-0D7A-FABA-F2C68540FF7C}" type="slidenum">
              <a:rPr/>
              <a:t>4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68097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9072769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175466270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161803281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3B77D0A-1924-8679-0013-954631FB6F1B}" type="slidenum">
              <a:rPr/>
              <a:t>5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11521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2A60803-A705-0D7A-FABA-F2C68540FF7C}" type="slidenum">
              <a:rPr/>
              <a:t>6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86800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2CFE0FE-E681-39C3-7909-6743070C99D3}" type="slidenum">
              <a:rPr/>
              <a:t>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41161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5243EF3-9209-4638-A616-383979DBD91E}" type="datetime1">
              <a:rPr lang="ru-RU" smtClean="0"/>
              <a:t>01.07.2025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 dirty="0"/>
              <a:t>Ассоциация «ИНСИСТ ЭНЕРГО»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25A3FB1-4515-43F2-8F02-D81D85F6E65E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A388A61-DDE2-4D38-B286-8C592D82DBEC}" type="datetime1">
              <a:rPr lang="ru-RU" smtClean="0"/>
              <a:t>01.07.2025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 dirty="0"/>
              <a:t>Ассоциация «ИНСИСТ ЭНЕРГО»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25A3FB1-4515-43F2-8F02-D81D85F6E65E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36DAE72-6933-4897-AE4C-A041C53FACD5}" type="datetime1">
              <a:rPr lang="ru-RU" smtClean="0"/>
              <a:t>01.07.2025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 dirty="0"/>
              <a:t>Ассоциация «ИНСИСТ ЭНЕРГО»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25A3FB1-4515-43F2-8F02-D81D85F6E65E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F86AF07-2B71-4BBB-B1D7-68871436C093}" type="datetime1">
              <a:rPr lang="ru-RU" smtClean="0"/>
              <a:t>01.07.2025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 dirty="0"/>
              <a:t>Ассоциация «ИНСИСТ ЭНЕРГО»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25A3FB1-4515-43F2-8F02-D81D85F6E65E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7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9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1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C124031-20A3-41F3-AD57-69C0B1464AAC}" type="datetime1">
              <a:rPr lang="ru-RU" smtClean="0"/>
              <a:t>01.07.2025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 dirty="0"/>
              <a:t>Ассоциация «ИНСИСТ ЭНЕРГО»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25A3FB1-4515-43F2-8F02-D81D85F6E65E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EEECFBF-5045-4547-B971-6BC1B54FFB7A}" type="datetime1">
              <a:rPr lang="ru-RU" smtClean="0"/>
              <a:t>01.07.2025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 dirty="0"/>
              <a:t>Ассоциация «ИНСИСТ ЭНЕРГО»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25A3FB1-4515-43F2-8F02-D81D85F6E65E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D6C36AD-3743-43D4-A4C0-ECB8505942B8}" type="datetime1">
              <a:rPr lang="ru-RU" smtClean="0"/>
              <a:t>01.07.2025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 dirty="0"/>
              <a:t>Ассоциация «ИНСИСТ ЭНЕРГО»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25A3FB1-4515-43F2-8F02-D81D85F6E65E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9848CF2-502D-4B4D-9D54-DD6568F9A908}" type="datetime1">
              <a:rPr lang="ru-RU" smtClean="0"/>
              <a:t>01.07.2025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 dirty="0"/>
              <a:t>Ассоциация «ИНСИСТ ЭНЕРГО»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25A3FB1-4515-43F2-8F02-D81D85F6E65E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E760613-D4E5-4FC7-94D1-82DB86C42E18}" type="datetime1">
              <a:rPr lang="ru-RU" smtClean="0"/>
              <a:t>01.07.2025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 dirty="0"/>
              <a:t>Ассоциация «ИНСИСТ ЭНЕРГО»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25A3FB1-4515-43F2-8F02-D81D85F6E65E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83ED1ED-39E2-4BEB-8C54-A72BB218C5E6}" type="datetime1">
              <a:rPr lang="ru-RU" smtClean="0"/>
              <a:t>01.07.2025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 dirty="0"/>
              <a:t>Ассоциация «ИНСИСТ ЭНЕРГО»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25A3FB1-4515-43F2-8F02-D81D85F6E65E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1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1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A879A87-478F-4DB0-BF8F-A347A38CF15F}" type="datetime1">
              <a:rPr lang="ru-RU" smtClean="0"/>
              <a:t>01.07.2025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 dirty="0"/>
              <a:t>Ассоциация «ИНСИСТ ЭНЕРГО»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25A3FB1-4515-43F2-8F02-D81D85F6E65E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BF358FE-5B1E-4AC1-A600-A32A8FD7B6F8}" type="datetime1">
              <a:rPr lang="ru-RU" smtClean="0"/>
              <a:t>01.07.2025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dirty="0"/>
              <a:t>Ассоциация «ИНСИСТ ЭНЕРГО»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25A3FB1-4515-43F2-8F02-D81D85F6E65E}" type="slidenum">
              <a:rPr lang="ru-RU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g"/><Relationship Id="rId7" Type="http://schemas.microsoft.com/office/2007/relationships/hdphoto" Target="../media/hdphoto2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hyperlink" Target="https://insistenergo.ru/" TargetMode="External"/><Relationship Id="rId4" Type="http://schemas.openxmlformats.org/officeDocument/2006/relationships/hyperlink" Target="mailto:info@insistenergo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86"/>
          <a:stretch/>
        </p:blipFill>
        <p:spPr>
          <a:xfrm>
            <a:off x="0" y="1247212"/>
            <a:ext cx="12192000" cy="561078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21829" y="1621607"/>
            <a:ext cx="8180737" cy="3206486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2800" dirty="0" smtClean="0">
                <a:latin typeface="Tahoma"/>
                <a:ea typeface="Tahoma"/>
                <a:cs typeface="Tahoma"/>
              </a:rPr>
              <a:t>Верификация локализации оборудования ИСУЭ и приборов учета</a:t>
            </a:r>
            <a:br>
              <a:rPr lang="ru-RU" sz="2800" dirty="0" smtClean="0">
                <a:latin typeface="Tahoma"/>
                <a:ea typeface="Tahoma"/>
                <a:cs typeface="Tahoma"/>
              </a:rPr>
            </a:br>
            <a:r>
              <a:rPr lang="ru-RU" sz="2800" dirty="0">
                <a:latin typeface="Tahoma"/>
                <a:ea typeface="Tahoma"/>
                <a:cs typeface="Tahoma"/>
              </a:rPr>
              <a:t/>
            </a:r>
            <a:br>
              <a:rPr lang="ru-RU" sz="2800" dirty="0">
                <a:latin typeface="Tahoma"/>
                <a:ea typeface="Tahoma"/>
                <a:cs typeface="Tahoma"/>
              </a:rPr>
            </a:br>
            <a:r>
              <a:rPr lang="ru-RU" sz="2400" dirty="0" smtClean="0">
                <a:latin typeface="Tahoma"/>
                <a:ea typeface="Tahoma"/>
                <a:cs typeface="Tahoma"/>
              </a:rPr>
              <a:t>Выполнение требований ПП РФ 719 и ПП РФ 1875</a:t>
            </a:r>
            <a:br>
              <a:rPr lang="ru-RU" sz="2400" dirty="0" smtClean="0">
                <a:latin typeface="Tahoma"/>
                <a:ea typeface="Tahoma"/>
                <a:cs typeface="Tahoma"/>
              </a:rPr>
            </a:br>
            <a:r>
              <a:rPr lang="ru-RU" sz="2400" dirty="0">
                <a:latin typeface="Tahoma"/>
                <a:ea typeface="Tahoma"/>
                <a:cs typeface="Tahoma"/>
              </a:rPr>
              <a:t/>
            </a:r>
            <a:br>
              <a:rPr lang="ru-RU" sz="2400" dirty="0">
                <a:latin typeface="Tahoma"/>
                <a:ea typeface="Tahoma"/>
                <a:cs typeface="Tahoma"/>
              </a:rPr>
            </a:br>
            <a:r>
              <a:rPr lang="ru-RU" sz="1800" dirty="0" smtClean="0">
                <a:latin typeface="Tahoma"/>
                <a:ea typeface="Tahoma"/>
                <a:cs typeface="Tahoma"/>
              </a:rPr>
              <a:t>Резепин Дмитрий</a:t>
            </a:r>
            <a:br>
              <a:rPr lang="ru-RU" sz="1800" dirty="0" smtClean="0">
                <a:latin typeface="Tahoma"/>
                <a:ea typeface="Tahoma"/>
                <a:cs typeface="Tahoma"/>
              </a:rPr>
            </a:br>
            <a:r>
              <a:rPr lang="ru-RU" sz="1800" dirty="0" smtClean="0">
                <a:latin typeface="Tahoma"/>
                <a:ea typeface="Tahoma"/>
                <a:cs typeface="Tahoma"/>
              </a:rPr>
              <a:t>ООО «Милур ИС»</a:t>
            </a:r>
            <a:r>
              <a:rPr lang="ru-RU" sz="2800" dirty="0" smtClean="0">
                <a:latin typeface="Tahoma"/>
                <a:ea typeface="Tahoma"/>
                <a:cs typeface="Tahoma"/>
              </a:rPr>
              <a:t/>
            </a:r>
            <a:br>
              <a:rPr lang="ru-RU" sz="2800" dirty="0" smtClean="0">
                <a:latin typeface="Tahoma"/>
                <a:ea typeface="Tahoma"/>
                <a:cs typeface="Tahoma"/>
              </a:rPr>
            </a:br>
            <a:endParaRPr lang="ru-RU" sz="2800" dirty="0">
              <a:latin typeface="Tahoma"/>
              <a:cs typeface="Tahoma"/>
            </a:endParaRPr>
          </a:p>
        </p:txBody>
      </p:sp>
      <p:grpSp>
        <p:nvGrpSpPr>
          <p:cNvPr id="10" name="Группа 9"/>
          <p:cNvGrpSpPr/>
          <p:nvPr/>
        </p:nvGrpSpPr>
        <p:grpSpPr bwMode="auto">
          <a:xfrm>
            <a:off x="8760" y="0"/>
            <a:ext cx="11617184" cy="1247212"/>
            <a:chOff x="-1430998" y="-149224"/>
            <a:chExt cx="9932336" cy="1247212"/>
          </a:xfrm>
        </p:grpSpPr>
        <p:pic>
          <p:nvPicPr>
            <p:cNvPr id="11" name="Рисунок 10"/>
            <p:cNvPicPr/>
            <p:nvPr/>
          </p:nvPicPr>
          <p:blipFill>
            <a:blip r:embed="rId4"/>
            <a:stretch/>
          </p:blipFill>
          <p:spPr bwMode="auto">
            <a:xfrm>
              <a:off x="-1430998" y="-149224"/>
              <a:ext cx="1909889" cy="12472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Прямоугольник 11"/>
            <p:cNvSpPr/>
            <p:nvPr/>
          </p:nvSpPr>
          <p:spPr bwMode="auto">
            <a:xfrm>
              <a:off x="739340" y="50252"/>
              <a:ext cx="7761998" cy="83099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2400" b="1" dirty="0">
                  <a:solidFill>
                    <a:srgbClr val="FA8A0A"/>
                  </a:solidFill>
                  <a:latin typeface="Tahoma"/>
                  <a:ea typeface="Tahoma"/>
                  <a:cs typeface="Tahoma"/>
                </a:rPr>
                <a:t>Ассоциация содействия развитию производства </a:t>
              </a:r>
              <a:endParaRPr sz="2400" b="1" dirty="0">
                <a:solidFill>
                  <a:srgbClr val="FA8A0A"/>
                </a:solidFill>
                <a:latin typeface="Tahoma"/>
                <a:ea typeface="Tahoma"/>
                <a:cs typeface="Tahoma"/>
              </a:endParaRPr>
            </a:p>
            <a:p>
              <a:pPr algn="ctr">
                <a:defRPr/>
              </a:pPr>
              <a:r>
                <a:rPr lang="ru-RU" sz="2400" b="1" dirty="0">
                  <a:solidFill>
                    <a:srgbClr val="FA8A0A"/>
                  </a:solidFill>
                  <a:latin typeface="Tahoma"/>
                  <a:ea typeface="Tahoma"/>
                  <a:cs typeface="Tahoma"/>
                </a:rPr>
                <a:t>интеллектуальных систем учета в энергетике и ЖКХ</a:t>
              </a:r>
              <a:endParaRPr sz="2000" b="1" dirty="0">
                <a:solidFill>
                  <a:srgbClr val="FA8A0A"/>
                </a:solidFill>
              </a:endParaRPr>
            </a:p>
          </p:txBody>
        </p:sp>
      </p:grpSp>
      <p:sp>
        <p:nvSpPr>
          <p:cNvPr id="8" name="Нижний колонтитул 13">
            <a:extLst>
              <a:ext uri="{FF2B5EF4-FFF2-40B4-BE49-F238E27FC236}">
                <a16:creationId xmlns:a16="http://schemas.microsoft.com/office/drawing/2014/main" id="{E4309A5B-1174-44E8-B9BE-81BDA7864800}"/>
              </a:ext>
            </a:extLst>
          </p:cNvPr>
          <p:cNvSpPr>
            <a:spLocks noGrp="1"/>
          </p:cNvSpPr>
          <p:nvPr/>
        </p:nvSpPr>
        <p:spPr bwMode="auto">
          <a:xfrm>
            <a:off x="8826759" y="5982439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600" dirty="0"/>
              <a:t>Ассоциация «ИНСИСТ ЭНЕРГО»</a:t>
            </a:r>
          </a:p>
          <a:p>
            <a:pPr>
              <a:defRPr/>
            </a:pPr>
            <a:r>
              <a:rPr lang="ru-RU" sz="1600" dirty="0" smtClean="0"/>
              <a:t>июль, </a:t>
            </a:r>
            <a:r>
              <a:rPr lang="ru-RU" sz="1600" dirty="0"/>
              <a:t>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86248765" name="Title 1"/>
          <p:cNvSpPr>
            <a:spLocks noGrp="1"/>
          </p:cNvSpPr>
          <p:nvPr>
            <p:ph type="title"/>
          </p:nvPr>
        </p:nvSpPr>
        <p:spPr bwMode="auto">
          <a:xfrm>
            <a:off x="3016085" y="-165038"/>
            <a:ext cx="7886700" cy="1325562"/>
          </a:xfrm>
        </p:spPr>
        <p:txBody>
          <a:bodyPr/>
          <a:lstStyle/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предпосылки</a:t>
            </a:r>
            <a:endParaRPr dirty="0"/>
          </a:p>
        </p:txBody>
      </p:sp>
      <p:grpSp>
        <p:nvGrpSpPr>
          <p:cNvPr id="11" name="Группа 10"/>
          <p:cNvGrpSpPr/>
          <p:nvPr/>
        </p:nvGrpSpPr>
        <p:grpSpPr bwMode="auto">
          <a:xfrm>
            <a:off x="0" y="-1"/>
            <a:ext cx="12191999" cy="866776"/>
            <a:chOff x="-1371601" y="-1"/>
            <a:chExt cx="12191999" cy="866776"/>
          </a:xfrm>
        </p:grpSpPr>
        <p:sp>
          <p:nvSpPr>
            <p:cNvPr id="9" name="Прямоугольник 8"/>
            <p:cNvSpPr/>
            <p:nvPr/>
          </p:nvSpPr>
          <p:spPr bwMode="auto">
            <a:xfrm>
              <a:off x="-108859" y="1"/>
              <a:ext cx="10929257" cy="866774"/>
            </a:xfrm>
            <a:prstGeom prst="rect">
              <a:avLst/>
            </a:prstGeom>
            <a:solidFill>
              <a:srgbClr val="EE8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ru-RU" sz="2800" b="1" dirty="0">
                  <a:solidFill>
                    <a:schemeClr val="bg1"/>
                  </a:solidFill>
                  <a:latin typeface="Tahoma"/>
                  <a:ea typeface="Tahoma"/>
                  <a:cs typeface="Tahoma"/>
                </a:rPr>
                <a:t>Создание рынка ЭКБ для приборов учета</a:t>
              </a:r>
              <a:endParaRPr b="1" dirty="0">
                <a:solidFill>
                  <a:schemeClr val="bg1"/>
                </a:solidFill>
              </a:endParaRPr>
            </a:p>
          </p:txBody>
        </p:sp>
        <p:pic>
          <p:nvPicPr>
            <p:cNvPr id="10" name="Рисунок 9"/>
            <p:cNvPicPr/>
            <p:nvPr/>
          </p:nvPicPr>
          <p:blipFill>
            <a:blip r:embed="rId3"/>
            <a:stretch/>
          </p:blipFill>
          <p:spPr bwMode="auto">
            <a:xfrm>
              <a:off x="-1371601" y="-1"/>
              <a:ext cx="1409700" cy="8667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4223838" name="TextBox 994223837"/>
          <p:cNvSpPr txBox="1"/>
          <p:nvPr/>
        </p:nvSpPr>
        <p:spPr bwMode="auto">
          <a:xfrm>
            <a:off x="3594539" y="893149"/>
            <a:ext cx="8383322" cy="5641353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lang="ru-RU" b="1" dirty="0">
                <a:solidFill>
                  <a:srgbClr val="FA8A0A"/>
                </a:solidFill>
                <a:latin typeface="Tahoma"/>
                <a:ea typeface="Tahoma"/>
                <a:cs typeface="Tahoma"/>
              </a:rPr>
              <a:t>2018 г</a:t>
            </a:r>
          </a:p>
          <a:p>
            <a:pPr algn="l">
              <a:defRPr/>
            </a:pPr>
            <a:r>
              <a:rPr lang="ru-RU" b="1" dirty="0">
                <a:latin typeface="Tahoma"/>
                <a:ea typeface="Tahoma"/>
                <a:cs typeface="Tahoma"/>
              </a:rPr>
              <a:t>создание рынка спроса на ЭКБ со стороны производителей приборов учета электрической энергии</a:t>
            </a:r>
            <a:r>
              <a:rPr lang="ru-RU" dirty="0">
                <a:latin typeface="Tahoma"/>
                <a:ea typeface="Tahoma"/>
                <a:cs typeface="Tahoma"/>
              </a:rPr>
              <a:t> (выпуск </a:t>
            </a:r>
            <a:r>
              <a:rPr dirty="0">
                <a:latin typeface="Tahoma"/>
                <a:ea typeface="Tahoma"/>
                <a:cs typeface="Tahoma"/>
              </a:rPr>
              <a:t> 522</a:t>
            </a:r>
            <a:r>
              <a:rPr lang="ru-RU" dirty="0">
                <a:latin typeface="Tahoma"/>
                <a:ea typeface="Tahoma"/>
                <a:cs typeface="Tahoma"/>
              </a:rPr>
              <a:t>-</a:t>
            </a:r>
            <a:r>
              <a:rPr dirty="0">
                <a:latin typeface="Tahoma"/>
                <a:ea typeface="Tahoma"/>
                <a:cs typeface="Tahoma"/>
              </a:rPr>
              <a:t>ФЗ </a:t>
            </a:r>
            <a:r>
              <a:rPr lang="ru-RU" dirty="0">
                <a:latin typeface="Tahoma"/>
                <a:ea typeface="Tahoma"/>
                <a:cs typeface="Tahoma"/>
              </a:rPr>
              <a:t>«</a:t>
            </a:r>
            <a:r>
              <a:rPr dirty="0">
                <a:latin typeface="Tahoma"/>
                <a:ea typeface="Tahoma"/>
                <a:cs typeface="Tahoma"/>
              </a:rPr>
              <a:t>О</a:t>
            </a:r>
            <a:r>
              <a:rPr lang="ru-RU" dirty="0">
                <a:latin typeface="Tahoma"/>
                <a:ea typeface="Tahoma"/>
                <a:cs typeface="Tahoma"/>
              </a:rPr>
              <a:t>б</a:t>
            </a:r>
            <a:r>
              <a:rPr dirty="0">
                <a:latin typeface="Tahoma"/>
                <a:ea typeface="Tahoma"/>
                <a:cs typeface="Tahoma"/>
              </a:rPr>
              <a:t> интеллектуальном учете</a:t>
            </a:r>
            <a:r>
              <a:rPr lang="ru-RU" dirty="0">
                <a:latin typeface="Tahoma"/>
                <a:ea typeface="Tahoma"/>
                <a:cs typeface="Tahoma"/>
              </a:rPr>
              <a:t>...»)</a:t>
            </a:r>
            <a:r>
              <a:rPr dirty="0">
                <a:latin typeface="Tahoma"/>
                <a:ea typeface="Tahoma"/>
                <a:cs typeface="Tahoma"/>
              </a:rPr>
              <a:t> </a:t>
            </a:r>
            <a:endParaRPr lang="ru-RU" dirty="0">
              <a:latin typeface="Tahoma"/>
              <a:ea typeface="Tahoma"/>
              <a:cs typeface="Tahoma"/>
            </a:endParaRPr>
          </a:p>
          <a:p>
            <a:pPr algn="l">
              <a:defRPr/>
            </a:pPr>
            <a:endParaRPr sz="1200" dirty="0">
              <a:latin typeface="Tahoma"/>
              <a:ea typeface="Tahoma"/>
              <a:cs typeface="Tahoma"/>
            </a:endParaRPr>
          </a:p>
          <a:p>
            <a:pPr algn="l">
              <a:defRPr/>
            </a:pPr>
            <a:r>
              <a:rPr lang="ru-RU" b="1" dirty="0">
                <a:solidFill>
                  <a:srgbClr val="FA8A0A"/>
                </a:solidFill>
                <a:latin typeface="Tahoma"/>
                <a:ea typeface="Tahoma"/>
                <a:cs typeface="Tahoma"/>
              </a:rPr>
              <a:t>2018-2024 </a:t>
            </a:r>
            <a:r>
              <a:rPr lang="ru-RU" b="1" dirty="0">
                <a:solidFill>
                  <a:srgbClr val="FA8A0A"/>
                </a:solidFill>
                <a:latin typeface="Tahoma"/>
                <a:ea typeface="Tahoma"/>
                <a:cs typeface="Tahoma"/>
              </a:rPr>
              <a:t>гг</a:t>
            </a:r>
            <a:r>
              <a:rPr lang="ru-RU" dirty="0">
                <a:latin typeface="Tahoma"/>
                <a:ea typeface="Tahoma"/>
                <a:cs typeface="Tahoma"/>
              </a:rPr>
              <a:t> </a:t>
            </a:r>
          </a:p>
          <a:p>
            <a:pPr algn="l">
              <a:defRPr/>
            </a:pPr>
            <a:r>
              <a:rPr lang="ru-RU" b="1" dirty="0">
                <a:latin typeface="Tahoma"/>
                <a:ea typeface="Tahoma"/>
                <a:cs typeface="Tahoma"/>
              </a:rPr>
              <a:t>с</a:t>
            </a:r>
            <a:r>
              <a:rPr b="1" dirty="0">
                <a:latin typeface="Tahoma"/>
                <a:ea typeface="Tahoma"/>
                <a:cs typeface="Tahoma"/>
              </a:rPr>
              <a:t>тимулирование рынка к использованию российской </a:t>
            </a:r>
            <a:r>
              <a:rPr lang="ru-RU" b="1" dirty="0">
                <a:latin typeface="Tahoma"/>
                <a:ea typeface="Tahoma"/>
                <a:cs typeface="Tahoma"/>
              </a:rPr>
              <a:t>ЭКБ</a:t>
            </a:r>
          </a:p>
          <a:p>
            <a:pPr algn="l">
              <a:defRPr/>
            </a:pPr>
            <a:endParaRPr sz="1000" b="1" dirty="0">
              <a:latin typeface="Tahoma"/>
              <a:cs typeface="Tahoma"/>
            </a:endParaRPr>
          </a:p>
          <a:p>
            <a:pPr marL="283879" indent="-283879">
              <a:buFont typeface="Arial"/>
              <a:buChar char="•"/>
              <a:defRPr/>
            </a:pPr>
            <a:r>
              <a:rPr b="1" dirty="0" smtClean="0">
                <a:latin typeface="Tahoma"/>
                <a:ea typeface="Tahoma"/>
                <a:cs typeface="Tahoma"/>
              </a:rPr>
              <a:t>719 </a:t>
            </a:r>
            <a:r>
              <a:rPr b="1" dirty="0">
                <a:latin typeface="Tahoma"/>
                <a:ea typeface="Tahoma"/>
                <a:cs typeface="Tahoma"/>
              </a:rPr>
              <a:t>ПП </a:t>
            </a:r>
            <a:r>
              <a:rPr lang="ru-RU" dirty="0" smtClean="0">
                <a:latin typeface="Tahoma"/>
                <a:ea typeface="Tahoma"/>
                <a:cs typeface="Tahoma"/>
              </a:rPr>
              <a:t>критерии</a:t>
            </a:r>
            <a:r>
              <a:rPr dirty="0" smtClean="0">
                <a:latin typeface="Tahoma"/>
                <a:ea typeface="Tahoma"/>
                <a:cs typeface="Tahoma"/>
              </a:rPr>
              <a:t> </a:t>
            </a:r>
            <a:r>
              <a:rPr lang="ru-RU" dirty="0" smtClean="0">
                <a:latin typeface="Tahoma"/>
                <a:ea typeface="Tahoma"/>
                <a:cs typeface="Tahoma"/>
              </a:rPr>
              <a:t>российского</a:t>
            </a:r>
            <a:r>
              <a:rPr dirty="0" smtClean="0">
                <a:latin typeface="Tahoma"/>
                <a:ea typeface="Tahoma"/>
                <a:cs typeface="Tahoma"/>
              </a:rPr>
              <a:t> </a:t>
            </a:r>
            <a:r>
              <a:rPr lang="ru-RU" dirty="0" smtClean="0">
                <a:latin typeface="Tahoma"/>
                <a:ea typeface="Tahoma"/>
                <a:cs typeface="Tahoma"/>
              </a:rPr>
              <a:t>происхождения продукции </a:t>
            </a:r>
          </a:p>
          <a:p>
            <a:pPr>
              <a:defRPr/>
            </a:pPr>
            <a:r>
              <a:rPr lang="ru-RU" sz="1600" dirty="0">
                <a:latin typeface="Tahoma"/>
                <a:ea typeface="Tahoma"/>
                <a:cs typeface="Tahoma"/>
              </a:rPr>
              <a:t>	</a:t>
            </a:r>
            <a:r>
              <a:rPr lang="ru-RU" sz="1600" dirty="0" smtClean="0">
                <a:latin typeface="Tahoma"/>
                <a:cs typeface="Tahoma"/>
              </a:rPr>
              <a:t>2022 </a:t>
            </a:r>
            <a:r>
              <a:rPr lang="ru-RU" sz="1600" dirty="0" smtClean="0">
                <a:latin typeface="Tahoma"/>
                <a:cs typeface="Tahoma"/>
              </a:rPr>
              <a:t>г. </a:t>
            </a:r>
            <a:r>
              <a:rPr lang="ru-RU" sz="1600" dirty="0">
                <a:latin typeface="Tahoma"/>
                <a:cs typeface="Tahoma"/>
              </a:rPr>
              <a:t>- не менее 60 </a:t>
            </a:r>
            <a:r>
              <a:rPr lang="ru-RU" sz="1600" dirty="0" smtClean="0">
                <a:latin typeface="Tahoma"/>
                <a:cs typeface="Tahoma"/>
              </a:rPr>
              <a:t>баллов</a:t>
            </a:r>
            <a:endParaRPr lang="ru-RU" sz="1600" dirty="0">
              <a:latin typeface="Tahoma"/>
              <a:cs typeface="Tahoma"/>
            </a:endParaRPr>
          </a:p>
          <a:p>
            <a:pPr lvl="1">
              <a:defRPr/>
            </a:pPr>
            <a:r>
              <a:rPr lang="ru-RU" sz="1600" dirty="0" smtClean="0">
                <a:latin typeface="Tahoma"/>
                <a:cs typeface="Tahoma"/>
              </a:rPr>
              <a:t>2023 г. </a:t>
            </a:r>
            <a:r>
              <a:rPr lang="ru-RU" sz="1600" dirty="0">
                <a:latin typeface="Tahoma"/>
                <a:cs typeface="Tahoma"/>
              </a:rPr>
              <a:t>- не менее 75 </a:t>
            </a:r>
            <a:r>
              <a:rPr lang="ru-RU" sz="1600" dirty="0" smtClean="0">
                <a:latin typeface="Tahoma"/>
                <a:cs typeface="Tahoma"/>
              </a:rPr>
              <a:t>баллов</a:t>
            </a:r>
            <a:endParaRPr lang="ru-RU" sz="1600" dirty="0">
              <a:latin typeface="Tahoma"/>
              <a:cs typeface="Tahoma"/>
            </a:endParaRPr>
          </a:p>
          <a:p>
            <a:pPr lvl="1">
              <a:defRPr/>
            </a:pPr>
            <a:r>
              <a:rPr lang="ru-RU" sz="1600" dirty="0" smtClean="0">
                <a:latin typeface="Tahoma"/>
                <a:cs typeface="Tahoma"/>
              </a:rPr>
              <a:t>2024 г. </a:t>
            </a:r>
            <a:r>
              <a:rPr lang="ru-RU" sz="1600" dirty="0">
                <a:latin typeface="Tahoma"/>
                <a:cs typeface="Tahoma"/>
              </a:rPr>
              <a:t>- не менее 90 </a:t>
            </a:r>
            <a:r>
              <a:rPr lang="ru-RU" sz="1600" dirty="0" smtClean="0">
                <a:latin typeface="Tahoma"/>
                <a:cs typeface="Tahoma"/>
              </a:rPr>
              <a:t>баллов</a:t>
            </a:r>
            <a:endParaRPr lang="ru-RU" sz="1600" dirty="0">
              <a:latin typeface="Tahoma"/>
              <a:cs typeface="Tahoma"/>
            </a:endParaRPr>
          </a:p>
          <a:p>
            <a:pPr lvl="1">
              <a:defRPr/>
            </a:pPr>
            <a:r>
              <a:rPr lang="ru-RU" sz="1600" dirty="0" smtClean="0">
                <a:latin typeface="Tahoma"/>
                <a:cs typeface="Tahoma"/>
              </a:rPr>
              <a:t>2025 г. </a:t>
            </a:r>
            <a:r>
              <a:rPr lang="ru-RU" sz="1600" dirty="0">
                <a:latin typeface="Tahoma"/>
                <a:cs typeface="Tahoma"/>
              </a:rPr>
              <a:t>- не менее 113 </a:t>
            </a:r>
            <a:r>
              <a:rPr lang="ru-RU" sz="1600" dirty="0" smtClean="0">
                <a:latin typeface="Tahoma"/>
                <a:cs typeface="Tahoma"/>
              </a:rPr>
              <a:t>баллов</a:t>
            </a:r>
          </a:p>
          <a:p>
            <a:pPr lvl="1">
              <a:defRPr/>
            </a:pPr>
            <a:endParaRPr sz="1050" dirty="0">
              <a:latin typeface="Tahoma"/>
              <a:cs typeface="Tahoma"/>
            </a:endParaRPr>
          </a:p>
          <a:p>
            <a:pPr marL="283879" indent="-283879">
              <a:spcAft>
                <a:spcPts val="300"/>
              </a:spcAft>
              <a:buFont typeface="Arial"/>
              <a:buChar char="•"/>
              <a:defRPr/>
            </a:pPr>
            <a:r>
              <a:rPr b="1" dirty="0" smtClean="0">
                <a:latin typeface="Tahoma"/>
                <a:ea typeface="Tahoma"/>
                <a:cs typeface="Tahoma"/>
              </a:rPr>
              <a:t>925 </a:t>
            </a:r>
            <a:r>
              <a:rPr b="1" dirty="0">
                <a:latin typeface="Tahoma"/>
                <a:ea typeface="Tahoma"/>
                <a:cs typeface="Tahoma"/>
              </a:rPr>
              <a:t>ПП </a:t>
            </a:r>
            <a:r>
              <a:rPr dirty="0">
                <a:latin typeface="Tahoma"/>
                <a:ea typeface="Tahoma"/>
                <a:cs typeface="Tahoma"/>
              </a:rPr>
              <a:t>– 30% </a:t>
            </a:r>
            <a:r>
              <a:rPr lang="ru-RU" dirty="0" smtClean="0">
                <a:latin typeface="Tahoma"/>
                <a:ea typeface="Tahoma"/>
                <a:cs typeface="Tahoma"/>
              </a:rPr>
              <a:t>ценовая преференция российской продукции </a:t>
            </a:r>
            <a:r>
              <a:rPr lang="ru-RU" dirty="0" smtClean="0">
                <a:latin typeface="Tahoma"/>
                <a:ea typeface="Tahoma"/>
                <a:cs typeface="Tahoma"/>
              </a:rPr>
              <a:t>(отменена</a:t>
            </a:r>
            <a:r>
              <a:rPr lang="ru-RU" dirty="0">
                <a:latin typeface="Tahoma"/>
                <a:ea typeface="Tahoma"/>
                <a:cs typeface="Tahoma"/>
              </a:rPr>
              <a:t>)</a:t>
            </a:r>
            <a:endParaRPr dirty="0">
              <a:latin typeface="Tahoma"/>
              <a:cs typeface="Tahoma"/>
            </a:endParaRPr>
          </a:p>
          <a:p>
            <a:pPr marL="283879" indent="-283879">
              <a:spcAft>
                <a:spcPts val="300"/>
              </a:spcAft>
              <a:buFont typeface="Arial"/>
              <a:buChar char="•"/>
              <a:defRPr/>
            </a:pPr>
            <a:r>
              <a:rPr b="1" dirty="0" smtClean="0">
                <a:latin typeface="Tahoma"/>
                <a:ea typeface="Tahoma"/>
                <a:cs typeface="Tahoma"/>
              </a:rPr>
              <a:t>878 </a:t>
            </a:r>
            <a:r>
              <a:rPr b="1" dirty="0">
                <a:latin typeface="Tahoma"/>
                <a:ea typeface="Tahoma"/>
                <a:cs typeface="Tahoma"/>
              </a:rPr>
              <a:t>ПП </a:t>
            </a:r>
            <a:r>
              <a:rPr dirty="0">
                <a:latin typeface="Tahoma"/>
                <a:ea typeface="Tahoma"/>
                <a:cs typeface="Tahoma"/>
              </a:rPr>
              <a:t>– </a:t>
            </a:r>
            <a:r>
              <a:rPr lang="ru-RU" dirty="0" smtClean="0">
                <a:latin typeface="Tahoma"/>
                <a:ea typeface="Tahoma"/>
                <a:cs typeface="Tahoma"/>
              </a:rPr>
              <a:t>«третий</a:t>
            </a:r>
            <a:r>
              <a:rPr dirty="0" smtClean="0">
                <a:latin typeface="Tahoma"/>
                <a:ea typeface="Tahoma"/>
                <a:cs typeface="Tahoma"/>
              </a:rPr>
              <a:t> </a:t>
            </a:r>
            <a:r>
              <a:rPr lang="ru-RU" dirty="0" smtClean="0">
                <a:latin typeface="Tahoma"/>
                <a:ea typeface="Tahoma"/>
                <a:cs typeface="Tahoma"/>
              </a:rPr>
              <a:t>лишний»</a:t>
            </a:r>
            <a:endParaRPr lang="ru-RU" dirty="0" smtClean="0">
              <a:latin typeface="Tahoma"/>
              <a:ea typeface="Tahoma"/>
              <a:cs typeface="Tahoma"/>
            </a:endParaRPr>
          </a:p>
          <a:p>
            <a:pPr marL="283879" indent="-283879">
              <a:spcAft>
                <a:spcPts val="300"/>
              </a:spcAft>
              <a:buFont typeface="Arial"/>
              <a:buChar char="•"/>
              <a:defRPr/>
            </a:pPr>
            <a:r>
              <a:rPr lang="ru-RU" b="1" dirty="0" smtClean="0">
                <a:latin typeface="Tahoma"/>
                <a:ea typeface="Tahoma"/>
                <a:cs typeface="Tahoma"/>
              </a:rPr>
              <a:t>Реестр</a:t>
            </a:r>
            <a:r>
              <a:rPr b="1" dirty="0" smtClean="0">
                <a:latin typeface="Tahoma"/>
                <a:ea typeface="Tahoma"/>
                <a:cs typeface="Tahoma"/>
              </a:rPr>
              <a:t> </a:t>
            </a:r>
            <a:r>
              <a:rPr lang="ru-RU" b="1" dirty="0" smtClean="0">
                <a:latin typeface="Tahoma"/>
                <a:ea typeface="Tahoma"/>
                <a:cs typeface="Tahoma"/>
              </a:rPr>
              <a:t>российской</a:t>
            </a:r>
            <a:r>
              <a:rPr b="1" dirty="0" smtClean="0">
                <a:latin typeface="Tahoma"/>
                <a:ea typeface="Tahoma"/>
                <a:cs typeface="Tahoma"/>
              </a:rPr>
              <a:t> </a:t>
            </a:r>
            <a:r>
              <a:rPr lang="ru-RU" b="1" dirty="0" smtClean="0">
                <a:latin typeface="Tahoma"/>
                <a:ea typeface="Tahoma"/>
                <a:cs typeface="Tahoma"/>
              </a:rPr>
              <a:t>промышленной</a:t>
            </a:r>
            <a:r>
              <a:rPr b="1" dirty="0" smtClean="0">
                <a:latin typeface="Tahoma"/>
                <a:ea typeface="Tahoma"/>
                <a:cs typeface="Tahoma"/>
              </a:rPr>
              <a:t> </a:t>
            </a:r>
            <a:r>
              <a:rPr lang="ru-RU" b="1" dirty="0" smtClean="0">
                <a:latin typeface="Tahoma"/>
                <a:ea typeface="Tahoma"/>
                <a:cs typeface="Tahoma"/>
              </a:rPr>
              <a:t>продукции</a:t>
            </a:r>
            <a:endParaRPr lang="ru-RU" b="1" dirty="0">
              <a:latin typeface="Tahoma"/>
              <a:ea typeface="Tahoma"/>
              <a:cs typeface="Tahoma"/>
            </a:endParaRPr>
          </a:p>
          <a:p>
            <a:pPr marL="283879" indent="-283879">
              <a:spcAft>
                <a:spcPts val="300"/>
              </a:spcAft>
              <a:buFont typeface="Arial"/>
              <a:buChar char="•"/>
              <a:defRPr/>
            </a:pPr>
            <a:r>
              <a:rPr lang="ru-RU" b="1" dirty="0" smtClean="0">
                <a:latin typeface="Tahoma"/>
                <a:ea typeface="Tahoma"/>
                <a:cs typeface="Tahoma"/>
              </a:rPr>
              <a:t>1875 ПП </a:t>
            </a:r>
            <a:r>
              <a:rPr lang="ru-RU" dirty="0" smtClean="0">
                <a:latin typeface="Tahoma"/>
                <a:ea typeface="Tahoma"/>
                <a:cs typeface="Tahoma"/>
              </a:rPr>
              <a:t>- с </a:t>
            </a:r>
            <a:r>
              <a:rPr lang="ru-RU" dirty="0">
                <a:latin typeface="Tahoma"/>
                <a:ea typeface="Tahoma"/>
                <a:cs typeface="Tahoma"/>
              </a:rPr>
              <a:t>01.01.2025 </a:t>
            </a:r>
            <a:r>
              <a:rPr lang="ru-RU" dirty="0" smtClean="0">
                <a:latin typeface="Tahoma"/>
                <a:ea typeface="Tahoma"/>
                <a:cs typeface="Tahoma"/>
              </a:rPr>
              <a:t>вступил </a:t>
            </a:r>
            <a:r>
              <a:rPr lang="ru-RU" dirty="0">
                <a:latin typeface="Tahoma"/>
                <a:ea typeface="Tahoma"/>
                <a:cs typeface="Tahoma"/>
              </a:rPr>
              <a:t>в действие </a:t>
            </a:r>
            <a:r>
              <a:rPr lang="ru-RU" b="1" dirty="0">
                <a:latin typeface="Tahoma"/>
                <a:ea typeface="Tahoma"/>
                <a:cs typeface="Tahoma"/>
              </a:rPr>
              <a:t>запрет на </a:t>
            </a:r>
            <a:r>
              <a:rPr lang="ru-RU" b="1" dirty="0" smtClean="0">
                <a:latin typeface="Tahoma"/>
                <a:ea typeface="Tahoma"/>
                <a:cs typeface="Tahoma"/>
              </a:rPr>
              <a:t>закупку </a:t>
            </a:r>
            <a:r>
              <a:rPr lang="ru-RU" dirty="0" smtClean="0">
                <a:latin typeface="Tahoma"/>
                <a:ea typeface="Tahoma"/>
                <a:cs typeface="Tahoma"/>
              </a:rPr>
              <a:t>счетчиков </a:t>
            </a:r>
            <a:r>
              <a:rPr lang="ru-RU" dirty="0">
                <a:latin typeface="Tahoma"/>
                <a:ea typeface="Tahoma"/>
                <a:cs typeface="Tahoma"/>
              </a:rPr>
              <a:t>не включенных в реестр российской промышленной продукции</a:t>
            </a:r>
            <a:endParaRPr lang="ru-RU" sz="1000" b="1" dirty="0" smtClean="0">
              <a:solidFill>
                <a:srgbClr val="FA8A0A"/>
              </a:solidFill>
              <a:latin typeface="Tahoma"/>
              <a:ea typeface="Tahoma"/>
              <a:cs typeface="Tahoma"/>
            </a:endParaRPr>
          </a:p>
          <a:p>
            <a:pPr algn="l">
              <a:defRPr/>
            </a:pPr>
            <a:endParaRPr lang="ru-RU" sz="800" b="1" dirty="0" smtClean="0">
              <a:solidFill>
                <a:srgbClr val="FA8A0A"/>
              </a:solidFill>
              <a:latin typeface="Tahoma"/>
              <a:ea typeface="Tahoma"/>
              <a:cs typeface="Tahoma"/>
            </a:endParaRPr>
          </a:p>
          <a:p>
            <a:pPr algn="l">
              <a:defRPr/>
            </a:pPr>
            <a:r>
              <a:rPr lang="ru-RU" sz="2400" b="1" dirty="0" smtClean="0">
                <a:solidFill>
                  <a:srgbClr val="FA8A0A"/>
                </a:solidFill>
                <a:latin typeface="Tahoma"/>
                <a:ea typeface="Tahoma"/>
                <a:cs typeface="Tahoma"/>
              </a:rPr>
              <a:t>2025 </a:t>
            </a:r>
            <a:r>
              <a:rPr lang="ru-RU" sz="2400" b="1" dirty="0">
                <a:solidFill>
                  <a:srgbClr val="FA8A0A"/>
                </a:solidFill>
                <a:latin typeface="Tahoma"/>
                <a:ea typeface="Tahoma"/>
                <a:cs typeface="Tahoma"/>
              </a:rPr>
              <a:t>г</a:t>
            </a:r>
            <a:r>
              <a:rPr lang="ru-RU" sz="2400" dirty="0">
                <a:latin typeface="Tahoma"/>
                <a:ea typeface="Tahoma"/>
                <a:cs typeface="Tahoma"/>
              </a:rPr>
              <a:t> </a:t>
            </a:r>
            <a:r>
              <a:rPr lang="ru-RU" sz="2400" b="1" dirty="0">
                <a:latin typeface="Tahoma"/>
                <a:ea typeface="Tahoma"/>
                <a:cs typeface="Tahoma"/>
              </a:rPr>
              <a:t>Сигналы начинают сбиваться</a:t>
            </a:r>
            <a:r>
              <a:rPr lang="ru-RU" sz="2800" b="1" dirty="0" smtClean="0">
                <a:latin typeface="Tahoma"/>
                <a:ea typeface="Tahoma"/>
                <a:cs typeface="Tahoma"/>
              </a:rPr>
              <a:t>!</a:t>
            </a:r>
            <a:endParaRPr sz="2800" b="1" dirty="0">
              <a:latin typeface="Tahoma"/>
              <a:cs typeface="Tahoma"/>
            </a:endParaRPr>
          </a:p>
        </p:txBody>
      </p:sp>
      <p:pic>
        <p:nvPicPr>
          <p:cNvPr id="1977559044" name="Рисунок 1977559043"/>
          <p:cNvPicPr>
            <a:picLocks noChangeAspect="1"/>
          </p:cNvPicPr>
          <p:nvPr/>
        </p:nvPicPr>
        <p:blipFill>
          <a:blip r:embed="rId4"/>
          <a:srcRect b="12657"/>
          <a:stretch/>
        </p:blipFill>
        <p:spPr bwMode="auto">
          <a:xfrm>
            <a:off x="125121" y="1507365"/>
            <a:ext cx="3203499" cy="2481829"/>
          </a:xfrm>
          <a:prstGeom prst="rect">
            <a:avLst/>
          </a:prstGeom>
        </p:spPr>
      </p:pic>
      <p:pic>
        <p:nvPicPr>
          <p:cNvPr id="1130757487" name="Рисунок 1130757486"/>
          <p:cNvPicPr>
            <a:picLocks noChangeAspect="1"/>
          </p:cNvPicPr>
          <p:nvPr/>
        </p:nvPicPr>
        <p:blipFill>
          <a:blip r:embed="rId5"/>
          <a:srcRect l="4176" t="2747" r="6044" b="-2747"/>
          <a:stretch/>
        </p:blipFill>
        <p:spPr bwMode="auto">
          <a:xfrm>
            <a:off x="550041" y="4625789"/>
            <a:ext cx="2778579" cy="1920288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113838" y="6352265"/>
            <a:ext cx="2743200" cy="365125"/>
          </a:xfrm>
        </p:spPr>
        <p:txBody>
          <a:bodyPr/>
          <a:lstStyle/>
          <a:p>
            <a:pPr>
              <a:defRPr/>
            </a:pPr>
            <a:fld id="{C25A3FB1-4515-43F2-8F02-D81D85F6E65E}" type="slidenum">
              <a:rPr lang="ru-RU" smtClean="0"/>
              <a:t>2</a:t>
            </a:fld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25558524" name="Группа 10"/>
          <p:cNvGrpSpPr/>
          <p:nvPr/>
        </p:nvGrpSpPr>
        <p:grpSpPr bwMode="auto">
          <a:xfrm>
            <a:off x="0" y="0"/>
            <a:ext cx="12192000" cy="866774"/>
            <a:chOff x="-1524001" y="0"/>
            <a:chExt cx="12192000" cy="866774"/>
          </a:xfrm>
        </p:grpSpPr>
        <p:sp>
          <p:nvSpPr>
            <p:cNvPr id="1053913217" name="Прямоугольник 8"/>
            <p:cNvSpPr/>
            <p:nvPr/>
          </p:nvSpPr>
          <p:spPr bwMode="auto">
            <a:xfrm>
              <a:off x="-114301" y="0"/>
              <a:ext cx="10782300" cy="866774"/>
            </a:xfrm>
            <a:prstGeom prst="rect">
              <a:avLst/>
            </a:prstGeom>
            <a:solidFill>
              <a:srgbClr val="EE8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ru-RU" sz="2800" b="1" dirty="0" smtClean="0">
                  <a:solidFill>
                    <a:srgbClr val="FFFFFF"/>
                  </a:solidFill>
                  <a:latin typeface="Tahoma"/>
                  <a:ea typeface="Tahoma"/>
                  <a:cs typeface="Tahoma"/>
                </a:rPr>
                <a:t>Стоимость выполнения требований </a:t>
              </a:r>
              <a:r>
                <a:rPr lang="ru-RU" sz="2800" b="1" dirty="0">
                  <a:solidFill>
                    <a:srgbClr val="FFFFFF"/>
                  </a:solidFill>
                  <a:latin typeface="Tahoma"/>
                  <a:ea typeface="Tahoma"/>
                  <a:cs typeface="Tahoma"/>
                </a:rPr>
                <a:t>– </a:t>
              </a:r>
              <a:r>
                <a:rPr lang="ru-RU" sz="2800" b="1" dirty="0" smtClean="0">
                  <a:solidFill>
                    <a:srgbClr val="FFFFFF"/>
                  </a:solidFill>
                  <a:latin typeface="Tahoma"/>
                  <a:ea typeface="Tahoma"/>
                  <a:cs typeface="Tahoma"/>
                </a:rPr>
                <a:t>113 баллов</a:t>
              </a:r>
              <a:endParaRPr b="1" dirty="0">
                <a:solidFill>
                  <a:schemeClr val="bg1"/>
                </a:solidFill>
              </a:endParaRPr>
            </a:p>
          </p:txBody>
        </p:sp>
        <p:pic>
          <p:nvPicPr>
            <p:cNvPr id="1123013872" name="Рисунок 9"/>
            <p:cNvPicPr/>
            <p:nvPr/>
          </p:nvPicPr>
          <p:blipFill>
            <a:blip r:embed="rId3"/>
            <a:stretch/>
          </p:blipFill>
          <p:spPr bwMode="auto">
            <a:xfrm>
              <a:off x="-1524001" y="0"/>
              <a:ext cx="1409699" cy="8667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4998593" name="TextBox 234998592"/>
          <p:cNvSpPr txBox="1"/>
          <p:nvPr/>
        </p:nvSpPr>
        <p:spPr bwMode="auto">
          <a:xfrm>
            <a:off x="478685" y="5249330"/>
            <a:ext cx="11378353" cy="1083053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1600" dirty="0">
                <a:latin typeface="Tahoma"/>
                <a:ea typeface="Tahoma"/>
                <a:cs typeface="Tahoma"/>
              </a:rPr>
              <a:t>Для преодоления порога в 113 баллов фактически есть </a:t>
            </a:r>
            <a:r>
              <a:rPr lang="ru-RU" sz="1600" b="1" dirty="0">
                <a:latin typeface="Tahoma"/>
                <a:ea typeface="Tahoma"/>
                <a:cs typeface="Tahoma"/>
              </a:rPr>
              <a:t>всего один вариант</a:t>
            </a:r>
            <a:r>
              <a:rPr lang="ru-RU" sz="1200" b="1" dirty="0">
                <a:latin typeface="Tahoma"/>
                <a:ea typeface="Tahoma"/>
                <a:cs typeface="Tahoma"/>
              </a:rPr>
              <a:t>!</a:t>
            </a:r>
          </a:p>
          <a:p>
            <a:pPr>
              <a:defRPr/>
            </a:pPr>
            <a:r>
              <a:rPr lang="ru-RU" sz="1600" dirty="0" smtClean="0">
                <a:latin typeface="Tahoma"/>
                <a:ea typeface="Tahoma"/>
                <a:cs typeface="Tahoma"/>
              </a:rPr>
              <a:t>Отечественные </a:t>
            </a:r>
            <a:r>
              <a:rPr lang="ru-RU" sz="1600" dirty="0">
                <a:latin typeface="Tahoma"/>
                <a:ea typeface="Tahoma"/>
                <a:cs typeface="Tahoma"/>
              </a:rPr>
              <a:t>печатные платы (PСB), цена выше в 4-5 раз, а объемы покрывают </a:t>
            </a:r>
            <a:r>
              <a:rPr lang="en-US" sz="1600" dirty="0" smtClean="0">
                <a:latin typeface="Tahoma"/>
                <a:ea typeface="Tahoma"/>
                <a:cs typeface="Tahoma"/>
              </a:rPr>
              <a:t>~</a:t>
            </a:r>
            <a:r>
              <a:rPr lang="ru-RU" sz="1600" dirty="0" smtClean="0">
                <a:latin typeface="Tahoma"/>
                <a:ea typeface="Tahoma"/>
                <a:cs typeface="Tahoma"/>
              </a:rPr>
              <a:t>10-20</a:t>
            </a:r>
            <a:r>
              <a:rPr lang="ru-RU" sz="1600" dirty="0">
                <a:latin typeface="Tahoma"/>
                <a:ea typeface="Tahoma"/>
                <a:cs typeface="Tahoma"/>
              </a:rPr>
              <a:t>% от потребности рынка</a:t>
            </a:r>
          </a:p>
          <a:p>
            <a:pPr>
              <a:defRPr/>
            </a:pPr>
            <a:endParaRPr lang="ru-RU" sz="1200" dirty="0">
              <a:latin typeface="Tahoma"/>
              <a:ea typeface="Tahoma"/>
              <a:cs typeface="Tahoma"/>
            </a:endParaRPr>
          </a:p>
          <a:p>
            <a:pPr>
              <a:defRPr/>
            </a:pPr>
            <a:r>
              <a:rPr lang="ru-RU" sz="2000" b="1" dirty="0" smtClean="0">
                <a:latin typeface="Tahoma"/>
                <a:ea typeface="Tahoma"/>
                <a:cs typeface="Tahoma"/>
              </a:rPr>
              <a:t>Высокая стоимость</a:t>
            </a:r>
            <a:r>
              <a:rPr lang="ru-RU" sz="1600" dirty="0" smtClean="0">
                <a:latin typeface="Tahoma"/>
                <a:ea typeface="Tahoma"/>
                <a:cs typeface="Tahoma"/>
              </a:rPr>
              <a:t> честного набора </a:t>
            </a:r>
            <a:r>
              <a:rPr lang="ru-RU" sz="1600" dirty="0">
                <a:latin typeface="Tahoma"/>
                <a:ea typeface="Tahoma"/>
                <a:cs typeface="Tahoma"/>
              </a:rPr>
              <a:t>113 </a:t>
            </a:r>
            <a:r>
              <a:rPr lang="ru-RU" sz="1600" dirty="0" smtClean="0">
                <a:latin typeface="Tahoma"/>
                <a:ea typeface="Tahoma"/>
                <a:cs typeface="Tahoma"/>
              </a:rPr>
              <a:t>баллов </a:t>
            </a:r>
            <a:r>
              <a:rPr lang="ru-RU" sz="2000" dirty="0" smtClean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(+ 1500-2000 </a:t>
            </a:r>
            <a:r>
              <a:rPr lang="ru-RU" sz="2000" dirty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рублей на один счетчик</a:t>
            </a:r>
            <a:r>
              <a:rPr lang="ru-RU" sz="2000" dirty="0" smtClean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)!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113838" y="6347809"/>
            <a:ext cx="2743200" cy="365125"/>
          </a:xfrm>
        </p:spPr>
        <p:txBody>
          <a:bodyPr/>
          <a:lstStyle/>
          <a:p>
            <a:pPr>
              <a:defRPr/>
            </a:pPr>
            <a:fld id="{C25A3FB1-4515-43F2-8F02-D81D85F6E65E}" type="slidenum">
              <a:rPr lang="ru-RU" smtClean="0"/>
              <a:t>3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066F50C-3FC4-45A7-9171-F11266B7E0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85" y="1028738"/>
            <a:ext cx="10536153" cy="407144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auto">
          <a:xfrm>
            <a:off x="0" y="0"/>
            <a:ext cx="12192000" cy="866775"/>
          </a:xfrm>
          <a:prstGeom prst="rect">
            <a:avLst/>
          </a:prstGeom>
          <a:solidFill>
            <a:srgbClr val="EE8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Возможность выполнения </a:t>
            </a:r>
            <a:r>
              <a:rPr lang="ru-RU" sz="2800" b="1" dirty="0" smtClean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требований</a:t>
            </a:r>
            <a:endParaRPr sz="2800" b="1" dirty="0">
              <a:solidFill>
                <a:schemeClr val="bg1"/>
              </a:solidFill>
              <a:latin typeface="Tahoma"/>
              <a:cs typeface="Tahoma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113838" y="6308484"/>
            <a:ext cx="2743200" cy="365125"/>
          </a:xfrm>
        </p:spPr>
        <p:txBody>
          <a:bodyPr/>
          <a:lstStyle/>
          <a:p>
            <a:pPr>
              <a:defRPr/>
            </a:pPr>
            <a:fld id="{C25A3FB1-4515-43F2-8F02-D81D85F6E65E}" type="slidenum">
              <a:rPr lang="ru-RU" smtClean="0"/>
              <a:t>4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02337" y="949860"/>
            <a:ext cx="11356216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600" b="1" dirty="0">
                <a:latin typeface="Tahoma"/>
                <a:ea typeface="Tahoma"/>
                <a:cs typeface="Tahoma"/>
              </a:rPr>
              <a:t>«По </a:t>
            </a:r>
            <a:r>
              <a:rPr lang="ru-RU" sz="1600" b="1" dirty="0">
                <a:latin typeface="Tahoma"/>
                <a:ea typeface="Tahoma"/>
                <a:cs typeface="Tahoma"/>
              </a:rPr>
              <a:t>данным «Консорциума печатных плат», отечественные компании способны удовлетворить только 10% потребностей </a:t>
            </a:r>
            <a:r>
              <a:rPr lang="ru-RU" sz="1600" b="1" dirty="0">
                <a:latin typeface="Tahoma"/>
                <a:ea typeface="Tahoma"/>
                <a:cs typeface="Tahoma"/>
              </a:rPr>
              <a:t>рынка»</a:t>
            </a:r>
          </a:p>
          <a:p>
            <a:pPr lvl="0" algn="just"/>
            <a:r>
              <a:rPr lang="ru-RU" sz="1600" i="1" dirty="0" smtClean="0"/>
              <a:t>Статья апрель 2025 на портале </a:t>
            </a:r>
            <a:r>
              <a:rPr lang="en-US" sz="1600" i="1" dirty="0" smtClean="0"/>
              <a:t>CNEWS </a:t>
            </a:r>
            <a:r>
              <a:rPr lang="ru-RU" sz="1600" i="1" dirty="0" smtClean="0"/>
              <a:t>(</a:t>
            </a:r>
            <a:r>
              <a:rPr lang="ru-RU" sz="1600" i="1" u="sng" dirty="0" smtClean="0">
                <a:solidFill>
                  <a:srgbClr val="0070C0"/>
                </a:solidFill>
              </a:rPr>
              <a:t>https</a:t>
            </a:r>
            <a:r>
              <a:rPr lang="ru-RU" sz="1600" i="1" u="sng" dirty="0">
                <a:solidFill>
                  <a:srgbClr val="0070C0"/>
                </a:solidFill>
              </a:rPr>
              <a:t>://</a:t>
            </a:r>
            <a:r>
              <a:rPr lang="ru-RU" sz="1600" i="1" u="sng" dirty="0" smtClean="0">
                <a:solidFill>
                  <a:srgbClr val="0070C0"/>
                </a:solidFill>
              </a:rPr>
              <a:t>www.cnews.ru/news/top/2025-04-23_importnye_pechatnye_platy</a:t>
            </a:r>
            <a:r>
              <a:rPr lang="ru-RU" sz="1600" i="1" dirty="0" smtClean="0"/>
              <a:t>)</a:t>
            </a:r>
          </a:p>
          <a:p>
            <a:pPr lvl="0" algn="just"/>
            <a:endParaRPr lang="ru-RU" sz="1200" dirty="0"/>
          </a:p>
          <a:p>
            <a:pPr lvl="0" algn="just"/>
            <a:r>
              <a:rPr lang="ru-RU" sz="1600" b="1" dirty="0">
                <a:latin typeface="Tahoma"/>
                <a:ea typeface="Tahoma"/>
                <a:cs typeface="Tahoma"/>
              </a:rPr>
              <a:t>«Производству </a:t>
            </a:r>
            <a:r>
              <a:rPr lang="ru-RU" sz="1600" b="1" dirty="0">
                <a:latin typeface="Tahoma"/>
                <a:ea typeface="Tahoma"/>
                <a:cs typeface="Tahoma"/>
              </a:rPr>
              <a:t>электросчетчиков мешает нехватка российских </a:t>
            </a:r>
            <a:r>
              <a:rPr lang="ru-RU" sz="1600" b="1" dirty="0">
                <a:latin typeface="Tahoma"/>
                <a:ea typeface="Tahoma"/>
                <a:cs typeface="Tahoma"/>
              </a:rPr>
              <a:t>компонентов»</a:t>
            </a:r>
          </a:p>
          <a:p>
            <a:pPr lvl="0" algn="just"/>
            <a:r>
              <a:rPr lang="ru-RU" sz="1600" b="1" dirty="0">
                <a:latin typeface="Tahoma"/>
                <a:ea typeface="Tahoma"/>
                <a:cs typeface="Tahoma"/>
              </a:rPr>
              <a:t>«Производство </a:t>
            </a:r>
            <a:r>
              <a:rPr lang="ru-RU" sz="1600" b="1" dirty="0">
                <a:latin typeface="Tahoma"/>
                <a:ea typeface="Tahoma"/>
                <a:cs typeface="Tahoma"/>
              </a:rPr>
              <a:t>печатных плат в России может увеличить цену прибора учета примерно на 600 </a:t>
            </a:r>
            <a:r>
              <a:rPr lang="ru-RU" sz="1600" b="1" dirty="0">
                <a:latin typeface="Tahoma"/>
                <a:ea typeface="Tahoma"/>
                <a:cs typeface="Tahoma"/>
              </a:rPr>
              <a:t>рублей»</a:t>
            </a:r>
          </a:p>
          <a:p>
            <a:pPr algn="just"/>
            <a:r>
              <a:rPr lang="ru-RU" sz="1600" i="1" dirty="0"/>
              <a:t>Статья </a:t>
            </a:r>
            <a:r>
              <a:rPr lang="ru-RU" sz="1600" i="1" dirty="0" smtClean="0"/>
              <a:t>май 2024 </a:t>
            </a:r>
            <a:r>
              <a:rPr lang="ru-RU" sz="1600" i="1" dirty="0"/>
              <a:t>на портале </a:t>
            </a:r>
            <a:r>
              <a:rPr lang="en-US" sz="1600" i="1" dirty="0"/>
              <a:t>CNEWS </a:t>
            </a:r>
            <a:r>
              <a:rPr lang="ru-RU" sz="1600" i="1" dirty="0" smtClean="0"/>
              <a:t>(</a:t>
            </a:r>
            <a:r>
              <a:rPr lang="en-US" sz="1600" i="1" u="sng" dirty="0">
                <a:solidFill>
                  <a:srgbClr val="0070C0"/>
                </a:solidFill>
              </a:rPr>
              <a:t>https://www.cnews.ru/news/top/2024-05-03_gendirektor_kompanii_matritsa_1</a:t>
            </a:r>
            <a:r>
              <a:rPr lang="ru-RU" sz="1600" i="1" dirty="0"/>
              <a:t>)</a:t>
            </a:r>
          </a:p>
          <a:p>
            <a:pPr lvl="0" algn="just"/>
            <a:endParaRPr lang="ru-RU" sz="1200" dirty="0" smtClean="0"/>
          </a:p>
          <a:p>
            <a:pPr algn="just"/>
            <a:r>
              <a:rPr lang="ru-RU" sz="1600" b="1" dirty="0">
                <a:latin typeface="Tahoma"/>
                <a:ea typeface="Tahoma"/>
                <a:cs typeface="Tahoma"/>
              </a:rPr>
              <a:t>Дискуссия с производителями и потребителями отечественной ЭКБ «ЗАМЕТКИ НА ПОЛЯХ EXPOELECTRONICA 2025» - </a:t>
            </a:r>
            <a:r>
              <a:rPr lang="ru-RU" sz="1600" dirty="0">
                <a:latin typeface="Tahoma"/>
                <a:ea typeface="Tahoma"/>
                <a:cs typeface="Tahoma"/>
              </a:rPr>
              <a:t>в презентации указана информация </a:t>
            </a:r>
            <a:r>
              <a:rPr lang="ru-RU" sz="1600" b="1" dirty="0">
                <a:latin typeface="Tahoma"/>
                <a:ea typeface="Tahoma"/>
                <a:cs typeface="Tahoma"/>
              </a:rPr>
              <a:t>о дефиците отечественных микроконтроллеров, по приведенным данным потребность закрыта всего на 25</a:t>
            </a:r>
            <a:r>
              <a:rPr lang="ru-RU" sz="1600" b="1" dirty="0">
                <a:latin typeface="Tahoma"/>
                <a:ea typeface="Tahoma"/>
                <a:cs typeface="Tahoma"/>
              </a:rPr>
              <a:t>%</a:t>
            </a:r>
            <a:endParaRPr lang="ru-RU" sz="1600" b="1" dirty="0">
              <a:latin typeface="Tahoma"/>
              <a:ea typeface="Tahoma"/>
              <a:cs typeface="Tahoma"/>
            </a:endParaRPr>
          </a:p>
        </p:txBody>
      </p:sp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CD3E3943-AA14-4468-8101-CB5286697BB3}"/>
              </a:ext>
            </a:extLst>
          </p:cNvPr>
          <p:cNvPicPr/>
          <p:nvPr/>
        </p:nvPicPr>
        <p:blipFill>
          <a:blip r:embed="rId3"/>
          <a:stretch/>
        </p:blipFill>
        <p:spPr bwMode="auto">
          <a:xfrm>
            <a:off x="0" y="0"/>
            <a:ext cx="1409699" cy="866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986" y="4036775"/>
            <a:ext cx="2204693" cy="238979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742093" y="3942545"/>
            <a:ext cx="8997961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600" dirty="0">
                <a:latin typeface="Tahoma"/>
                <a:ea typeface="Tahoma"/>
                <a:cs typeface="Tahoma"/>
              </a:rPr>
              <a:t>В условиях </a:t>
            </a:r>
            <a:r>
              <a:rPr lang="ru-RU" sz="1600" dirty="0">
                <a:latin typeface="Tahoma"/>
                <a:ea typeface="Tahoma"/>
                <a:cs typeface="Tahoma"/>
              </a:rPr>
              <a:t>дефицита </a:t>
            </a:r>
            <a:r>
              <a:rPr lang="ru-RU" sz="1600" dirty="0">
                <a:latin typeface="Tahoma"/>
                <a:ea typeface="Tahoma"/>
                <a:cs typeface="Tahoma"/>
              </a:rPr>
              <a:t>ЭКБ, массовое производство и поставка приборов учёта (6-7 млн. шт. в год), соответствующих уровню локализации 113 баллов и выше, представляется крайне затруднительным. </a:t>
            </a:r>
          </a:p>
          <a:p>
            <a:pPr lvl="0" algn="just"/>
            <a:r>
              <a:rPr lang="ru-RU" sz="1600" dirty="0">
                <a:latin typeface="Tahoma"/>
                <a:ea typeface="Tahoma"/>
                <a:cs typeface="Tahoma"/>
              </a:rPr>
              <a:t>Это вызывает обоснованные сомнения относительно соответствия счетчиков, планируемых к поставке, требованиям ПП РФ № 719 и ПП РФ № 1875.</a:t>
            </a:r>
          </a:p>
          <a:p>
            <a:pPr lvl="0"/>
            <a:endParaRPr lang="ru-RU" sz="1600" b="1" dirty="0">
              <a:solidFill>
                <a:srgbClr val="C00000"/>
              </a:solidFill>
              <a:latin typeface="Tahoma"/>
              <a:ea typeface="Tahoma"/>
              <a:cs typeface="Tahoma"/>
            </a:endParaRPr>
          </a:p>
          <a:p>
            <a:pPr lvl="0" algn="just"/>
            <a:r>
              <a:rPr lang="ru-RU" b="1" dirty="0">
                <a:latin typeface="Tahoma"/>
                <a:ea typeface="Tahoma"/>
                <a:cs typeface="Tahoma"/>
              </a:rPr>
              <a:t>Возможность выполнения требований под вопросом – </a:t>
            </a:r>
          </a:p>
          <a:p>
            <a:pPr lvl="0" algn="just"/>
            <a:r>
              <a:rPr lang="ru-RU" sz="1600" dirty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наличие счетчика в реестре не гарантирует, что при поставке он будет на отечественной ЭКБ!</a:t>
            </a:r>
          </a:p>
        </p:txBody>
      </p:sp>
    </p:spTree>
    <p:extLst>
      <p:ext uri="{BB962C8B-B14F-4D97-AF65-F5344CB8AC3E}">
        <p14:creationId xmlns:p14="http://schemas.microsoft.com/office/powerpoint/2010/main" val="3326514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17175723" name="Группа 10"/>
          <p:cNvGrpSpPr/>
          <p:nvPr/>
        </p:nvGrpSpPr>
        <p:grpSpPr bwMode="auto">
          <a:xfrm>
            <a:off x="0" y="-1"/>
            <a:ext cx="12192000" cy="866775"/>
            <a:chOff x="-1524001" y="-1"/>
            <a:chExt cx="12192000" cy="866775"/>
          </a:xfrm>
        </p:grpSpPr>
        <p:sp>
          <p:nvSpPr>
            <p:cNvPr id="429583689" name="Прямоугольник 8"/>
            <p:cNvSpPr/>
            <p:nvPr/>
          </p:nvSpPr>
          <p:spPr bwMode="auto">
            <a:xfrm>
              <a:off x="-114301" y="0"/>
              <a:ext cx="10782300" cy="866774"/>
            </a:xfrm>
            <a:prstGeom prst="rect">
              <a:avLst/>
            </a:prstGeom>
            <a:solidFill>
              <a:srgbClr val="EE8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ru-RU" sz="2800" b="1" dirty="0" smtClean="0">
                  <a:solidFill>
                    <a:schemeClr val="bg1"/>
                  </a:solidFill>
                  <a:latin typeface="Tahoma"/>
                  <a:ea typeface="Tahoma"/>
                  <a:cs typeface="Tahoma"/>
                </a:rPr>
                <a:t>СТО Россети - происхождение продукции</a:t>
              </a:r>
              <a:endParaRPr b="1" dirty="0">
                <a:solidFill>
                  <a:schemeClr val="bg1"/>
                </a:solidFill>
              </a:endParaRPr>
            </a:p>
          </p:txBody>
        </p:sp>
        <p:pic>
          <p:nvPicPr>
            <p:cNvPr id="2131409403" name="Рисунок 9"/>
            <p:cNvPicPr/>
            <p:nvPr/>
          </p:nvPicPr>
          <p:blipFill>
            <a:blip r:embed="rId3"/>
            <a:stretch/>
          </p:blipFill>
          <p:spPr bwMode="auto">
            <a:xfrm>
              <a:off x="-1524001" y="-1"/>
              <a:ext cx="1409699" cy="8667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3540688" name="TextBox 293540687"/>
          <p:cNvSpPr txBox="1"/>
          <p:nvPr/>
        </p:nvSpPr>
        <p:spPr bwMode="auto">
          <a:xfrm>
            <a:off x="504497" y="865539"/>
            <a:ext cx="11403724" cy="2169697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r>
              <a:rPr lang="ru-RU" sz="2000" b="1" dirty="0">
                <a:latin typeface="Tahoma"/>
                <a:ea typeface="Tahoma"/>
                <a:cs typeface="Tahoma"/>
              </a:rPr>
              <a:t>СТО </a:t>
            </a:r>
            <a:r>
              <a:rPr lang="ru-RU" sz="2000" b="1" dirty="0">
                <a:latin typeface="Tahoma"/>
                <a:ea typeface="Tahoma"/>
                <a:cs typeface="Tahoma"/>
              </a:rPr>
              <a:t>34.01-22-002-2023 </a:t>
            </a:r>
            <a:r>
              <a:rPr lang="ru-RU" sz="1400" dirty="0" smtClean="0"/>
              <a:t>- </a:t>
            </a:r>
            <a:r>
              <a:rPr lang="ru-RU" sz="1400" dirty="0">
                <a:latin typeface="Tahoma"/>
                <a:ea typeface="Tahoma"/>
                <a:cs typeface="Tahoma"/>
              </a:rPr>
              <a:t>ТРЕБОВАНИЯ </a:t>
            </a:r>
            <a:r>
              <a:rPr lang="ru-RU" sz="1400" dirty="0">
                <a:latin typeface="Tahoma"/>
                <a:ea typeface="Tahoma"/>
                <a:cs typeface="Tahoma"/>
              </a:rPr>
              <a:t>ПО ОПРЕДЕЛЕНИЮ СТРАНЫ ПРОИСХОЖДЕНИЯ ПРОДУКЦИИ, ПРИОБРЕТАЕМОЙ ДЛЯ ПРОИЗВОДСТВЕННЫХ НУЖД ГРУППЫ КОМПАНИЙ «РОССЕТИ</a:t>
            </a:r>
            <a:r>
              <a:rPr lang="ru-RU" sz="1400" dirty="0">
                <a:latin typeface="Tahoma"/>
                <a:ea typeface="Tahoma"/>
                <a:cs typeface="Tahoma"/>
              </a:rPr>
              <a:t>». СОСТАВ </a:t>
            </a:r>
            <a:r>
              <a:rPr lang="ru-RU" sz="1400" dirty="0">
                <a:latin typeface="Tahoma"/>
                <a:ea typeface="Tahoma"/>
                <a:cs typeface="Tahoma"/>
              </a:rPr>
              <a:t>ДОКУМЕНТАЦИИ. ТИПОВЫЕ ТРЕБОВАНИЯ</a:t>
            </a:r>
            <a:r>
              <a:rPr lang="ru-RU" sz="1400" dirty="0">
                <a:latin typeface="Tahoma"/>
                <a:ea typeface="Tahoma"/>
                <a:cs typeface="Tahoma"/>
              </a:rPr>
              <a:t>.</a:t>
            </a:r>
          </a:p>
          <a:p>
            <a:pPr>
              <a:defRPr/>
            </a:pPr>
            <a:endParaRPr lang="ru-RU" sz="1400" dirty="0">
              <a:latin typeface="Tahoma"/>
              <a:ea typeface="Tahoma"/>
              <a:cs typeface="Tahoma"/>
            </a:endParaRPr>
          </a:p>
          <a:p>
            <a:pPr>
              <a:defRPr/>
            </a:pPr>
            <a:r>
              <a:rPr lang="ru-RU" sz="1400" dirty="0">
                <a:latin typeface="Tahoma"/>
                <a:ea typeface="Tahoma"/>
                <a:cs typeface="Tahoma"/>
              </a:rPr>
              <a:t>Стандарт </a:t>
            </a:r>
            <a:r>
              <a:rPr lang="ru-RU" sz="1400" dirty="0">
                <a:latin typeface="Tahoma"/>
                <a:ea typeface="Tahoma"/>
                <a:cs typeface="Tahoma"/>
              </a:rPr>
              <a:t>подлежит </a:t>
            </a:r>
            <a:r>
              <a:rPr lang="ru-RU" sz="1400" dirty="0">
                <a:latin typeface="Tahoma"/>
                <a:ea typeface="Tahoma"/>
                <a:cs typeface="Tahoma"/>
              </a:rPr>
              <a:t>применению в рамках процедуры проверки качества (аттестации) оборудования, материалов и </a:t>
            </a:r>
            <a:r>
              <a:rPr lang="ru-RU" sz="1400" dirty="0">
                <a:latin typeface="Tahoma"/>
                <a:ea typeface="Tahoma"/>
                <a:cs typeface="Tahoma"/>
              </a:rPr>
              <a:t>систем.</a:t>
            </a:r>
          </a:p>
          <a:p>
            <a:pPr>
              <a:defRPr/>
            </a:pPr>
            <a:endParaRPr lang="ru-RU" sz="600" dirty="0" smtClean="0">
              <a:latin typeface="Tahoma"/>
              <a:ea typeface="Tahoma"/>
              <a:cs typeface="Tahoma"/>
            </a:endParaRPr>
          </a:p>
          <a:p>
            <a:pPr>
              <a:defRPr/>
            </a:pPr>
            <a:r>
              <a:rPr lang="ru-RU" sz="1600" b="1" dirty="0">
                <a:latin typeface="Tahoma"/>
                <a:ea typeface="Tahoma"/>
                <a:cs typeface="Tahoma"/>
              </a:rPr>
              <a:t>Электросчетчики </a:t>
            </a:r>
            <a:r>
              <a:rPr lang="ru-RU" sz="1600" b="1" dirty="0">
                <a:latin typeface="Tahoma"/>
                <a:ea typeface="Tahoma"/>
                <a:cs typeface="Tahoma"/>
              </a:rPr>
              <a:t>(</a:t>
            </a:r>
            <a:r>
              <a:rPr lang="ru-RU" sz="1600" b="1" dirty="0">
                <a:latin typeface="Tahoma"/>
                <a:ea typeface="Tahoma"/>
                <a:cs typeface="Tahoma"/>
              </a:rPr>
              <a:t>26.51.63) </a:t>
            </a:r>
            <a:endParaRPr lang="ru-RU" sz="1600" b="1" dirty="0">
              <a:latin typeface="Tahoma"/>
              <a:ea typeface="Tahoma"/>
              <a:cs typeface="Tahoma"/>
            </a:endParaRPr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sz="1600" dirty="0">
              <a:latin typeface="Tahoma"/>
              <a:ea typeface="Tahoma"/>
              <a:cs typeface="Tahoma"/>
            </a:endParaRPr>
          </a:p>
          <a:p>
            <a:pPr>
              <a:defRPr/>
            </a:pPr>
            <a:endParaRPr sz="1600" dirty="0">
              <a:latin typeface="Tahoma"/>
              <a:ea typeface="Tahoma"/>
              <a:cs typeface="Tahoma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091246" y="6352266"/>
            <a:ext cx="2743200" cy="365125"/>
          </a:xfrm>
        </p:spPr>
        <p:txBody>
          <a:bodyPr/>
          <a:lstStyle/>
          <a:p>
            <a:pPr>
              <a:defRPr/>
            </a:pPr>
            <a:fld id="{C25A3FB1-4515-43F2-8F02-D81D85F6E65E}" type="slidenum">
              <a:rPr lang="ru-RU" smtClean="0"/>
              <a:t>5</a:t>
            </a:fld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596" y="2350152"/>
            <a:ext cx="6936827" cy="159180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518" y="3934183"/>
            <a:ext cx="6947338" cy="11735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518" y="5221007"/>
            <a:ext cx="6947338" cy="9801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8784" y="2292340"/>
            <a:ext cx="2793302" cy="39455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7862012" y="4167372"/>
            <a:ext cx="2268891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49580">
              <a:spcAft>
                <a:spcPts val="0"/>
              </a:spcAft>
            </a:pPr>
            <a:r>
              <a:rPr lang="ru-RU" sz="166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sym typeface="Wingdings 2" panose="05020102010507070707" pitchFamily="18" charset="2"/>
              </a:rPr>
              <a:t></a:t>
            </a:r>
            <a:endParaRPr lang="ru-RU" sz="166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6028" y="6295508"/>
            <a:ext cx="53399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Нет соответствия с текущими требованиями 719 ПП ! </a:t>
            </a:r>
            <a:endParaRPr lang="ru-RU" sz="1600" dirty="0">
              <a:solidFill>
                <a:srgbClr val="C00000"/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9873212" y="4098184"/>
            <a:ext cx="1403269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49580">
              <a:spcAft>
                <a:spcPts val="0"/>
              </a:spcAft>
            </a:pPr>
            <a:r>
              <a:rPr lang="ru-RU" sz="13800" dirty="0" smtClean="0">
                <a:solidFill>
                  <a:srgbClr val="C00000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?</a:t>
            </a:r>
            <a:endParaRPr lang="ru-RU" sz="13800" dirty="0">
              <a:solidFill>
                <a:srgbClr val="C00000"/>
              </a:solidFill>
              <a:latin typeface="Bahnschrift Light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333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auto">
          <a:xfrm>
            <a:off x="0" y="0"/>
            <a:ext cx="12192000" cy="866775"/>
          </a:xfrm>
          <a:prstGeom prst="rect">
            <a:avLst/>
          </a:prstGeom>
          <a:solidFill>
            <a:srgbClr val="EE8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 b="1" dirty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Что мы предлагаем?</a:t>
            </a:r>
            <a:endParaRPr sz="2800" b="1" dirty="0">
              <a:solidFill>
                <a:schemeClr val="bg1"/>
              </a:solidFill>
              <a:latin typeface="Tahoma"/>
              <a:cs typeface="Tahoma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113838" y="6308484"/>
            <a:ext cx="2743200" cy="365125"/>
          </a:xfrm>
        </p:spPr>
        <p:txBody>
          <a:bodyPr/>
          <a:lstStyle/>
          <a:p>
            <a:pPr>
              <a:defRPr/>
            </a:pPr>
            <a:fld id="{C25A3FB1-4515-43F2-8F02-D81D85F6E65E}" type="slidenum">
              <a:rPr lang="ru-RU" smtClean="0"/>
              <a:t>6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8372" y="976311"/>
            <a:ext cx="9543394" cy="2816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>
              <a:spcAft>
                <a:spcPts val="1200"/>
              </a:spcAft>
              <a:buAutoNum type="arabicParenR"/>
              <a:defRPr/>
            </a:pPr>
            <a:r>
              <a:rPr lang="ru-RU" sz="2000" b="1" dirty="0">
                <a:solidFill>
                  <a:srgbClr val="00B050"/>
                </a:solidFill>
                <a:latin typeface="Tahoma"/>
                <a:ea typeface="Tahoma"/>
                <a:cs typeface="Tahoma"/>
              </a:rPr>
              <a:t>Снизить и заморозить </a:t>
            </a:r>
            <a:r>
              <a:rPr lang="ru-RU" sz="2000" b="1" dirty="0">
                <a:solidFill>
                  <a:srgbClr val="00B050"/>
                </a:solidFill>
                <a:latin typeface="Tahoma"/>
                <a:ea typeface="Tahoma"/>
                <a:cs typeface="Tahoma"/>
              </a:rPr>
              <a:t>пороговые </a:t>
            </a:r>
            <a:r>
              <a:rPr lang="ru-RU" sz="2000" b="1" dirty="0">
                <a:solidFill>
                  <a:srgbClr val="00B050"/>
                </a:solidFill>
                <a:latin typeface="Tahoma"/>
                <a:ea typeface="Tahoma"/>
                <a:cs typeface="Tahoma"/>
              </a:rPr>
              <a:t>значения баллов на </a:t>
            </a:r>
            <a:r>
              <a:rPr lang="ru-RU" sz="2000" b="1" dirty="0">
                <a:solidFill>
                  <a:srgbClr val="00B050"/>
                </a:solidFill>
                <a:latin typeface="Tahoma"/>
                <a:ea typeface="Tahoma"/>
                <a:cs typeface="Tahoma"/>
              </a:rPr>
              <a:t>2025-2026 </a:t>
            </a:r>
            <a:endParaRPr lang="ru-RU" sz="2000" b="1" dirty="0">
              <a:solidFill>
                <a:srgbClr val="00B050"/>
              </a:solidFill>
              <a:latin typeface="Tahoma"/>
              <a:ea typeface="Tahoma"/>
              <a:cs typeface="Tahoma"/>
            </a:endParaRPr>
          </a:p>
          <a:p>
            <a:pPr lvl="1" algn="just">
              <a:defRPr/>
            </a:pPr>
            <a:r>
              <a:rPr lang="ru-RU" sz="1600" dirty="0" smtClean="0">
                <a:latin typeface="Tahoma"/>
                <a:ea typeface="Tahoma"/>
                <a:cs typeface="Tahoma"/>
              </a:rPr>
              <a:t>с </a:t>
            </a:r>
            <a:r>
              <a:rPr lang="ru-RU" sz="1600" dirty="0">
                <a:latin typeface="Tahoma"/>
                <a:ea typeface="Tahoma"/>
                <a:cs typeface="Tahoma"/>
              </a:rPr>
              <a:t>последующим постепенным увеличением </a:t>
            </a:r>
            <a:r>
              <a:rPr lang="ru-RU" sz="1600" dirty="0" smtClean="0">
                <a:latin typeface="Tahoma"/>
                <a:ea typeface="Tahoma"/>
                <a:cs typeface="Tahoma"/>
              </a:rPr>
              <a:t>до 2028</a:t>
            </a:r>
            <a:r>
              <a:rPr lang="ru-RU" sz="1600" dirty="0">
                <a:latin typeface="Tahoma"/>
                <a:ea typeface="Tahoma"/>
                <a:cs typeface="Tahoma"/>
              </a:rPr>
              <a:t> </a:t>
            </a:r>
            <a:r>
              <a:rPr lang="ru-RU" sz="1600" dirty="0" smtClean="0">
                <a:latin typeface="Tahoma"/>
                <a:ea typeface="Tahoma"/>
                <a:cs typeface="Tahoma"/>
              </a:rPr>
              <a:t>- </a:t>
            </a:r>
            <a:r>
              <a:rPr lang="ru-RU" sz="1600" dirty="0">
                <a:latin typeface="Tahoma"/>
                <a:ea typeface="Tahoma"/>
                <a:cs typeface="Tahoma"/>
              </a:rPr>
              <a:t>это не ослабление требований, </a:t>
            </a:r>
            <a:endParaRPr lang="ru-RU" sz="1600" dirty="0" smtClean="0">
              <a:latin typeface="Tahoma"/>
              <a:ea typeface="Tahoma"/>
              <a:cs typeface="Tahoma"/>
            </a:endParaRPr>
          </a:p>
          <a:p>
            <a:pPr lvl="1" algn="just">
              <a:defRPr/>
            </a:pPr>
            <a:r>
              <a:rPr lang="ru-RU" sz="1600" dirty="0" smtClean="0">
                <a:latin typeface="Tahoma"/>
                <a:ea typeface="Tahoma"/>
                <a:cs typeface="Tahoma"/>
              </a:rPr>
              <a:t>а </a:t>
            </a:r>
            <a:r>
              <a:rPr lang="ru-RU" sz="1600" dirty="0">
                <a:latin typeface="Tahoma"/>
                <a:ea typeface="Tahoma"/>
                <a:cs typeface="Tahoma"/>
              </a:rPr>
              <a:t>возможность выполнить их честно!</a:t>
            </a:r>
          </a:p>
          <a:p>
            <a:pPr algn="ctr">
              <a:defRPr/>
            </a:pPr>
            <a:endParaRPr lang="ru-RU" sz="1100" dirty="0" smtClean="0">
              <a:latin typeface="Tahoma"/>
              <a:ea typeface="Tahoma"/>
              <a:cs typeface="Tahoma"/>
            </a:endParaRPr>
          </a:p>
          <a:p>
            <a:pPr algn="just">
              <a:lnSpc>
                <a:spcPct val="150000"/>
              </a:lnSpc>
              <a:defRPr/>
            </a:pPr>
            <a:r>
              <a:rPr lang="ru-RU" sz="1600" dirty="0">
                <a:latin typeface="Tahoma"/>
                <a:ea typeface="Tahoma"/>
                <a:cs typeface="Tahoma"/>
              </a:rPr>
              <a:t>П</a:t>
            </a:r>
            <a:r>
              <a:rPr lang="ru-RU" sz="1600" dirty="0" smtClean="0">
                <a:latin typeface="Tahoma"/>
                <a:ea typeface="Tahoma"/>
                <a:cs typeface="Tahoma"/>
              </a:rPr>
              <a:t>озволит </a:t>
            </a:r>
            <a:r>
              <a:rPr lang="ru-RU" sz="1600" dirty="0">
                <a:latin typeface="Tahoma"/>
                <a:ea typeface="Tahoma"/>
                <a:cs typeface="Tahoma"/>
              </a:rPr>
              <a:t>производителям счетчиков использовать различные </a:t>
            </a:r>
            <a:r>
              <a:rPr lang="ru-RU" sz="1600" dirty="0" smtClean="0">
                <a:latin typeface="Tahoma"/>
                <a:ea typeface="Tahoma"/>
                <a:cs typeface="Tahoma"/>
              </a:rPr>
              <a:t>комбинации набора баллов:</a:t>
            </a:r>
            <a:endParaRPr lang="ru-RU" sz="1600" dirty="0">
              <a:latin typeface="Tahoma"/>
              <a:ea typeface="Tahoma"/>
              <a:cs typeface="Tahoma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latin typeface="Tahoma"/>
                <a:ea typeface="Tahoma"/>
                <a:cs typeface="Tahoma"/>
              </a:rPr>
              <a:t>п</a:t>
            </a:r>
            <a:r>
              <a:rPr lang="ru-RU" sz="1600" dirty="0" smtClean="0">
                <a:latin typeface="Tahoma"/>
                <a:ea typeface="Tahoma"/>
                <a:cs typeface="Tahoma"/>
              </a:rPr>
              <a:t>одстегнет </a:t>
            </a:r>
            <a:r>
              <a:rPr lang="ru-RU" sz="1600" dirty="0">
                <a:latin typeface="Tahoma"/>
                <a:ea typeface="Tahoma"/>
                <a:cs typeface="Tahoma"/>
              </a:rPr>
              <a:t>конкуренцию между производителями ЭКБ </a:t>
            </a:r>
            <a:r>
              <a:rPr lang="ru-RU" sz="1600" dirty="0" smtClean="0">
                <a:latin typeface="Tahoma"/>
                <a:ea typeface="Tahoma"/>
                <a:cs typeface="Tahoma"/>
              </a:rPr>
              <a:t>– </a:t>
            </a:r>
            <a:r>
              <a:rPr lang="ru-RU" sz="1600" b="1" dirty="0" smtClean="0">
                <a:latin typeface="Tahoma"/>
                <a:ea typeface="Tahoma"/>
                <a:cs typeface="Tahoma"/>
              </a:rPr>
              <a:t>снизится стоимость комплектующих</a:t>
            </a:r>
            <a:r>
              <a:rPr lang="ru-RU" sz="1600" dirty="0" smtClean="0">
                <a:latin typeface="Tahoma"/>
                <a:ea typeface="Tahoma"/>
                <a:cs typeface="Tahoma"/>
              </a:rPr>
              <a:t>;</a:t>
            </a:r>
            <a:endParaRPr lang="ru-RU" sz="1600" dirty="0">
              <a:latin typeface="Tahoma"/>
              <a:ea typeface="Tahoma"/>
              <a:cs typeface="Tahoma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latin typeface="Tahoma"/>
                <a:ea typeface="Tahoma"/>
                <a:cs typeface="Tahoma"/>
              </a:rPr>
              <a:t>з</a:t>
            </a:r>
            <a:r>
              <a:rPr lang="ru-RU" sz="1600" dirty="0" smtClean="0">
                <a:latin typeface="Tahoma"/>
                <a:ea typeface="Tahoma"/>
                <a:cs typeface="Tahoma"/>
              </a:rPr>
              <a:t>а </a:t>
            </a:r>
            <a:r>
              <a:rPr lang="ru-RU" sz="1600" dirty="0">
                <a:latin typeface="Tahoma"/>
                <a:ea typeface="Tahoma"/>
                <a:cs typeface="Tahoma"/>
              </a:rPr>
              <a:t>счет разных стратегий набора баллов </a:t>
            </a:r>
            <a:r>
              <a:rPr lang="ru-RU" sz="1600" b="1" dirty="0">
                <a:latin typeface="Tahoma"/>
                <a:ea typeface="Tahoma"/>
                <a:cs typeface="Tahoma"/>
              </a:rPr>
              <a:t>сгладится </a:t>
            </a:r>
            <a:r>
              <a:rPr lang="ru-RU" sz="1600" b="1" dirty="0" smtClean="0">
                <a:latin typeface="Tahoma"/>
                <a:ea typeface="Tahoma"/>
                <a:cs typeface="Tahoma"/>
              </a:rPr>
              <a:t>дефицит </a:t>
            </a:r>
            <a:r>
              <a:rPr lang="ru-RU" sz="1600" b="1" dirty="0">
                <a:latin typeface="Tahoma"/>
                <a:ea typeface="Tahoma"/>
                <a:cs typeface="Tahoma"/>
              </a:rPr>
              <a:t>отечественной ЭКБ</a:t>
            </a:r>
            <a:r>
              <a:rPr lang="ru-RU" sz="1600" dirty="0">
                <a:latin typeface="Tahoma"/>
                <a:ea typeface="Tahoma"/>
                <a:cs typeface="Tahoma"/>
              </a:rPr>
              <a:t>;</a:t>
            </a:r>
            <a:endParaRPr lang="ru-RU" sz="1600" b="1" dirty="0">
              <a:solidFill>
                <a:srgbClr val="C00000"/>
              </a:solidFill>
              <a:latin typeface="Tahoma"/>
              <a:ea typeface="Tahoma"/>
              <a:cs typeface="Tahoma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latin typeface="Tahoma"/>
                <a:ea typeface="Tahoma"/>
                <a:cs typeface="Tahoma"/>
              </a:rPr>
              <a:t>производители ЭКБ успеют нарастить объемы производства – </a:t>
            </a:r>
            <a:r>
              <a:rPr lang="ru-RU" sz="1600" b="1" dirty="0">
                <a:latin typeface="Tahoma"/>
                <a:ea typeface="Tahoma"/>
                <a:cs typeface="Tahoma"/>
              </a:rPr>
              <a:t>цель по импортозамещению будет выполнена</a:t>
            </a:r>
            <a:r>
              <a:rPr lang="ru-RU" sz="1600" dirty="0" smtClean="0">
                <a:latin typeface="Tahoma"/>
                <a:ea typeface="Tahoma"/>
                <a:cs typeface="Tahoma"/>
              </a:rPr>
              <a:t>!</a:t>
            </a:r>
          </a:p>
        </p:txBody>
      </p:sp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CD3E3943-AA14-4468-8101-CB5286697BB3}"/>
              </a:ext>
            </a:extLst>
          </p:cNvPr>
          <p:cNvPicPr/>
          <p:nvPr/>
        </p:nvPicPr>
        <p:blipFill>
          <a:blip r:embed="rId3"/>
          <a:stretch/>
        </p:blipFill>
        <p:spPr bwMode="auto">
          <a:xfrm>
            <a:off x="0" y="0"/>
            <a:ext cx="1409699" cy="86677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2585545" y="3754216"/>
            <a:ext cx="9271493" cy="2544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ru-RU" sz="2000" b="1" dirty="0">
                <a:solidFill>
                  <a:srgbClr val="00B050"/>
                </a:solidFill>
                <a:latin typeface="Tahoma"/>
                <a:ea typeface="Tahoma"/>
                <a:cs typeface="Tahoma"/>
              </a:rPr>
              <a:t>2) </a:t>
            </a:r>
            <a:r>
              <a:rPr lang="ru-RU" sz="2000" b="1" dirty="0" smtClean="0">
                <a:solidFill>
                  <a:srgbClr val="00B050"/>
                </a:solidFill>
                <a:latin typeface="Tahoma"/>
                <a:ea typeface="Tahoma"/>
                <a:cs typeface="Tahoma"/>
              </a:rPr>
              <a:t> Обеспечить </a:t>
            </a:r>
            <a:r>
              <a:rPr lang="ru-RU" sz="2000" b="1" dirty="0">
                <a:solidFill>
                  <a:srgbClr val="00B050"/>
                </a:solidFill>
                <a:latin typeface="Tahoma"/>
                <a:ea typeface="Tahoma"/>
                <a:cs typeface="Tahoma"/>
              </a:rPr>
              <a:t>контроль за российским происхождением продукции</a:t>
            </a:r>
          </a:p>
          <a:p>
            <a:pPr marL="285750" indent="-285750" algn="just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latin typeface="Tahoma"/>
                <a:ea typeface="Tahoma"/>
                <a:cs typeface="Tahoma"/>
              </a:rPr>
              <a:t>Введение ответственности за нарушение </a:t>
            </a:r>
            <a:r>
              <a:rPr lang="ru-RU" sz="1600" b="1" dirty="0" smtClean="0">
                <a:latin typeface="Tahoma"/>
                <a:ea typeface="Tahoma"/>
                <a:cs typeface="Tahoma"/>
              </a:rPr>
              <a:t>требований </a:t>
            </a:r>
            <a:r>
              <a:rPr lang="ru-RU" sz="1600" dirty="0" smtClean="0">
                <a:latin typeface="Tahoma"/>
                <a:ea typeface="Tahoma"/>
                <a:cs typeface="Tahoma"/>
              </a:rPr>
              <a:t>– </a:t>
            </a:r>
            <a:r>
              <a:rPr lang="ru-RU" sz="1600" dirty="0">
                <a:latin typeface="Tahoma"/>
                <a:ea typeface="Tahoma"/>
                <a:cs typeface="Tahoma"/>
              </a:rPr>
              <a:t>поставщик и заказчик</a:t>
            </a:r>
          </a:p>
          <a:p>
            <a:pPr marL="285750" indent="-285750" algn="just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ahoma"/>
                <a:ea typeface="Tahoma"/>
                <a:cs typeface="Tahoma"/>
              </a:rPr>
              <a:t>Стимулирование крупных заказчиков к введению собственных проверок, заказчик должен быть заинтересован в локализованной продукции</a:t>
            </a:r>
          </a:p>
          <a:p>
            <a:pPr marL="285750" indent="-285750" algn="just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latin typeface="Tahoma"/>
                <a:ea typeface="Tahoma"/>
                <a:cs typeface="Tahoma"/>
              </a:rPr>
              <a:t>Документальный </a:t>
            </a:r>
            <a:r>
              <a:rPr lang="ru-RU" sz="1600" b="1" dirty="0" smtClean="0">
                <a:latin typeface="Tahoma"/>
                <a:ea typeface="Tahoma"/>
                <a:cs typeface="Tahoma"/>
              </a:rPr>
              <a:t>контроль</a:t>
            </a:r>
            <a:r>
              <a:rPr lang="ru-RU" sz="1600" dirty="0" smtClean="0">
                <a:latin typeface="Tahoma"/>
                <a:ea typeface="Tahoma"/>
                <a:cs typeface="Tahoma"/>
              </a:rPr>
              <a:t>: </a:t>
            </a:r>
            <a:r>
              <a:rPr lang="ru-RU" sz="1600" dirty="0" smtClean="0">
                <a:latin typeface="Tahoma"/>
                <a:ea typeface="Tahoma"/>
                <a:cs typeface="Tahoma"/>
              </a:rPr>
              <a:t>прозрачность </a:t>
            </a:r>
            <a:r>
              <a:rPr lang="ru-RU" sz="1600" dirty="0">
                <a:latin typeface="Tahoma"/>
                <a:ea typeface="Tahoma"/>
                <a:cs typeface="Tahoma"/>
              </a:rPr>
              <a:t>поставок от ЭКБ до счетчика</a:t>
            </a:r>
          </a:p>
          <a:p>
            <a:pPr marL="285750" indent="-285750" algn="just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ahoma"/>
                <a:ea typeface="Tahoma"/>
                <a:cs typeface="Tahoma"/>
              </a:rPr>
              <a:t>Разработка и внедрение </a:t>
            </a:r>
            <a:r>
              <a:rPr lang="ru-RU" sz="1600" dirty="0">
                <a:latin typeface="Tahoma"/>
                <a:ea typeface="Tahoma"/>
                <a:cs typeface="Tahoma"/>
              </a:rPr>
              <a:t>методики </a:t>
            </a:r>
            <a:r>
              <a:rPr lang="ru-RU" sz="1600" b="1" dirty="0">
                <a:latin typeface="Tahoma"/>
                <a:ea typeface="Tahoma"/>
                <a:cs typeface="Tahoma"/>
              </a:rPr>
              <a:t>проверки продукции на этапе поставок</a:t>
            </a:r>
          </a:p>
          <a:p>
            <a:pPr marL="285750" indent="-285750" algn="just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ahoma"/>
                <a:ea typeface="Tahoma"/>
                <a:cs typeface="Tahoma"/>
              </a:rPr>
              <a:t>Привести в соответствие требования СТО 34.01-22-002-2023 и требования ПП РФ 719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90" b="99768" l="950" r="99525">
                        <a14:foregroundMark x1="15439" y1="31054" x2="15439" y2="31054"/>
                        <a14:foregroundMark x1="57007" y1="7648" x2="57007" y2="7648"/>
                        <a14:foregroundMark x1="74466" y1="8111" x2="74466" y2="8111"/>
                        <a14:foregroundMark x1="74466" y1="20278" x2="74466" y2="20278"/>
                        <a14:foregroundMark x1="90974" y1="7184" x2="90974" y2="7184"/>
                        <a14:foregroundMark x1="16390" y1="35458" x2="16390" y2="35458"/>
                        <a14:foregroundMark x1="96556" y1="40788" x2="96556" y2="40788"/>
                        <a14:foregroundMark x1="28979" y1="77868" x2="28979" y2="77868"/>
                        <a14:foregroundMark x1="33967" y1="67671" x2="33967" y2="67671"/>
                        <a14:foregroundMark x1="34442" y1="70568" x2="27910" y2="70568"/>
                        <a14:foregroundMark x1="33492" y1="87717" x2="26485" y2="99884"/>
                        <a14:foregroundMark x1="33967" y1="62804" x2="18409" y2="56895"/>
                        <a14:foregroundMark x1="12470" y1="65238" x2="12470" y2="65238"/>
                        <a14:foregroundMark x1="950" y1="73001" x2="950" y2="7300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2882" y="4229257"/>
            <a:ext cx="2100413" cy="21527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05384" y="1173100"/>
            <a:ext cx="1823664" cy="231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259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86"/>
          <a:stretch/>
        </p:blipFill>
        <p:spPr>
          <a:xfrm>
            <a:off x="0" y="1247212"/>
            <a:ext cx="12192000" cy="5610788"/>
          </a:xfrm>
          <a:prstGeom prst="rect">
            <a:avLst/>
          </a:prstGeom>
        </p:spPr>
      </p:pic>
      <p:sp>
        <p:nvSpPr>
          <p:cNvPr id="14" name="Нижний колонтитул 13"/>
          <p:cNvSpPr>
            <a:spLocks noGrp="1"/>
          </p:cNvSpPr>
          <p:nvPr>
            <p:ph type="ftr" sz="quarter" idx="11"/>
          </p:nvPr>
        </p:nvSpPr>
        <p:spPr bwMode="auto">
          <a:xfrm>
            <a:off x="7431314" y="6187398"/>
            <a:ext cx="4114800" cy="365125"/>
          </a:xfrm>
        </p:spPr>
        <p:txBody>
          <a:bodyPr/>
          <a:lstStyle/>
          <a:p>
            <a:pPr algn="r">
              <a:defRPr/>
            </a:pPr>
            <a:r>
              <a:rPr lang="ru-RU" dirty="0"/>
              <a:t>Ассоциация «ИНСИСТ ЭНЕРГО»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30430" y="3129276"/>
            <a:ext cx="25138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dirty="0" smtClean="0">
                <a:latin typeface="Tahoma"/>
                <a:ea typeface="Tahoma"/>
                <a:cs typeface="Tahoma"/>
                <a:hlinkClick r:id="rId4"/>
              </a:rPr>
              <a:t>info@insistenergo.ru</a:t>
            </a:r>
            <a:endParaRPr lang="ru-RU" sz="2000" dirty="0">
              <a:latin typeface="Tahoma"/>
              <a:ea typeface="Tahoma"/>
              <a:cs typeface="Tahoma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9209" y="2228840"/>
            <a:ext cx="23558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ahoma"/>
                <a:ea typeface="Tahoma"/>
                <a:cs typeface="Tahoma"/>
              </a:rPr>
              <a:t>КОНТАКТЫ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02935" y="3657879"/>
            <a:ext cx="251501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dirty="0" smtClean="0">
                <a:latin typeface="Tahoma"/>
                <a:ea typeface="Tahoma"/>
                <a:cs typeface="Tahoma"/>
                <a:hlinkClick r:id="rId5"/>
              </a:rPr>
              <a:t>www.</a:t>
            </a:r>
            <a:r>
              <a:rPr lang="ru-RU" sz="2000" dirty="0" smtClean="0">
                <a:latin typeface="Tahoma"/>
                <a:ea typeface="Tahoma"/>
                <a:cs typeface="Tahoma"/>
                <a:hlinkClick r:id="rId5"/>
              </a:rPr>
              <a:t>insistenergo.ru</a:t>
            </a:r>
            <a:endParaRPr lang="ru-RU" sz="2000" dirty="0">
              <a:latin typeface="Tahoma"/>
              <a:ea typeface="Tahoma"/>
              <a:cs typeface="Tahoma"/>
            </a:endParaRPr>
          </a:p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9261" y="3107712"/>
            <a:ext cx="563674" cy="441798"/>
          </a:xfrm>
          <a:prstGeom prst="rect">
            <a:avLst/>
          </a:prstGeom>
        </p:spPr>
      </p:pic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A958BF46-0E5A-47B4-9492-6644440D7920}"/>
              </a:ext>
            </a:extLst>
          </p:cNvPr>
          <p:cNvGrpSpPr/>
          <p:nvPr/>
        </p:nvGrpSpPr>
        <p:grpSpPr bwMode="auto">
          <a:xfrm>
            <a:off x="8760" y="0"/>
            <a:ext cx="11617184" cy="1247212"/>
            <a:chOff x="-1430998" y="-149224"/>
            <a:chExt cx="9932336" cy="1247212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766EFC82-DE88-438F-9B67-11DC6AC4C741}"/>
                </a:ext>
              </a:extLst>
            </p:cNvPr>
            <p:cNvPicPr/>
            <p:nvPr/>
          </p:nvPicPr>
          <p:blipFill>
            <a:blip r:embed="rId8"/>
            <a:stretch/>
          </p:blipFill>
          <p:spPr bwMode="auto">
            <a:xfrm>
              <a:off x="-1430998" y="-149224"/>
              <a:ext cx="1909889" cy="12472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DC2BFFA2-4491-4EF4-8626-4F7BB1FAECC0}"/>
                </a:ext>
              </a:extLst>
            </p:cNvPr>
            <p:cNvSpPr/>
            <p:nvPr/>
          </p:nvSpPr>
          <p:spPr bwMode="auto">
            <a:xfrm>
              <a:off x="739340" y="50252"/>
              <a:ext cx="7761998" cy="83099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2400" b="1" dirty="0">
                  <a:solidFill>
                    <a:srgbClr val="FA8A0A"/>
                  </a:solidFill>
                  <a:latin typeface="Tahoma"/>
                  <a:ea typeface="Tahoma"/>
                  <a:cs typeface="Tahoma"/>
                </a:rPr>
                <a:t>Ассоциация содействия развитию производства </a:t>
              </a:r>
              <a:endParaRPr sz="2400" b="1" dirty="0">
                <a:solidFill>
                  <a:srgbClr val="FA8A0A"/>
                </a:solidFill>
                <a:latin typeface="Tahoma"/>
                <a:ea typeface="Tahoma"/>
                <a:cs typeface="Tahoma"/>
              </a:endParaRPr>
            </a:p>
            <a:p>
              <a:pPr algn="ctr">
                <a:defRPr/>
              </a:pPr>
              <a:r>
                <a:rPr lang="ru-RU" sz="2400" b="1" dirty="0">
                  <a:solidFill>
                    <a:srgbClr val="FA8A0A"/>
                  </a:solidFill>
                  <a:latin typeface="Tahoma"/>
                  <a:ea typeface="Tahoma"/>
                  <a:cs typeface="Tahoma"/>
                </a:rPr>
                <a:t>интеллектуальных систем учета в энергетике и ЖКХ</a:t>
              </a:r>
              <a:endParaRPr sz="2000" b="1" dirty="0">
                <a:solidFill>
                  <a:srgbClr val="FA8A0A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93105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Trek">
      <a:dk1>
        <a:srgbClr val="000000"/>
      </a:dk1>
      <a:lt1>
        <a:srgbClr val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ема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Тема Office">
        <a:dk1>
          <a:sysClr val="windowText" lastClr="000000"/>
        </a:dk1>
        <a:lt1>
          <a:sysClr val="window" lastClr="FFFFFF"/>
        </a:lt1>
        <a:dk2>
          <a:srgbClr val="44546A"/>
        </a:dk2>
        <a:lt2>
          <a:srgbClr val="E7E6E6"/>
        </a:lt2>
        <a:accent1>
          <a:srgbClr val="4472C4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5B9BD5"/>
        </a:accent5>
        <a:accent6>
          <a:srgbClr val="70AD47"/>
        </a:accent6>
        <a:hlink>
          <a:srgbClr val="0563C1"/>
        </a:hlink>
        <a:folHlink>
          <a:srgbClr val="954F72"/>
        </a:folHlink>
      </a:clrScheme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1637</TotalTime>
  <Words>632</Words>
  <Application>Microsoft Office PowerPoint</Application>
  <DocSecurity>0</DocSecurity>
  <PresentationFormat>Широкоэкранный</PresentationFormat>
  <Paragraphs>87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Bahnschrift Light</vt:lpstr>
      <vt:lpstr>Calibri</vt:lpstr>
      <vt:lpstr>Calibri Light</vt:lpstr>
      <vt:lpstr>Tahoma</vt:lpstr>
      <vt:lpstr>Wingdings 2</vt:lpstr>
      <vt:lpstr>Тема Office</vt:lpstr>
      <vt:lpstr>Верификация локализации оборудования ИСУЭ и приборов учета  Выполнение требований ПП РФ 719 и ПП РФ 1875  Резепин Дмитрий ООО «Милур ИС» </vt:lpstr>
      <vt:lpstr>предпосылки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Pokrovsky Ivan</dc:creator>
  <cp:keywords/>
  <dc:description/>
  <cp:lastModifiedBy>Шибанова Ирина Борисовна</cp:lastModifiedBy>
  <cp:revision>329</cp:revision>
  <dcterms:created xsi:type="dcterms:W3CDTF">2020-11-18T08:34:45Z</dcterms:created>
  <dcterms:modified xsi:type="dcterms:W3CDTF">2025-07-01T09:48:20Z</dcterms:modified>
  <cp:category/>
  <dc:identifier/>
  <cp:contentStatus/>
  <dc:language/>
  <cp:version/>
</cp:coreProperties>
</file>