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312" r:id="rId2"/>
    <p:sldId id="319" r:id="rId3"/>
    <p:sldId id="452" r:id="rId4"/>
    <p:sldId id="451" r:id="rId5"/>
    <p:sldId id="454" r:id="rId6"/>
    <p:sldId id="455" r:id="rId7"/>
    <p:sldId id="453" r:id="rId8"/>
    <p:sldId id="417" r:id="rId9"/>
    <p:sldId id="448" r:id="rId10"/>
    <p:sldId id="449" r:id="rId11"/>
    <p:sldId id="335" r:id="rId12"/>
  </p:sldIdLst>
  <p:sldSz cx="9144000" cy="6858000" type="screen4x3"/>
  <p:notesSz cx="6797675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6092"/>
    <a:srgbClr val="007434"/>
    <a:srgbClr val="006699"/>
    <a:srgbClr val="990033"/>
    <a:srgbClr val="003399"/>
    <a:srgbClr val="0066CC"/>
    <a:srgbClr val="CC6600"/>
    <a:srgbClr val="002060"/>
    <a:srgbClr val="3366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771" autoAdjust="0"/>
  </p:normalViewPr>
  <p:slideViewPr>
    <p:cSldViewPr>
      <p:cViewPr>
        <p:scale>
          <a:sx n="125" d="100"/>
          <a:sy n="125" d="100"/>
        </p:scale>
        <p:origin x="-3144" y="-9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20" tIns="45709" rIns="91420" bIns="45709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20" tIns="45709" rIns="91420" bIns="45709" rtlCol="0"/>
          <a:lstStyle>
            <a:lvl1pPr algn="r">
              <a:defRPr sz="1200"/>
            </a:lvl1pPr>
          </a:lstStyle>
          <a:p>
            <a:pPr>
              <a:defRPr/>
            </a:pPr>
            <a:fld id="{011C047C-8BB9-47B2-B185-CD955FB9B808}" type="datetimeFigureOut">
              <a:rPr lang="ru-RU"/>
              <a:pPr>
                <a:defRPr/>
              </a:pPr>
              <a:t>30.06.2025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0" tIns="45709" rIns="91420" bIns="45709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689475"/>
            <a:ext cx="5437187" cy="4441825"/>
          </a:xfrm>
          <a:prstGeom prst="rect">
            <a:avLst/>
          </a:prstGeom>
        </p:spPr>
        <p:txBody>
          <a:bodyPr vert="horz" lIns="91420" tIns="45709" rIns="91420" bIns="45709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20" tIns="45709" rIns="91420" bIns="4570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20" tIns="45709" rIns="91420" bIns="45709" rtlCol="0" anchor="b"/>
          <a:lstStyle>
            <a:lvl1pPr algn="r">
              <a:defRPr sz="1200"/>
            </a:lvl1pPr>
          </a:lstStyle>
          <a:p>
            <a:pPr>
              <a:defRPr/>
            </a:pPr>
            <a:fld id="{5D66DA7C-3256-4870-9434-AEB8409F3B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4265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66DA7C-3256-4870-9434-AEB8409F3BB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5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66DA7C-3256-4870-9434-AEB8409F3BB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5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66DA7C-3256-4870-9434-AEB8409F3BB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5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66DA7C-3256-4870-9434-AEB8409F3BB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5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66DA7C-3256-4870-9434-AEB8409F3BB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5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66DA7C-3256-4870-9434-AEB8409F3BB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5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66DA7C-3256-4870-9434-AEB8409F3BB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5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66DA7C-3256-4870-9434-AEB8409F3BB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54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66DA7C-3256-4870-9434-AEB8409F3BB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54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66DA7C-3256-4870-9434-AEB8409F3BB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5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Научно-производственное объединение «МИР» 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89891-D202-4474-92DF-F75A3BC440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610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Научно-производственное объединение «МИР» 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23F44-4DCE-4062-B045-BAF2C23A05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307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Научно-производственное объединение «МИР» 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5A773-0172-44E9-9501-9052B76570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590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Научно-производственное объединение «МИР» 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9A865-F825-4014-9A30-9E05CEE70E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41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Научно-производственное объединение «МИР» </a:t>
            </a: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69A9FE-E496-4725-BDE0-BC2B6890EF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356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Научно-производственное объединение «МИР» 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7AF36-71F0-4812-8301-B0CAD053FF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723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Научно-производственное объединение «МИР» 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C53F1-8AC4-4953-BAFB-6A21EAF713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86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Научно-производственное объединение «МИР» 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9F52E-325F-4C97-A74D-B3B424791E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019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Научно-производственное объединение «МИР» 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8E0BC-B837-46CF-91E6-FA199B9377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466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Научно-производственное объединение «МИР» 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B505A-D857-40BB-877C-5F0DD6A569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024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Научно-производственное объединение «МИР» 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96FFD-34BC-4ACC-AEC0-E2F5DCDD2C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741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ru-RU" smtClean="0"/>
              <a:t>Научно-производственное объединение «МИР» </a:t>
            </a: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9271D18-1B7C-4684-B4C0-622242E0B5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hyperlink" Target="https://omskinform.ru/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png"/><Relationship Id="rId3" Type="http://schemas.openxmlformats.org/officeDocument/2006/relationships/image" Target="../media/image1.jpeg"/><Relationship Id="rId7" Type="http://schemas.openxmlformats.org/officeDocument/2006/relationships/image" Target="../media/image26.png"/><Relationship Id="rId12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D:\Работа\Разное\презентации\2018\выставка\фон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9" descr="D:\Работа\Информация\НПО_МИР\сувениры\znak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1" y="6503194"/>
            <a:ext cx="3603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195736" y="6503194"/>
            <a:ext cx="4760168" cy="357021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Научно-производственное объединение «МИР</a:t>
            </a:r>
            <a:r>
              <a:rPr lang="ru-RU" altLang="ru-RU" sz="16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»</a:t>
            </a:r>
            <a:endParaRPr lang="ru-RU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2060848"/>
            <a:ext cx="8064896" cy="1152128"/>
          </a:xfrm>
          <a:prstGeom prst="rect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defRPr>
            </a:lvl1pPr>
          </a:lstStyle>
          <a:p>
            <a:pPr>
              <a:defRPr/>
            </a:pPr>
            <a:r>
              <a:rPr lang="ru-RU" sz="2600" dirty="0" smtClean="0"/>
              <a:t>Интеллектуальный учёт, </a:t>
            </a:r>
          </a:p>
          <a:p>
            <a:pPr>
              <a:defRPr/>
            </a:pPr>
            <a:r>
              <a:rPr lang="ru-RU" sz="2600" dirty="0" smtClean="0"/>
              <a:t>как основной инструмент Цифрового РЭС</a:t>
            </a:r>
            <a:endParaRPr lang="ru-RU" sz="220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8" y="5668088"/>
            <a:ext cx="785818" cy="857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494" y="5668088"/>
            <a:ext cx="785818" cy="857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452" y="5739526"/>
            <a:ext cx="785818" cy="7858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254" y="5739526"/>
            <a:ext cx="785818" cy="7858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6" descr="http://www.mir-omsk.ru/upload/medialibrary/c7c/znak_10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402" y="5882402"/>
            <a:ext cx="500066" cy="5000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8" descr="Знак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753" y="5882384"/>
            <a:ext cx="496888" cy="488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4497980" y="4005064"/>
            <a:ext cx="4180488" cy="93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i="1" dirty="0" smtClean="0">
                <a:solidFill>
                  <a:srgbClr val="4F81BD">
                    <a:lumMod val="75000"/>
                  </a:srgbClr>
                </a:solidFill>
                <a:latin typeface="Calibri"/>
              </a:rPr>
              <a:t>Ворфоломеев Артем Александрович </a:t>
            </a: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i="1" dirty="0" smtClean="0">
                <a:solidFill>
                  <a:srgbClr val="4F81BD">
                    <a:lumMod val="75000"/>
                  </a:srgbClr>
                </a:solidFill>
                <a:latin typeface="Calibri"/>
              </a:rPr>
              <a:t>к.т.н., Руководитель направления Интеллектуальный учёт ООО «НПО «МИР»</a:t>
            </a:r>
            <a:endParaRPr lang="ru-RU" sz="1600" i="1" dirty="0">
              <a:solidFill>
                <a:srgbClr val="4F81BD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17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D:\Работа\Разное\презентации\2018\выставка\фон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9" descr="D:\Работа\Информация\НПО_МИР\сувениры\znak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1" y="6503194"/>
            <a:ext cx="3603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195736" y="6503194"/>
            <a:ext cx="4760168" cy="357021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Научно-производственное объединение «МИР</a:t>
            </a:r>
            <a:r>
              <a:rPr lang="ru-RU" altLang="ru-RU" sz="16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»</a:t>
            </a:r>
            <a:endParaRPr lang="ru-RU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71284" y="6503194"/>
            <a:ext cx="442392" cy="312738"/>
          </a:xfrm>
        </p:spPr>
        <p:txBody>
          <a:bodyPr/>
          <a:lstStyle/>
          <a:p>
            <a:pPr>
              <a:defRPr/>
            </a:pPr>
            <a:fld id="{B1223F44-4DCE-4062-B045-BAF2C23A05FC}" type="slidenum">
              <a:rPr lang="ru-RU" sz="1800" b="1">
                <a:solidFill>
                  <a:srgbClr val="33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pPr>
                <a:defRPr/>
              </a:pPr>
              <a:t>2</a:t>
            </a:fld>
            <a:endParaRPr lang="ru-RU" sz="1800" b="1" dirty="0">
              <a:solidFill>
                <a:srgbClr val="33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5520" y="476672"/>
            <a:ext cx="8280920" cy="576064"/>
          </a:xfrm>
          <a:prstGeom prst="rect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Основные цели создания ЦРЭС и ИСУЭ</a:t>
            </a:r>
            <a:endParaRPr lang="ru-RU" sz="2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539552" y="1124744"/>
            <a:ext cx="8280920" cy="1900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b="1" u="sng" dirty="0">
                <a:solidFill>
                  <a:srgbClr val="376092"/>
                </a:solidFill>
                <a:latin typeface="Calibri"/>
              </a:rPr>
              <a:t>Повышение надежности</a:t>
            </a:r>
            <a:r>
              <a:rPr lang="ru-RU" sz="1600" b="1" dirty="0">
                <a:solidFill>
                  <a:srgbClr val="376092"/>
                </a:solidFill>
                <a:latin typeface="Calibri"/>
              </a:rPr>
              <a:t> – улучшение показателей</a:t>
            </a:r>
            <a:r>
              <a:rPr lang="en-US" sz="1600" b="1" dirty="0">
                <a:solidFill>
                  <a:srgbClr val="376092"/>
                </a:solidFill>
                <a:latin typeface="Calibri"/>
              </a:rPr>
              <a:t> SAIDI </a:t>
            </a:r>
            <a:r>
              <a:rPr lang="ru-RU" sz="1600" b="1" dirty="0">
                <a:solidFill>
                  <a:srgbClr val="376092"/>
                </a:solidFill>
                <a:latin typeface="Calibri"/>
              </a:rPr>
              <a:t>и </a:t>
            </a:r>
            <a:r>
              <a:rPr lang="en-US" sz="1600" b="1" dirty="0">
                <a:solidFill>
                  <a:srgbClr val="376092"/>
                </a:solidFill>
                <a:latin typeface="Calibri"/>
              </a:rPr>
              <a:t>SAIFI</a:t>
            </a:r>
            <a:r>
              <a:rPr lang="ru-RU" sz="1600" b="1" dirty="0">
                <a:solidFill>
                  <a:srgbClr val="376092"/>
                </a:solidFill>
                <a:latin typeface="Calibri"/>
              </a:rPr>
              <a:t> </a:t>
            </a:r>
            <a:r>
              <a:rPr lang="ru-RU" sz="1600" b="1" dirty="0" smtClean="0">
                <a:solidFill>
                  <a:srgbClr val="376092"/>
                </a:solidFill>
                <a:latin typeface="Calibri"/>
              </a:rPr>
              <a:t>за </a:t>
            </a:r>
            <a:r>
              <a:rPr lang="ru-RU" sz="1600" b="1" dirty="0">
                <a:solidFill>
                  <a:srgbClr val="376092"/>
                </a:solidFill>
                <a:latin typeface="Calibri"/>
              </a:rPr>
              <a:t>счет 100% наблюдаемости сетей 10/0,4 </a:t>
            </a:r>
            <a:r>
              <a:rPr lang="ru-RU" sz="1600" b="1" dirty="0" err="1">
                <a:solidFill>
                  <a:srgbClr val="376092"/>
                </a:solidFill>
                <a:latin typeface="Calibri"/>
              </a:rPr>
              <a:t>кВ</a:t>
            </a:r>
            <a:r>
              <a:rPr lang="ru-RU" sz="1600" b="1" dirty="0">
                <a:solidFill>
                  <a:srgbClr val="376092"/>
                </a:solidFill>
                <a:latin typeface="Calibri"/>
              </a:rPr>
              <a:t> (ТП/КТП), использования </a:t>
            </a:r>
            <a:r>
              <a:rPr lang="ru-RU" sz="1600" b="1" dirty="0" err="1">
                <a:solidFill>
                  <a:srgbClr val="376092"/>
                </a:solidFill>
                <a:latin typeface="Calibri"/>
              </a:rPr>
              <a:t>реклоузеров</a:t>
            </a:r>
            <a:r>
              <a:rPr lang="ru-RU" sz="1600" b="1" dirty="0">
                <a:solidFill>
                  <a:srgbClr val="376092"/>
                </a:solidFill>
                <a:latin typeface="Calibri"/>
              </a:rPr>
              <a:t> и элементов самовосстанавливающихся сетей на транзитных ТП.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b="1" u="sng" dirty="0" smtClean="0">
                <a:solidFill>
                  <a:srgbClr val="376092"/>
                </a:solidFill>
                <a:latin typeface="Calibri"/>
              </a:rPr>
              <a:t>Снижение </a:t>
            </a:r>
            <a:r>
              <a:rPr lang="ru-RU" sz="1600" b="1" u="sng" dirty="0">
                <a:solidFill>
                  <a:srgbClr val="376092"/>
                </a:solidFill>
                <a:latin typeface="Calibri"/>
              </a:rPr>
              <a:t>коммерческих и технических потерь</a:t>
            </a:r>
            <a:r>
              <a:rPr lang="ru-RU" sz="1600" b="1" dirty="0">
                <a:solidFill>
                  <a:srgbClr val="376092"/>
                </a:solidFill>
                <a:latin typeface="Calibri"/>
              </a:rPr>
              <a:t> – прямое повышение экономической эффективности работы сетевого предприятия</a:t>
            </a:r>
            <a:r>
              <a:rPr lang="ru-RU" sz="1600" b="1" dirty="0" smtClean="0">
                <a:solidFill>
                  <a:srgbClr val="376092"/>
                </a:solidFill>
                <a:latin typeface="Calibri"/>
              </a:rPr>
              <a:t>.</a:t>
            </a:r>
            <a:endParaRPr lang="ru-RU" sz="1600" b="1" dirty="0">
              <a:solidFill>
                <a:srgbClr val="376092"/>
              </a:solidFill>
              <a:latin typeface="Calibri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5520" y="3241545"/>
            <a:ext cx="8280920" cy="576064"/>
          </a:xfrm>
          <a:prstGeom prst="rect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Ключевая проблема</a:t>
            </a:r>
            <a:endParaRPr lang="ru-RU" sz="2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0" name="Прямоугольник 1"/>
          <p:cNvSpPr>
            <a:spLocks noChangeArrowheads="1"/>
          </p:cNvSpPr>
          <p:nvPr/>
        </p:nvSpPr>
        <p:spPr bwMode="auto">
          <a:xfrm>
            <a:off x="539552" y="3961618"/>
            <a:ext cx="8280920" cy="373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u="sng" dirty="0" smtClean="0">
                <a:solidFill>
                  <a:srgbClr val="376092"/>
                </a:solidFill>
                <a:latin typeface="Calibri"/>
              </a:rPr>
              <a:t>Ограниченность </a:t>
            </a:r>
            <a:r>
              <a:rPr lang="ru-RU" sz="1600" b="1" u="sng" dirty="0">
                <a:solidFill>
                  <a:srgbClr val="376092"/>
                </a:solidFill>
                <a:latin typeface="Calibri"/>
              </a:rPr>
              <a:t>инвестиций</a:t>
            </a:r>
            <a:r>
              <a:rPr lang="ru-RU" sz="1600" b="1" dirty="0">
                <a:solidFill>
                  <a:srgbClr val="376092"/>
                </a:solidFill>
                <a:latin typeface="Calibri"/>
              </a:rPr>
              <a:t> – </a:t>
            </a:r>
            <a:r>
              <a:rPr lang="ru-RU" sz="1600" b="1" dirty="0" smtClean="0">
                <a:solidFill>
                  <a:srgbClr val="376092"/>
                </a:solidFill>
                <a:latin typeface="Calibri"/>
              </a:rPr>
              <a:t>требуется </a:t>
            </a:r>
            <a:r>
              <a:rPr lang="ru-RU" sz="1600" b="1" dirty="0">
                <a:solidFill>
                  <a:srgbClr val="376092"/>
                </a:solidFill>
                <a:latin typeface="Calibri"/>
              </a:rPr>
              <a:t>низкая стоимость создания и </a:t>
            </a:r>
            <a:r>
              <a:rPr lang="ru-RU" sz="1600" b="1" dirty="0" smtClean="0">
                <a:solidFill>
                  <a:srgbClr val="376092"/>
                </a:solidFill>
                <a:latin typeface="Calibri"/>
              </a:rPr>
              <a:t>эксплуатации.</a:t>
            </a:r>
            <a:endParaRPr lang="ru-RU" sz="1600" b="1" dirty="0">
              <a:solidFill>
                <a:srgbClr val="376092"/>
              </a:solidFill>
              <a:latin typeface="Calibri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9552" y="4549529"/>
            <a:ext cx="8280920" cy="576064"/>
          </a:xfrm>
          <a:prstGeom prst="rect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Риски функционирования ИСУЭ в 2025 году</a:t>
            </a:r>
            <a:endParaRPr lang="ru-RU" sz="2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7" name="Прямоугольник 1"/>
          <p:cNvSpPr>
            <a:spLocks noChangeArrowheads="1"/>
          </p:cNvSpPr>
          <p:nvPr/>
        </p:nvSpPr>
        <p:spPr bwMode="auto">
          <a:xfrm>
            <a:off x="553584" y="5210629"/>
            <a:ext cx="8280920" cy="11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rgbClr val="376092"/>
                </a:solidFill>
                <a:latin typeface="Calibri"/>
              </a:rPr>
              <a:t>!!! Прямая зависимость функционирования и наблюдаемости ИСУЭ от операторов сотовой связи </a:t>
            </a:r>
            <a:r>
              <a:rPr lang="en-US" sz="1600" b="1" dirty="0">
                <a:solidFill>
                  <a:srgbClr val="376092"/>
                </a:solidFill>
                <a:latin typeface="Calibri"/>
              </a:rPr>
              <a:t>GSM</a:t>
            </a:r>
            <a:r>
              <a:rPr lang="ru-RU" sz="1600" b="1" dirty="0">
                <a:solidFill>
                  <a:srgbClr val="376092"/>
                </a:solidFill>
                <a:latin typeface="Calibri"/>
              </a:rPr>
              <a:t> – территориальные отключения сотовой связи (локальные участки подавления сигнала).</a:t>
            </a:r>
          </a:p>
        </p:txBody>
      </p:sp>
    </p:spTree>
    <p:extLst>
      <p:ext uri="{BB962C8B-B14F-4D97-AF65-F5344CB8AC3E}">
        <p14:creationId xmlns:p14="http://schemas.microsoft.com/office/powerpoint/2010/main" val="173203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D:\Работа\Разное\презентации\2018\выставка\фон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9" descr="D:\Работа\Информация\НПО_МИР\сувениры\znak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1" y="6503194"/>
            <a:ext cx="3603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195736" y="6503194"/>
            <a:ext cx="4760168" cy="357021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Научно-производственное объединение «МИР</a:t>
            </a:r>
            <a:r>
              <a:rPr lang="ru-RU" altLang="ru-RU" sz="16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»</a:t>
            </a:r>
            <a:endParaRPr lang="ru-RU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71284" y="6503194"/>
            <a:ext cx="442392" cy="312738"/>
          </a:xfrm>
        </p:spPr>
        <p:txBody>
          <a:bodyPr/>
          <a:lstStyle/>
          <a:p>
            <a:pPr>
              <a:defRPr/>
            </a:pPr>
            <a:fld id="{B1223F44-4DCE-4062-B045-BAF2C23A05FC}" type="slidenum">
              <a:rPr lang="ru-RU" sz="1800" b="1">
                <a:solidFill>
                  <a:srgbClr val="33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pPr>
                <a:defRPr/>
              </a:pPr>
              <a:t>3</a:t>
            </a:fld>
            <a:endParaRPr lang="ru-RU" sz="1800" b="1" dirty="0">
              <a:solidFill>
                <a:srgbClr val="33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5520" y="476672"/>
            <a:ext cx="8280920" cy="576064"/>
          </a:xfrm>
          <a:prstGeom prst="rect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Типовая ИСУЭ по состоянию на 2025 год</a:t>
            </a:r>
            <a:endParaRPr lang="ru-RU" sz="2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pic>
        <p:nvPicPr>
          <p:cNvPr id="12" name="Picture 19" descr="D:\Работа\Информация\НПО_МИР\сувениры\znak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81" y="6503194"/>
            <a:ext cx="3603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Нижний колонтитул 3"/>
          <p:cNvSpPr txBox="1">
            <a:spLocks/>
          </p:cNvSpPr>
          <p:nvPr/>
        </p:nvSpPr>
        <p:spPr bwMode="auto">
          <a:xfrm>
            <a:off x="2195736" y="6503194"/>
            <a:ext cx="4760168" cy="35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Научно-производственное объединение «МИР»</a:t>
            </a:r>
            <a:endParaRPr lang="ru-RU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581" y="1489285"/>
            <a:ext cx="6762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Облако 15"/>
          <p:cNvSpPr/>
          <p:nvPr/>
        </p:nvSpPr>
        <p:spPr>
          <a:xfrm>
            <a:off x="4344256" y="1519200"/>
            <a:ext cx="1114536" cy="864096"/>
          </a:xfrm>
          <a:prstGeom prst="cloud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GSM</a:t>
            </a: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17" name="Прямая со стрелкой 16"/>
          <p:cNvCxnSpPr>
            <a:stCxn id="15" idx="3"/>
            <a:endCxn id="16" idx="2"/>
          </p:cNvCxnSpPr>
          <p:nvPr/>
        </p:nvCxnSpPr>
        <p:spPr>
          <a:xfrm>
            <a:off x="3106856" y="1951248"/>
            <a:ext cx="1240857" cy="0"/>
          </a:xfrm>
          <a:prstGeom prst="straightConnector1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89"/>
          <p:cNvSpPr txBox="1">
            <a:spLocks noChangeArrowheads="1"/>
          </p:cNvSpPr>
          <p:nvPr/>
        </p:nvSpPr>
        <p:spPr bwMode="auto">
          <a:xfrm>
            <a:off x="1623414" y="1133442"/>
            <a:ext cx="245516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6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ИВК (Пирамида-Сети)</a:t>
            </a:r>
          </a:p>
        </p:txBody>
      </p:sp>
      <p:sp>
        <p:nvSpPr>
          <p:cNvPr id="20" name="Text Box 89"/>
          <p:cNvSpPr txBox="1">
            <a:spLocks noChangeArrowheads="1"/>
          </p:cNvSpPr>
          <p:nvPr/>
        </p:nvSpPr>
        <p:spPr bwMode="auto">
          <a:xfrm>
            <a:off x="3106856" y="1512295"/>
            <a:ext cx="147654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100" b="1" kern="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Проприетарный</a:t>
            </a:r>
            <a:r>
              <a:rPr lang="ru-RU" altLang="ru-RU" sz="11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протокол УСПД</a:t>
            </a:r>
          </a:p>
        </p:txBody>
      </p:sp>
      <p:pic>
        <p:nvPicPr>
          <p:cNvPr id="23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276" y="2859749"/>
            <a:ext cx="678516" cy="10357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486" y="2870342"/>
            <a:ext cx="716857" cy="10337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643" y="5038894"/>
            <a:ext cx="1130516" cy="12830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379" y="5173951"/>
            <a:ext cx="1088709" cy="10513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4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8623" y="5326926"/>
            <a:ext cx="545105" cy="893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226177"/>
            <a:ext cx="722685" cy="9991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358" y="5039182"/>
            <a:ext cx="911970" cy="13151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Облако 29"/>
          <p:cNvSpPr/>
          <p:nvPr/>
        </p:nvSpPr>
        <p:spPr>
          <a:xfrm>
            <a:off x="3779912" y="4390822"/>
            <a:ext cx="2664296" cy="657488"/>
          </a:xfrm>
          <a:prstGeom prst="cloud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MESH-</a:t>
            </a:r>
            <a:r>
              <a:rPr lang="ru-RU" dirty="0">
                <a:solidFill>
                  <a:srgbClr val="002060"/>
                </a:solidFill>
              </a:rPr>
              <a:t>сети</a:t>
            </a:r>
          </a:p>
        </p:txBody>
      </p:sp>
      <p:cxnSp>
        <p:nvCxnSpPr>
          <p:cNvPr id="40" name="Прямая со стрелкой 39"/>
          <p:cNvCxnSpPr>
            <a:stCxn id="58" idx="0"/>
            <a:endCxn id="16" idx="1"/>
          </p:cNvCxnSpPr>
          <p:nvPr/>
        </p:nvCxnSpPr>
        <p:spPr>
          <a:xfrm flipH="1" flipV="1">
            <a:off x="4901524" y="2382376"/>
            <a:ext cx="3604" cy="562793"/>
          </a:xfrm>
          <a:prstGeom prst="straightConnector1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4932040" y="3895465"/>
            <a:ext cx="0" cy="495357"/>
          </a:xfrm>
          <a:prstGeom prst="line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4644008" y="4966886"/>
            <a:ext cx="0" cy="259291"/>
          </a:xfrm>
          <a:prstGeom prst="line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stCxn id="30" idx="2"/>
          </p:cNvCxnSpPr>
          <p:nvPr/>
        </p:nvCxnSpPr>
        <p:spPr>
          <a:xfrm flipH="1">
            <a:off x="3491880" y="4719566"/>
            <a:ext cx="296296" cy="376965"/>
          </a:xfrm>
          <a:prstGeom prst="line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6005266" y="4822870"/>
            <a:ext cx="6705" cy="443711"/>
          </a:xfrm>
          <a:prstGeom prst="line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6302797" y="4719566"/>
            <a:ext cx="652172" cy="377872"/>
          </a:xfrm>
          <a:prstGeom prst="line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V="1">
            <a:off x="3971841" y="3606852"/>
            <a:ext cx="600159" cy="0"/>
          </a:xfrm>
          <a:prstGeom prst="line">
            <a:avLst/>
          </a:prstGeom>
          <a:ln w="19050">
            <a:solidFill>
              <a:srgbClr val="007434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 Box 89"/>
          <p:cNvSpPr txBox="1">
            <a:spLocks noChangeArrowheads="1"/>
          </p:cNvSpPr>
          <p:nvPr/>
        </p:nvSpPr>
        <p:spPr bwMode="auto">
          <a:xfrm>
            <a:off x="3923928" y="3356992"/>
            <a:ext cx="67122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900" b="1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ru-RU" dirty="0">
                <a:solidFill>
                  <a:srgbClr val="007434"/>
                </a:solidFill>
              </a:rPr>
              <a:t>RS-485</a:t>
            </a:r>
            <a:endParaRPr lang="ru-RU" altLang="ru-RU" dirty="0">
              <a:solidFill>
                <a:srgbClr val="007434"/>
              </a:solidFill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flipV="1">
            <a:off x="2771800" y="3606853"/>
            <a:ext cx="435269" cy="580"/>
          </a:xfrm>
          <a:prstGeom prst="line">
            <a:avLst/>
          </a:prstGeom>
          <a:ln w="19050">
            <a:solidFill>
              <a:srgbClr val="007434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89"/>
          <p:cNvSpPr txBox="1">
            <a:spLocks noChangeArrowheads="1"/>
          </p:cNvSpPr>
          <p:nvPr/>
        </p:nvSpPr>
        <p:spPr bwMode="auto">
          <a:xfrm>
            <a:off x="2627784" y="3356992"/>
            <a:ext cx="65385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900" b="1" kern="0">
                <a:solidFill>
                  <a:srgbClr val="007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ru-RU" dirty="0"/>
              <a:t>RS-485</a:t>
            </a:r>
            <a:endParaRPr lang="ru-RU" altLang="ru-RU" dirty="0"/>
          </a:p>
        </p:txBody>
      </p:sp>
      <p:pic>
        <p:nvPicPr>
          <p:cNvPr id="58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637" y="2945169"/>
            <a:ext cx="648982" cy="950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0" name="Прямая соединительная линия 69"/>
          <p:cNvCxnSpPr>
            <a:stCxn id="25" idx="1"/>
            <a:endCxn id="27" idx="3"/>
          </p:cNvCxnSpPr>
          <p:nvPr/>
        </p:nvCxnSpPr>
        <p:spPr>
          <a:xfrm flipH="1">
            <a:off x="2123728" y="5680423"/>
            <a:ext cx="668915" cy="93204"/>
          </a:xfrm>
          <a:prstGeom prst="line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 Box 89"/>
          <p:cNvSpPr txBox="1">
            <a:spLocks noChangeArrowheads="1"/>
          </p:cNvSpPr>
          <p:nvPr/>
        </p:nvSpPr>
        <p:spPr bwMode="auto">
          <a:xfrm>
            <a:off x="1778092" y="5332623"/>
            <a:ext cx="136341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радиоканал</a:t>
            </a:r>
          </a:p>
        </p:txBody>
      </p:sp>
      <p:sp>
        <p:nvSpPr>
          <p:cNvPr id="72" name="Text Box 89"/>
          <p:cNvSpPr txBox="1">
            <a:spLocks noChangeArrowheads="1"/>
          </p:cNvSpPr>
          <p:nvPr/>
        </p:nvSpPr>
        <p:spPr bwMode="auto">
          <a:xfrm>
            <a:off x="1331640" y="4966886"/>
            <a:ext cx="10801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9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Выносной дисплей</a:t>
            </a:r>
          </a:p>
        </p:txBody>
      </p:sp>
      <p:sp>
        <p:nvSpPr>
          <p:cNvPr id="73" name="Text Box 89"/>
          <p:cNvSpPr txBox="1">
            <a:spLocks noChangeArrowheads="1"/>
          </p:cNvSpPr>
          <p:nvPr/>
        </p:nvSpPr>
        <p:spPr bwMode="auto">
          <a:xfrm>
            <a:off x="2880828" y="6233987"/>
            <a:ext cx="432105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1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Приборы учета абонентов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1259632" y="2551858"/>
            <a:ext cx="4177809" cy="1591285"/>
          </a:xfrm>
          <a:prstGeom prst="rect">
            <a:avLst/>
          </a:prstGeom>
          <a:noFill/>
          <a:ln w="635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Text Box 89"/>
          <p:cNvSpPr txBox="1">
            <a:spLocks noChangeArrowheads="1"/>
          </p:cNvSpPr>
          <p:nvPr/>
        </p:nvSpPr>
        <p:spPr bwMode="auto">
          <a:xfrm>
            <a:off x="4355976" y="2645610"/>
            <a:ext cx="53716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9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УСПД</a:t>
            </a:r>
          </a:p>
        </p:txBody>
      </p:sp>
      <p:sp>
        <p:nvSpPr>
          <p:cNvPr id="68" name="Text Box 89"/>
          <p:cNvSpPr txBox="1">
            <a:spLocks noChangeArrowheads="1"/>
          </p:cNvSpPr>
          <p:nvPr/>
        </p:nvSpPr>
        <p:spPr bwMode="auto">
          <a:xfrm>
            <a:off x="4161952" y="4149080"/>
            <a:ext cx="7700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900" b="1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ru-RU" altLang="ru-RU" dirty="0"/>
              <a:t>СПОДЭС</a:t>
            </a:r>
          </a:p>
        </p:txBody>
      </p:sp>
      <p:sp>
        <p:nvSpPr>
          <p:cNvPr id="46" name="Text Box 89"/>
          <p:cNvSpPr txBox="1">
            <a:spLocks noChangeArrowheads="1"/>
          </p:cNvSpPr>
          <p:nvPr/>
        </p:nvSpPr>
        <p:spPr bwMode="auto">
          <a:xfrm>
            <a:off x="3873920" y="3606852"/>
            <a:ext cx="7700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900" b="1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ru-RU" altLang="ru-RU" dirty="0"/>
              <a:t>СПОДЭС</a:t>
            </a:r>
          </a:p>
        </p:txBody>
      </p:sp>
      <p:sp>
        <p:nvSpPr>
          <p:cNvPr id="47" name="Text Box 89"/>
          <p:cNvSpPr txBox="1">
            <a:spLocks noChangeArrowheads="1"/>
          </p:cNvSpPr>
          <p:nvPr/>
        </p:nvSpPr>
        <p:spPr bwMode="auto">
          <a:xfrm>
            <a:off x="1263045" y="3712256"/>
            <a:ext cx="78826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1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ТП/КТП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1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10/0,4 </a:t>
            </a:r>
            <a:r>
              <a:rPr lang="ru-RU" altLang="ru-RU" sz="1100" b="1" kern="0" dirty="0" err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</a:t>
            </a:r>
            <a:endParaRPr lang="ru-RU" altLang="ru-RU" sz="1100" b="1" kern="0" dirty="0" smtClean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Text Box 89"/>
          <p:cNvSpPr txBox="1">
            <a:spLocks noChangeArrowheads="1"/>
          </p:cNvSpPr>
          <p:nvPr/>
        </p:nvSpPr>
        <p:spPr bwMode="auto">
          <a:xfrm>
            <a:off x="2123728" y="2589617"/>
            <a:ext cx="18422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1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Приборы учета на ТП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186279" y="2492896"/>
            <a:ext cx="6482065" cy="4010298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88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D:\Работа\Разное\презентации\2018\выставка\фон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9" descr="D:\Работа\Информация\НПО_МИР\сувениры\znak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1" y="6503194"/>
            <a:ext cx="3603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195736" y="6503194"/>
            <a:ext cx="4760168" cy="357021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Научно-производственное объединение «МИР</a:t>
            </a:r>
            <a:r>
              <a:rPr lang="ru-RU" altLang="ru-RU" sz="16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»</a:t>
            </a:r>
            <a:endParaRPr lang="ru-RU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71284" y="6503194"/>
            <a:ext cx="442392" cy="312738"/>
          </a:xfrm>
        </p:spPr>
        <p:txBody>
          <a:bodyPr/>
          <a:lstStyle/>
          <a:p>
            <a:pPr>
              <a:defRPr/>
            </a:pPr>
            <a:fld id="{B1223F44-4DCE-4062-B045-BAF2C23A05FC}" type="slidenum">
              <a:rPr lang="ru-RU" sz="1800" b="1">
                <a:solidFill>
                  <a:srgbClr val="33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pPr>
                <a:defRPr/>
              </a:pPr>
              <a:t>4</a:t>
            </a:fld>
            <a:endParaRPr lang="ru-RU" sz="1800" b="1" dirty="0">
              <a:solidFill>
                <a:srgbClr val="33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5520" y="476672"/>
            <a:ext cx="8280920" cy="576064"/>
          </a:xfrm>
          <a:prstGeom prst="rect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Типовая ИСУЭ </a:t>
            </a:r>
            <a:r>
              <a:rPr lang="en-US" sz="2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c </a:t>
            </a:r>
            <a:r>
              <a:rPr lang="ru-RU" sz="2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ТМ по состоянию на 2025 год</a:t>
            </a:r>
            <a:endParaRPr lang="ru-RU" sz="2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pic>
        <p:nvPicPr>
          <p:cNvPr id="12" name="Picture 19" descr="D:\Работа\Информация\НПО_МИР\сувениры\znak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81" y="6503194"/>
            <a:ext cx="3603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Нижний колонтитул 3"/>
          <p:cNvSpPr txBox="1">
            <a:spLocks/>
          </p:cNvSpPr>
          <p:nvPr/>
        </p:nvSpPr>
        <p:spPr bwMode="auto">
          <a:xfrm>
            <a:off x="2195736" y="6503194"/>
            <a:ext cx="4760168" cy="35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Научно-производственное объединение «МИР»</a:t>
            </a:r>
            <a:endParaRPr lang="ru-RU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493" y="1439427"/>
            <a:ext cx="6762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Облако 15"/>
          <p:cNvSpPr/>
          <p:nvPr/>
        </p:nvSpPr>
        <p:spPr>
          <a:xfrm>
            <a:off x="3552168" y="1469342"/>
            <a:ext cx="1114536" cy="864096"/>
          </a:xfrm>
          <a:prstGeom prst="cloud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GSM</a:t>
            </a: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17" name="Прямая со стрелкой 16"/>
          <p:cNvCxnSpPr>
            <a:stCxn id="15" idx="3"/>
            <a:endCxn id="16" idx="2"/>
          </p:cNvCxnSpPr>
          <p:nvPr/>
        </p:nvCxnSpPr>
        <p:spPr>
          <a:xfrm>
            <a:off x="2314768" y="1901390"/>
            <a:ext cx="1240857" cy="0"/>
          </a:xfrm>
          <a:prstGeom prst="straightConnector1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89"/>
          <p:cNvSpPr txBox="1">
            <a:spLocks noChangeArrowheads="1"/>
          </p:cNvSpPr>
          <p:nvPr/>
        </p:nvSpPr>
        <p:spPr bwMode="auto">
          <a:xfrm>
            <a:off x="831326" y="1083584"/>
            <a:ext cx="245516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6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ИВК (Пирамида-Сети)</a:t>
            </a:r>
          </a:p>
        </p:txBody>
      </p:sp>
      <p:sp>
        <p:nvSpPr>
          <p:cNvPr id="20" name="Text Box 89"/>
          <p:cNvSpPr txBox="1">
            <a:spLocks noChangeArrowheads="1"/>
          </p:cNvSpPr>
          <p:nvPr/>
        </p:nvSpPr>
        <p:spPr bwMode="auto">
          <a:xfrm>
            <a:off x="2314768" y="1462437"/>
            <a:ext cx="147654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100" b="1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ru-RU" altLang="ru-RU" dirty="0" err="1">
                <a:effectLst/>
              </a:rPr>
              <a:t>Проприетарный</a:t>
            </a:r>
            <a:r>
              <a:rPr lang="ru-RU" altLang="ru-RU" dirty="0">
                <a:effectLst/>
              </a:rPr>
              <a:t> протокол УСПД</a:t>
            </a:r>
          </a:p>
        </p:txBody>
      </p:sp>
      <p:pic>
        <p:nvPicPr>
          <p:cNvPr id="23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188" y="2809891"/>
            <a:ext cx="678516" cy="10357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398" y="2820484"/>
            <a:ext cx="716857" cy="10337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555" y="4989036"/>
            <a:ext cx="1130516" cy="12830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291" y="5124093"/>
            <a:ext cx="1088709" cy="10513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4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535" y="5277068"/>
            <a:ext cx="545105" cy="893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176319"/>
            <a:ext cx="722685" cy="9991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270" y="4989324"/>
            <a:ext cx="911970" cy="13151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Облако 29"/>
          <p:cNvSpPr/>
          <p:nvPr/>
        </p:nvSpPr>
        <p:spPr>
          <a:xfrm>
            <a:off x="2987824" y="4340964"/>
            <a:ext cx="2664296" cy="657488"/>
          </a:xfrm>
          <a:prstGeom prst="cloud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MESH-</a:t>
            </a:r>
            <a:r>
              <a:rPr lang="ru-RU" dirty="0">
                <a:solidFill>
                  <a:srgbClr val="002060"/>
                </a:solidFill>
              </a:rPr>
              <a:t>сети</a:t>
            </a:r>
          </a:p>
        </p:txBody>
      </p:sp>
      <p:cxnSp>
        <p:nvCxnSpPr>
          <p:cNvPr id="40" name="Прямая со стрелкой 39"/>
          <p:cNvCxnSpPr>
            <a:stCxn id="58" idx="0"/>
            <a:endCxn id="16" idx="1"/>
          </p:cNvCxnSpPr>
          <p:nvPr/>
        </p:nvCxnSpPr>
        <p:spPr>
          <a:xfrm flipH="1" flipV="1">
            <a:off x="4109436" y="2332518"/>
            <a:ext cx="3604" cy="562793"/>
          </a:xfrm>
          <a:prstGeom prst="straightConnector1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4139952" y="3845607"/>
            <a:ext cx="0" cy="495357"/>
          </a:xfrm>
          <a:prstGeom prst="line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851920" y="4917028"/>
            <a:ext cx="0" cy="259291"/>
          </a:xfrm>
          <a:prstGeom prst="line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stCxn id="30" idx="2"/>
          </p:cNvCxnSpPr>
          <p:nvPr/>
        </p:nvCxnSpPr>
        <p:spPr>
          <a:xfrm flipH="1">
            <a:off x="2699792" y="4669708"/>
            <a:ext cx="296296" cy="376965"/>
          </a:xfrm>
          <a:prstGeom prst="line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5213178" y="4773012"/>
            <a:ext cx="6705" cy="443711"/>
          </a:xfrm>
          <a:prstGeom prst="line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510709" y="4669708"/>
            <a:ext cx="652172" cy="377872"/>
          </a:xfrm>
          <a:prstGeom prst="line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V="1">
            <a:off x="3179753" y="3556994"/>
            <a:ext cx="600159" cy="0"/>
          </a:xfrm>
          <a:prstGeom prst="line">
            <a:avLst/>
          </a:prstGeom>
          <a:ln w="19050">
            <a:solidFill>
              <a:srgbClr val="007434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 Box 89"/>
          <p:cNvSpPr txBox="1">
            <a:spLocks noChangeArrowheads="1"/>
          </p:cNvSpPr>
          <p:nvPr/>
        </p:nvSpPr>
        <p:spPr bwMode="auto">
          <a:xfrm>
            <a:off x="3131840" y="3307134"/>
            <a:ext cx="67122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900" b="1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ru-RU" dirty="0">
                <a:solidFill>
                  <a:srgbClr val="007434"/>
                </a:solidFill>
              </a:rPr>
              <a:t>RS-485</a:t>
            </a:r>
            <a:endParaRPr lang="ru-RU" altLang="ru-RU" dirty="0">
              <a:solidFill>
                <a:srgbClr val="007434"/>
              </a:solidFill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flipV="1">
            <a:off x="1979712" y="3556995"/>
            <a:ext cx="435269" cy="580"/>
          </a:xfrm>
          <a:prstGeom prst="line">
            <a:avLst/>
          </a:prstGeom>
          <a:ln w="19050">
            <a:solidFill>
              <a:srgbClr val="007434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89"/>
          <p:cNvSpPr txBox="1">
            <a:spLocks noChangeArrowheads="1"/>
          </p:cNvSpPr>
          <p:nvPr/>
        </p:nvSpPr>
        <p:spPr bwMode="auto">
          <a:xfrm>
            <a:off x="1835696" y="3307134"/>
            <a:ext cx="65385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900" b="1" kern="0">
                <a:solidFill>
                  <a:srgbClr val="007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ru-RU" dirty="0"/>
              <a:t>RS-485</a:t>
            </a:r>
            <a:endParaRPr lang="ru-RU" altLang="ru-RU" dirty="0"/>
          </a:p>
        </p:txBody>
      </p:sp>
      <p:pic>
        <p:nvPicPr>
          <p:cNvPr id="58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549" y="2895311"/>
            <a:ext cx="648982" cy="950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0" name="Прямая соединительная линия 69"/>
          <p:cNvCxnSpPr>
            <a:stCxn id="25" idx="1"/>
            <a:endCxn id="27" idx="3"/>
          </p:cNvCxnSpPr>
          <p:nvPr/>
        </p:nvCxnSpPr>
        <p:spPr>
          <a:xfrm flipH="1">
            <a:off x="1331640" y="5630565"/>
            <a:ext cx="668915" cy="93204"/>
          </a:xfrm>
          <a:prstGeom prst="line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 Box 89"/>
          <p:cNvSpPr txBox="1">
            <a:spLocks noChangeArrowheads="1"/>
          </p:cNvSpPr>
          <p:nvPr/>
        </p:nvSpPr>
        <p:spPr bwMode="auto">
          <a:xfrm>
            <a:off x="986004" y="5282765"/>
            <a:ext cx="136341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радиоканал</a:t>
            </a:r>
          </a:p>
        </p:txBody>
      </p:sp>
      <p:sp>
        <p:nvSpPr>
          <p:cNvPr id="72" name="Text Box 89"/>
          <p:cNvSpPr txBox="1">
            <a:spLocks noChangeArrowheads="1"/>
          </p:cNvSpPr>
          <p:nvPr/>
        </p:nvSpPr>
        <p:spPr bwMode="auto">
          <a:xfrm>
            <a:off x="539552" y="4917028"/>
            <a:ext cx="10801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9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Выносной дисплей</a:t>
            </a:r>
          </a:p>
        </p:txBody>
      </p:sp>
      <p:sp>
        <p:nvSpPr>
          <p:cNvPr id="73" name="Text Box 89"/>
          <p:cNvSpPr txBox="1">
            <a:spLocks noChangeArrowheads="1"/>
          </p:cNvSpPr>
          <p:nvPr/>
        </p:nvSpPr>
        <p:spPr bwMode="auto">
          <a:xfrm>
            <a:off x="2088740" y="6184129"/>
            <a:ext cx="432105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1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Приборы учета абонентов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67544" y="2502000"/>
            <a:ext cx="6336704" cy="1591285"/>
          </a:xfrm>
          <a:prstGeom prst="rect">
            <a:avLst/>
          </a:prstGeom>
          <a:noFill/>
          <a:ln w="635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Text Box 89"/>
          <p:cNvSpPr txBox="1">
            <a:spLocks noChangeArrowheads="1"/>
          </p:cNvSpPr>
          <p:nvPr/>
        </p:nvSpPr>
        <p:spPr bwMode="auto">
          <a:xfrm>
            <a:off x="3563888" y="2595752"/>
            <a:ext cx="53716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9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УСПД</a:t>
            </a:r>
          </a:p>
        </p:txBody>
      </p:sp>
      <p:sp>
        <p:nvSpPr>
          <p:cNvPr id="77" name="Text Box 89"/>
          <p:cNvSpPr txBox="1">
            <a:spLocks noChangeArrowheads="1"/>
          </p:cNvSpPr>
          <p:nvPr/>
        </p:nvSpPr>
        <p:spPr bwMode="auto">
          <a:xfrm>
            <a:off x="1331640" y="2539759"/>
            <a:ext cx="18422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1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Приборы учета на ТП</a:t>
            </a:r>
          </a:p>
        </p:txBody>
      </p:sp>
      <p:sp>
        <p:nvSpPr>
          <p:cNvPr id="68" name="Text Box 89"/>
          <p:cNvSpPr txBox="1">
            <a:spLocks noChangeArrowheads="1"/>
          </p:cNvSpPr>
          <p:nvPr/>
        </p:nvSpPr>
        <p:spPr bwMode="auto">
          <a:xfrm>
            <a:off x="3369864" y="4099222"/>
            <a:ext cx="7700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900" b="1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ru-RU" altLang="ru-RU" dirty="0"/>
              <a:t>СПОДЭС</a:t>
            </a:r>
          </a:p>
        </p:txBody>
      </p:sp>
      <p:sp>
        <p:nvSpPr>
          <p:cNvPr id="46" name="Text Box 89"/>
          <p:cNvSpPr txBox="1">
            <a:spLocks noChangeArrowheads="1"/>
          </p:cNvSpPr>
          <p:nvPr/>
        </p:nvSpPr>
        <p:spPr bwMode="auto">
          <a:xfrm>
            <a:off x="3081832" y="3556994"/>
            <a:ext cx="7700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900" b="1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ru-RU" altLang="ru-RU" dirty="0"/>
              <a:t>СПОДЭС</a:t>
            </a:r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4665775" y="1748676"/>
            <a:ext cx="1288830" cy="0"/>
          </a:xfrm>
          <a:prstGeom prst="straightConnector1">
            <a:avLst/>
          </a:prstGeom>
          <a:ln w="1270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Box 89"/>
          <p:cNvSpPr txBox="1">
            <a:spLocks noChangeArrowheads="1"/>
          </p:cNvSpPr>
          <p:nvPr/>
        </p:nvSpPr>
        <p:spPr bwMode="auto">
          <a:xfrm>
            <a:off x="4655413" y="1460644"/>
            <a:ext cx="1296145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1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МЭК 870-5-104</a:t>
            </a:r>
          </a:p>
        </p:txBody>
      </p:sp>
      <p:sp>
        <p:nvSpPr>
          <p:cNvPr id="49" name="Text Box 89"/>
          <p:cNvSpPr txBox="1">
            <a:spLocks noChangeArrowheads="1"/>
          </p:cNvSpPr>
          <p:nvPr/>
        </p:nvSpPr>
        <p:spPr bwMode="auto">
          <a:xfrm>
            <a:off x="5004048" y="1083283"/>
            <a:ext cx="245516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6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ОИК (ДП РЭС, ЦУС)</a:t>
            </a:r>
          </a:p>
        </p:txBody>
      </p:sp>
      <p:pic>
        <p:nvPicPr>
          <p:cNvPr id="50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604" y="1447105"/>
            <a:ext cx="6762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 Box 89"/>
          <p:cNvSpPr txBox="1">
            <a:spLocks noChangeArrowheads="1"/>
          </p:cNvSpPr>
          <p:nvPr/>
        </p:nvSpPr>
        <p:spPr bwMode="auto">
          <a:xfrm>
            <a:off x="4655413" y="1748676"/>
            <a:ext cx="1296145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9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ТС, ТУ, ТИ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9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 приборов учета - пороги, </a:t>
            </a:r>
            <a:r>
              <a:rPr lang="ru-RU" altLang="ru-RU" sz="900" b="1" kern="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спорадика</a:t>
            </a:r>
            <a:r>
              <a:rPr lang="ru-RU" altLang="ru-RU" sz="9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820" y="3050480"/>
            <a:ext cx="1457794" cy="6573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9" name="Прямая соединительная линия 58"/>
          <p:cNvCxnSpPr/>
          <p:nvPr/>
        </p:nvCxnSpPr>
        <p:spPr>
          <a:xfrm flipV="1">
            <a:off x="1547664" y="3854320"/>
            <a:ext cx="0" cy="130345"/>
          </a:xfrm>
          <a:prstGeom prst="line">
            <a:avLst/>
          </a:prstGeom>
          <a:ln w="12700">
            <a:solidFill>
              <a:srgbClr val="C0000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Box 89"/>
          <p:cNvSpPr txBox="1">
            <a:spLocks noChangeArrowheads="1"/>
          </p:cNvSpPr>
          <p:nvPr/>
        </p:nvSpPr>
        <p:spPr bwMode="auto">
          <a:xfrm>
            <a:off x="4934189" y="2591318"/>
            <a:ext cx="9361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800" b="1" kern="0" dirty="0" err="1" smtClean="0">
                <a:solidFill>
                  <a:srgbClr val="C00000"/>
                </a:solidFill>
              </a:rPr>
              <a:t>Ионисторный</a:t>
            </a:r>
            <a:r>
              <a:rPr lang="ru-RU" altLang="ru-RU" sz="800" b="1" kern="0" dirty="0" smtClean="0">
                <a:solidFill>
                  <a:srgbClr val="C00000"/>
                </a:solidFill>
              </a:rPr>
              <a:t> </a:t>
            </a:r>
            <a:r>
              <a:rPr lang="ru-RU" altLang="ru-RU" sz="800" b="1" kern="0" dirty="0">
                <a:solidFill>
                  <a:srgbClr val="C00000"/>
                </a:solidFill>
              </a:rPr>
              <a:t>ИБП </a:t>
            </a:r>
            <a:endParaRPr lang="ru-RU" altLang="ru-RU" sz="800" b="1" kern="0" dirty="0" smtClean="0">
              <a:solidFill>
                <a:srgbClr val="C00000"/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800" b="1" kern="0" dirty="0" smtClean="0">
                <a:solidFill>
                  <a:srgbClr val="C00000"/>
                </a:solidFill>
              </a:rPr>
              <a:t>МИР БП-16</a:t>
            </a:r>
          </a:p>
        </p:txBody>
      </p:sp>
      <p:sp>
        <p:nvSpPr>
          <p:cNvPr id="63" name="Text Box 89"/>
          <p:cNvSpPr txBox="1">
            <a:spLocks noChangeArrowheads="1"/>
          </p:cNvSpPr>
          <p:nvPr/>
        </p:nvSpPr>
        <p:spPr bwMode="auto">
          <a:xfrm>
            <a:off x="5655320" y="2489217"/>
            <a:ext cx="9815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800" b="1" kern="0" dirty="0" smtClean="0">
                <a:solidFill>
                  <a:srgbClr val="C00000"/>
                </a:solidFill>
              </a:rPr>
              <a:t>Модуль дискретного ввода/вывода МВ-01</a:t>
            </a:r>
          </a:p>
        </p:txBody>
      </p:sp>
      <p:sp>
        <p:nvSpPr>
          <p:cNvPr id="66" name="Text Box 89"/>
          <p:cNvSpPr txBox="1">
            <a:spLocks noChangeArrowheads="1"/>
          </p:cNvSpPr>
          <p:nvPr/>
        </p:nvSpPr>
        <p:spPr bwMode="auto">
          <a:xfrm>
            <a:off x="4644008" y="3677650"/>
            <a:ext cx="46685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800" b="1" kern="0" dirty="0" smtClean="0">
                <a:solidFill>
                  <a:srgbClr val="C00000"/>
                </a:solidFill>
              </a:rPr>
              <a:t>3*ТС</a:t>
            </a: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6300192" y="3660275"/>
            <a:ext cx="0" cy="191545"/>
          </a:xfrm>
          <a:prstGeom prst="line">
            <a:avLst/>
          </a:prstGeom>
          <a:ln w="12700">
            <a:solidFill>
              <a:srgbClr val="C0000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89"/>
          <p:cNvSpPr txBox="1">
            <a:spLocks noChangeArrowheads="1"/>
          </p:cNvSpPr>
          <p:nvPr/>
        </p:nvSpPr>
        <p:spPr bwMode="auto">
          <a:xfrm>
            <a:off x="6012160" y="3845607"/>
            <a:ext cx="61871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800" b="1" kern="0" dirty="0" smtClean="0">
                <a:solidFill>
                  <a:srgbClr val="C00000"/>
                </a:solidFill>
              </a:rPr>
              <a:t>ТС/ТУ</a:t>
            </a: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flipH="1" flipV="1">
            <a:off x="4437531" y="3652472"/>
            <a:ext cx="263848" cy="861"/>
          </a:xfrm>
          <a:prstGeom prst="line">
            <a:avLst/>
          </a:prstGeom>
          <a:ln w="12700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4701379" y="3653333"/>
            <a:ext cx="0" cy="216024"/>
          </a:xfrm>
          <a:prstGeom prst="line">
            <a:avLst/>
          </a:prstGeom>
          <a:ln w="12700">
            <a:solidFill>
              <a:srgbClr val="C0000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flipH="1" flipV="1">
            <a:off x="4473829" y="3556414"/>
            <a:ext cx="435269" cy="580"/>
          </a:xfrm>
          <a:prstGeom prst="line">
            <a:avLst/>
          </a:prstGeom>
          <a:ln w="19050">
            <a:solidFill>
              <a:srgbClr val="007434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 Box 89"/>
          <p:cNvSpPr txBox="1">
            <a:spLocks noChangeArrowheads="1"/>
          </p:cNvSpPr>
          <p:nvPr/>
        </p:nvSpPr>
        <p:spPr bwMode="auto">
          <a:xfrm>
            <a:off x="4355976" y="3307134"/>
            <a:ext cx="65385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900" b="1" kern="0">
                <a:solidFill>
                  <a:srgbClr val="007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ru-RU" dirty="0"/>
              <a:t>RS-485</a:t>
            </a:r>
            <a:endParaRPr lang="ru-RU" altLang="ru-RU" dirty="0"/>
          </a:p>
        </p:txBody>
      </p:sp>
      <p:sp>
        <p:nvSpPr>
          <p:cNvPr id="83" name="Text Box 89"/>
          <p:cNvSpPr txBox="1">
            <a:spLocks noChangeArrowheads="1"/>
          </p:cNvSpPr>
          <p:nvPr/>
        </p:nvSpPr>
        <p:spPr bwMode="auto">
          <a:xfrm>
            <a:off x="470957" y="3662398"/>
            <a:ext cx="78826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1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ТП/КТП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1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10/0,4 </a:t>
            </a:r>
            <a:r>
              <a:rPr lang="ru-RU" altLang="ru-RU" sz="1100" b="1" kern="0" dirty="0" err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</a:t>
            </a:r>
            <a:endParaRPr lang="ru-RU" altLang="ru-RU" sz="1100" b="1" kern="0" dirty="0" smtClean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4" name="Прямая соединительная линия 83"/>
          <p:cNvCxnSpPr/>
          <p:nvPr/>
        </p:nvCxnSpPr>
        <p:spPr>
          <a:xfrm flipH="1">
            <a:off x="1547664" y="3984665"/>
            <a:ext cx="4403894" cy="0"/>
          </a:xfrm>
          <a:prstGeom prst="line">
            <a:avLst/>
          </a:prstGeom>
          <a:ln w="12700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flipV="1">
            <a:off x="2824826" y="3854320"/>
            <a:ext cx="0" cy="130345"/>
          </a:xfrm>
          <a:prstGeom prst="line">
            <a:avLst/>
          </a:prstGeom>
          <a:ln w="12700">
            <a:solidFill>
              <a:srgbClr val="C0000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flipV="1">
            <a:off x="4310530" y="3854320"/>
            <a:ext cx="0" cy="130345"/>
          </a:xfrm>
          <a:prstGeom prst="line">
            <a:avLst/>
          </a:prstGeom>
          <a:ln w="12700">
            <a:solidFill>
              <a:srgbClr val="C0000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flipV="1">
            <a:off x="5954605" y="3854320"/>
            <a:ext cx="0" cy="130345"/>
          </a:xfrm>
          <a:prstGeom prst="line">
            <a:avLst/>
          </a:prstGeom>
          <a:ln w="12700">
            <a:solidFill>
              <a:srgbClr val="C0000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flipV="1">
            <a:off x="5436096" y="3739182"/>
            <a:ext cx="0" cy="247402"/>
          </a:xfrm>
          <a:prstGeom prst="line">
            <a:avLst/>
          </a:prstGeom>
          <a:ln w="12700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203848" y="3811770"/>
            <a:ext cx="548518" cy="215444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ru-RU" altLang="ru-RU" sz="800" b="1" kern="0" dirty="0" smtClean="0">
                <a:solidFill>
                  <a:srgbClr val="C00000"/>
                </a:solidFill>
              </a:rPr>
              <a:t>ИП24В</a:t>
            </a:r>
            <a:endParaRPr lang="ru-RU" sz="800" b="1" kern="0" dirty="0">
              <a:solidFill>
                <a:srgbClr val="C0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94191" y="2443038"/>
            <a:ext cx="6482065" cy="4010298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Text Box 89"/>
          <p:cNvSpPr txBox="1">
            <a:spLocks noChangeArrowheads="1"/>
          </p:cNvSpPr>
          <p:nvPr/>
        </p:nvSpPr>
        <p:spPr bwMode="auto">
          <a:xfrm>
            <a:off x="6876256" y="2273091"/>
            <a:ext cx="2304256" cy="432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100" b="1" ker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marL="171450" indent="-171450" algn="l">
              <a:lnSpc>
                <a:spcPct val="125000"/>
              </a:lnSpc>
              <a:buFont typeface="Wingdings" pitchFamily="2" charset="2"/>
              <a:buChar char="ü"/>
            </a:pPr>
            <a:r>
              <a:rPr lang="ru-RU" altLang="ru-RU" dirty="0">
                <a:effectLst>
                  <a:outerShdw blurRad="38100" dist="12700" dir="2700000" algn="tl">
                    <a:srgbClr val="000000">
                      <a:alpha val="43137"/>
                    </a:srgbClr>
                  </a:outerShdw>
                </a:effectLst>
              </a:rPr>
              <a:t>Контроль состояния датчиков пожарной и охранной сигнализации;</a:t>
            </a:r>
          </a:p>
          <a:p>
            <a:pPr marL="171450" indent="-171450" algn="l">
              <a:lnSpc>
                <a:spcPct val="125000"/>
              </a:lnSpc>
              <a:buFont typeface="Wingdings" pitchFamily="2" charset="2"/>
              <a:buChar char="ü"/>
            </a:pPr>
            <a:r>
              <a:rPr lang="ru-RU" altLang="ru-RU" dirty="0">
                <a:effectLst>
                  <a:outerShdw blurRad="38100" dist="12700" dir="2700000" algn="tl">
                    <a:srgbClr val="000000">
                      <a:alpha val="43137"/>
                    </a:srgbClr>
                  </a:outerShdw>
                </a:effectLst>
              </a:rPr>
              <a:t>Контроль наличия напряжения на отходящих фидерах 0,4кВ;</a:t>
            </a:r>
          </a:p>
          <a:p>
            <a:pPr marL="171450" indent="-171450" algn="l">
              <a:lnSpc>
                <a:spcPct val="125000"/>
              </a:lnSpc>
              <a:buFont typeface="Wingdings" pitchFamily="2" charset="2"/>
              <a:buChar char="ü"/>
            </a:pPr>
            <a:r>
              <a:rPr lang="ru-RU" altLang="ru-RU" dirty="0">
                <a:effectLst>
                  <a:outerShdw blurRad="38100" dist="12700" dir="2700000" algn="tl">
                    <a:srgbClr val="000000">
                      <a:alpha val="43137"/>
                    </a:srgbClr>
                  </a:outerShdw>
                </a:effectLst>
              </a:rPr>
              <a:t>Контроль нормального режима работы ТП – параметры ввода и отходящих фидеров 0,4кВ (токи, напряжения, мощности);</a:t>
            </a:r>
          </a:p>
          <a:p>
            <a:pPr marL="171450" indent="-171450" algn="l">
              <a:lnSpc>
                <a:spcPct val="125000"/>
              </a:lnSpc>
              <a:buFont typeface="Wingdings" pitchFamily="2" charset="2"/>
              <a:buChar char="ü"/>
            </a:pPr>
            <a:r>
              <a:rPr lang="ru-RU" altLang="ru-RU" dirty="0">
                <a:effectLst>
                  <a:outerShdw blurRad="38100" dist="12700" dir="2700000" algn="tl">
                    <a:srgbClr val="000000">
                      <a:alpha val="43137"/>
                    </a:srgbClr>
                  </a:outerShdw>
                </a:effectLst>
              </a:rPr>
              <a:t>Контроль напряжения по фидеру (использование любых абонентских ПУ в качестве ТИТ);</a:t>
            </a:r>
          </a:p>
          <a:p>
            <a:pPr marL="171450" indent="-171450" algn="l">
              <a:lnSpc>
                <a:spcPct val="125000"/>
              </a:lnSpc>
              <a:buFont typeface="Wingdings" pitchFamily="2" charset="2"/>
              <a:buChar char="ü"/>
            </a:pPr>
            <a:r>
              <a:rPr lang="ru-RU" altLang="ru-RU" dirty="0">
                <a:effectLst>
                  <a:outerShdw blurRad="38100" dist="12700" dir="2700000" algn="tl">
                    <a:srgbClr val="000000">
                      <a:alpha val="43137"/>
                    </a:srgbClr>
                  </a:outerShdw>
                </a:effectLst>
              </a:rPr>
              <a:t>Возможность дооснащения ТП измерителями КЗ для контроля аварийных режимов на фидерах 10кВ.</a:t>
            </a:r>
          </a:p>
        </p:txBody>
      </p:sp>
    </p:spTree>
    <p:extLst>
      <p:ext uri="{BB962C8B-B14F-4D97-AF65-F5344CB8AC3E}">
        <p14:creationId xmlns:p14="http://schemas.microsoft.com/office/powerpoint/2010/main" val="380160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D:\Работа\Разное\презентации\2018\выставка\фон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9" descr="D:\Работа\Информация\НПО_МИР\сувениры\znak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1" y="6503194"/>
            <a:ext cx="3603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195736" y="6503194"/>
            <a:ext cx="4760168" cy="357021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Научно-производственное объединение «МИР</a:t>
            </a:r>
            <a:r>
              <a:rPr lang="ru-RU" altLang="ru-RU" sz="16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»</a:t>
            </a:r>
            <a:endParaRPr lang="ru-RU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71284" y="6503194"/>
            <a:ext cx="442392" cy="312738"/>
          </a:xfrm>
        </p:spPr>
        <p:txBody>
          <a:bodyPr/>
          <a:lstStyle/>
          <a:p>
            <a:pPr>
              <a:defRPr/>
            </a:pPr>
            <a:fld id="{B1223F44-4DCE-4062-B045-BAF2C23A05FC}" type="slidenum">
              <a:rPr lang="ru-RU" sz="1800" b="1">
                <a:solidFill>
                  <a:srgbClr val="33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pPr>
                <a:defRPr/>
              </a:pPr>
              <a:t>5</a:t>
            </a:fld>
            <a:endParaRPr lang="ru-RU" sz="1800" b="1" dirty="0">
              <a:solidFill>
                <a:srgbClr val="33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5520" y="476672"/>
            <a:ext cx="8280920" cy="576064"/>
          </a:xfrm>
          <a:prstGeom prst="rect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Проблемы с сотовой связью в 2025 году</a:t>
            </a:r>
            <a:endParaRPr lang="ru-RU" sz="2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pic>
        <p:nvPicPr>
          <p:cNvPr id="12" name="Picture 19" descr="D:\Работа\Информация\НПО_МИР\сувениры\znak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81" y="6503194"/>
            <a:ext cx="3603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Нижний колонтитул 3"/>
          <p:cNvSpPr txBox="1">
            <a:spLocks/>
          </p:cNvSpPr>
          <p:nvPr/>
        </p:nvSpPr>
        <p:spPr bwMode="auto">
          <a:xfrm>
            <a:off x="2195736" y="6503194"/>
            <a:ext cx="4760168" cy="35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Научно-производственное объединение «МИР»</a:t>
            </a:r>
            <a:endParaRPr lang="ru-RU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80" name="Прямоугольник 1"/>
          <p:cNvSpPr>
            <a:spLocks noChangeArrowheads="1"/>
          </p:cNvSpPr>
          <p:nvPr/>
        </p:nvSpPr>
        <p:spPr bwMode="auto">
          <a:xfrm>
            <a:off x="539552" y="1268760"/>
            <a:ext cx="8280920" cy="42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376092"/>
                </a:solidFill>
                <a:latin typeface="Calibri"/>
              </a:rPr>
              <a:t>Сервис </a:t>
            </a:r>
            <a:r>
              <a:rPr lang="en-US" sz="1600" b="1" dirty="0" smtClean="0">
                <a:solidFill>
                  <a:srgbClr val="376092"/>
                </a:solidFill>
                <a:latin typeface="Calibri"/>
              </a:rPr>
              <a:t>DOWNDETECTOR</a:t>
            </a:r>
            <a:r>
              <a:rPr lang="ru-RU" sz="1600" b="1" dirty="0" smtClean="0">
                <a:solidFill>
                  <a:srgbClr val="376092"/>
                </a:solidFill>
                <a:latin typeface="Calibri"/>
              </a:rPr>
              <a:t>*</a:t>
            </a:r>
            <a:endParaRPr lang="ru-RU" sz="1600" b="1" dirty="0">
              <a:solidFill>
                <a:srgbClr val="376092"/>
              </a:solidFill>
              <a:latin typeface="Calibri"/>
            </a:endParaRPr>
          </a:p>
        </p:txBody>
      </p:sp>
      <p:sp>
        <p:nvSpPr>
          <p:cNvPr id="91" name="Прямоугольник 1"/>
          <p:cNvSpPr>
            <a:spLocks noChangeArrowheads="1"/>
          </p:cNvSpPr>
          <p:nvPr/>
        </p:nvSpPr>
        <p:spPr bwMode="auto">
          <a:xfrm>
            <a:off x="252568" y="4075731"/>
            <a:ext cx="5040560" cy="361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 smtClean="0">
                <a:solidFill>
                  <a:srgbClr val="376092"/>
                </a:solidFill>
                <a:latin typeface="Calibri"/>
              </a:rPr>
              <a:t>*Информация актуальна на 30.06.2025г. 8:00(МСК)</a:t>
            </a:r>
            <a:endParaRPr lang="ru-RU" sz="1300" dirty="0">
              <a:solidFill>
                <a:srgbClr val="376092"/>
              </a:solidFill>
              <a:latin typeface="Calibri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68" y="1852271"/>
            <a:ext cx="5687584" cy="22234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4797152"/>
            <a:ext cx="8352928" cy="118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ru-RU" sz="1300" dirty="0" smtClean="0">
                <a:solidFill>
                  <a:srgbClr val="376092"/>
                </a:solidFill>
                <a:latin typeface="Calibri"/>
              </a:rPr>
              <a:t>Причины отсутствия сотовой связи: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endParaRPr lang="ru-RU" sz="600" dirty="0">
              <a:solidFill>
                <a:srgbClr val="376092"/>
              </a:solidFill>
              <a:latin typeface="Calibri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300" dirty="0" smtClean="0">
                <a:solidFill>
                  <a:srgbClr val="376092"/>
                </a:solidFill>
                <a:latin typeface="Calibri"/>
              </a:rPr>
              <a:t>Регламентные </a:t>
            </a:r>
            <a:r>
              <a:rPr lang="ru-RU" sz="1300" dirty="0">
                <a:solidFill>
                  <a:srgbClr val="376092"/>
                </a:solidFill>
                <a:latin typeface="Calibri"/>
              </a:rPr>
              <a:t>работы оператора связи;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300" dirty="0">
                <a:solidFill>
                  <a:srgbClr val="376092"/>
                </a:solidFill>
                <a:latin typeface="Calibri"/>
              </a:rPr>
              <a:t>Оперативная необходимость силовых структур;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300" dirty="0">
                <a:solidFill>
                  <a:srgbClr val="376092"/>
                </a:solidFill>
                <a:latin typeface="Calibri"/>
              </a:rPr>
              <a:t>Неблагоприятные погодные условия;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300" dirty="0">
                <a:solidFill>
                  <a:srgbClr val="376092"/>
                </a:solidFill>
                <a:latin typeface="Calibri"/>
              </a:rPr>
              <a:t>Авария на стороне оператора связи.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7" y="1852271"/>
            <a:ext cx="2802676" cy="22234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327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D:\Работа\Разное\презентации\2018\выставка\фон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9" descr="D:\Работа\Информация\НПО_МИР\сувениры\znak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1" y="6503194"/>
            <a:ext cx="3603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195736" y="6503194"/>
            <a:ext cx="4760168" cy="357021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Научно-производственное объединение «МИР</a:t>
            </a:r>
            <a:r>
              <a:rPr lang="ru-RU" altLang="ru-RU" sz="16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»</a:t>
            </a:r>
            <a:endParaRPr lang="ru-RU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71284" y="6503194"/>
            <a:ext cx="442392" cy="312738"/>
          </a:xfrm>
        </p:spPr>
        <p:txBody>
          <a:bodyPr/>
          <a:lstStyle/>
          <a:p>
            <a:pPr>
              <a:defRPr/>
            </a:pPr>
            <a:fld id="{B1223F44-4DCE-4062-B045-BAF2C23A05FC}" type="slidenum">
              <a:rPr lang="ru-RU" sz="1800" b="1">
                <a:solidFill>
                  <a:srgbClr val="33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pPr>
                <a:defRPr/>
              </a:pPr>
              <a:t>6</a:t>
            </a:fld>
            <a:endParaRPr lang="ru-RU" sz="1800" b="1" dirty="0">
              <a:solidFill>
                <a:srgbClr val="33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5520" y="476672"/>
            <a:ext cx="8280920" cy="576064"/>
          </a:xfrm>
          <a:prstGeom prst="rect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Проблемы с сотовой связью в 2025 году</a:t>
            </a:r>
            <a:endParaRPr lang="ru-RU" sz="2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pic>
        <p:nvPicPr>
          <p:cNvPr id="12" name="Picture 19" descr="D:\Работа\Информация\НПО_МИР\сувениры\znak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81" y="6503194"/>
            <a:ext cx="3603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Нижний колонтитул 3"/>
          <p:cNvSpPr txBox="1">
            <a:spLocks/>
          </p:cNvSpPr>
          <p:nvPr/>
        </p:nvSpPr>
        <p:spPr bwMode="auto">
          <a:xfrm>
            <a:off x="2195736" y="6503194"/>
            <a:ext cx="4760168" cy="35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Научно-производственное объединение «МИР»</a:t>
            </a:r>
            <a:endParaRPr lang="ru-RU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80" name="Прямоугольник 1"/>
          <p:cNvSpPr>
            <a:spLocks noChangeArrowheads="1"/>
          </p:cNvSpPr>
          <p:nvPr/>
        </p:nvSpPr>
        <p:spPr bwMode="auto">
          <a:xfrm>
            <a:off x="525520" y="1124451"/>
            <a:ext cx="8280920" cy="128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376092"/>
                </a:solidFill>
                <a:latin typeface="Calibri"/>
              </a:rPr>
              <a:t>Информационный ресурс ОМСК-ИНФОРМ </a:t>
            </a:r>
            <a:r>
              <a:rPr lang="en-US" sz="1600" b="1" dirty="0" smtClean="0">
                <a:solidFill>
                  <a:srgbClr val="376092"/>
                </a:solidFill>
                <a:latin typeface="Calibri"/>
                <a:hlinkClick r:id="rId5"/>
              </a:rPr>
              <a:t>https</a:t>
            </a:r>
            <a:r>
              <a:rPr lang="en-US" sz="1600" b="1" dirty="0">
                <a:solidFill>
                  <a:srgbClr val="376092"/>
                </a:solidFill>
                <a:latin typeface="Calibri"/>
                <a:hlinkClick r:id="rId5"/>
              </a:rPr>
              <a:t>://omskinform.ru</a:t>
            </a:r>
            <a:r>
              <a:rPr lang="en-US" sz="1600" b="1" dirty="0" smtClean="0">
                <a:solidFill>
                  <a:srgbClr val="376092"/>
                </a:solidFill>
                <a:latin typeface="Calibri"/>
                <a:hlinkClick r:id="rId5"/>
              </a:rPr>
              <a:t>/</a:t>
            </a:r>
            <a:endParaRPr lang="ru-RU" sz="1600" b="1" dirty="0" smtClean="0">
              <a:solidFill>
                <a:srgbClr val="376092"/>
              </a:solidFill>
              <a:latin typeface="Calibri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376092"/>
                </a:solidFill>
                <a:latin typeface="Calibri"/>
              </a:rPr>
              <a:t>28 июня 2025г. </a:t>
            </a:r>
            <a:r>
              <a:rPr lang="ru-RU" sz="1400" b="1" dirty="0" smtClean="0">
                <a:solidFill>
                  <a:srgbClr val="376092"/>
                </a:solidFill>
                <a:latin typeface="Calibri"/>
              </a:rPr>
              <a:t>«</a:t>
            </a:r>
            <a:r>
              <a:rPr lang="ru-RU" sz="1400" b="1" dirty="0">
                <a:solidFill>
                  <a:srgbClr val="376092"/>
                </a:solidFill>
                <a:latin typeface="Calibri"/>
              </a:rPr>
              <a:t>Сотовые операторы рассказали о новом отключении мобильного интернета в Омске</a:t>
            </a:r>
            <a:r>
              <a:rPr lang="ru-RU" sz="1400" b="1" dirty="0" smtClean="0">
                <a:solidFill>
                  <a:srgbClr val="376092"/>
                </a:solidFill>
                <a:latin typeface="Calibri"/>
              </a:rPr>
              <a:t>»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1300" b="1" dirty="0" smtClean="0">
              <a:solidFill>
                <a:srgbClr val="376092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300" b="1" dirty="0" smtClean="0">
                <a:solidFill>
                  <a:srgbClr val="376092"/>
                </a:solidFill>
                <a:latin typeface="Calibri"/>
              </a:rPr>
              <a:t>…перебои </a:t>
            </a:r>
            <a:r>
              <a:rPr lang="ru-RU" sz="1300" b="1" dirty="0">
                <a:solidFill>
                  <a:srgbClr val="376092"/>
                </a:solidFill>
                <a:latin typeface="Calibri"/>
              </a:rPr>
              <a:t>фиксировались у операторов МТС и «МегаФон», однако сегодня, 28 июня, к ним добавился еще и Tele2. График сбоев на сайте downdetector.su «взлетел» на отметку в несколько тысяч жалоб всего за полчаса</a:t>
            </a:r>
            <a:r>
              <a:rPr lang="ru-RU" sz="1300" b="1" dirty="0" smtClean="0">
                <a:solidFill>
                  <a:srgbClr val="376092"/>
                </a:solidFill>
                <a:latin typeface="Calibri"/>
              </a:rPr>
              <a:t>.</a:t>
            </a:r>
            <a:endParaRPr lang="ru-RU" sz="1300" b="1" dirty="0">
              <a:solidFill>
                <a:srgbClr val="376092"/>
              </a:solidFill>
              <a:latin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565197"/>
            <a:ext cx="3695510" cy="20879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"/>
          <p:cNvSpPr>
            <a:spLocks noChangeArrowheads="1"/>
          </p:cNvSpPr>
          <p:nvPr/>
        </p:nvSpPr>
        <p:spPr bwMode="auto">
          <a:xfrm>
            <a:off x="525520" y="4744596"/>
            <a:ext cx="8280920" cy="149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300" b="1" dirty="0">
                <a:solidFill>
                  <a:srgbClr val="376092"/>
                </a:solidFill>
                <a:latin typeface="Calibri"/>
              </a:rPr>
              <a:t>– Причины не зависят от оператора и никак не связаны с работоспособностью наших сетей. Ограничения обусловлены мерами безопасности. Мы не можем повлиять на снятие ограничений, и их сроки нам неизвестны. Однако мы очень рассчитываем на восстановление сервиса в ближайшее время, – рассказали в </a:t>
            </a:r>
            <a:r>
              <a:rPr lang="ru-RU" sz="1300" b="1" dirty="0" smtClean="0">
                <a:solidFill>
                  <a:srgbClr val="376092"/>
                </a:solidFill>
                <a:latin typeface="Calibri"/>
              </a:rPr>
              <a:t>Tele2.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300" b="1" dirty="0">
                <a:solidFill>
                  <a:srgbClr val="376092"/>
                </a:solidFill>
                <a:latin typeface="Calibri"/>
              </a:rPr>
              <a:t>– Сейчас могут наблюдаться сложности с работой интернета. Трудности возникли по независящим от нас причинам. Рекомендуем в этот период пользоваться </a:t>
            </a:r>
            <a:r>
              <a:rPr lang="ru-RU" sz="1300" b="1" dirty="0" err="1">
                <a:solidFill>
                  <a:srgbClr val="376092"/>
                </a:solidFill>
                <a:latin typeface="Calibri"/>
              </a:rPr>
              <a:t>Wi-Fi</a:t>
            </a:r>
            <a:r>
              <a:rPr lang="ru-RU" sz="1300" b="1" dirty="0">
                <a:solidFill>
                  <a:srgbClr val="376092"/>
                </a:solidFill>
                <a:latin typeface="Calibri"/>
              </a:rPr>
              <a:t>, если есть такая возможность, – сообщил оператор </a:t>
            </a:r>
            <a:r>
              <a:rPr lang="en-US" sz="1300" b="1" dirty="0" smtClean="0">
                <a:solidFill>
                  <a:srgbClr val="376092"/>
                </a:solidFill>
                <a:latin typeface="Calibri"/>
              </a:rPr>
              <a:t>[</a:t>
            </a:r>
            <a:r>
              <a:rPr lang="ru-RU" sz="1300" b="1" dirty="0" smtClean="0">
                <a:solidFill>
                  <a:srgbClr val="376092"/>
                </a:solidFill>
                <a:latin typeface="Calibri"/>
              </a:rPr>
              <a:t>«Мегафон»</a:t>
            </a:r>
            <a:r>
              <a:rPr lang="en-US" sz="1300" b="1" dirty="0" smtClean="0">
                <a:solidFill>
                  <a:srgbClr val="376092"/>
                </a:solidFill>
                <a:latin typeface="Calibri"/>
              </a:rPr>
              <a:t>]</a:t>
            </a:r>
            <a:r>
              <a:rPr lang="ru-RU" sz="1300" b="1" dirty="0" smtClean="0">
                <a:solidFill>
                  <a:srgbClr val="376092"/>
                </a:solidFill>
                <a:latin typeface="Calibri"/>
              </a:rPr>
              <a:t>.</a:t>
            </a:r>
            <a:endParaRPr lang="ru-RU" sz="1300" b="1" dirty="0">
              <a:solidFill>
                <a:srgbClr val="37609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893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D:\Работа\Разное\презентации\2018\выставка\фон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9" descr="D:\Работа\Информация\НПО_МИР\сувениры\znak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1" y="6503194"/>
            <a:ext cx="3603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195736" y="6503194"/>
            <a:ext cx="4760168" cy="357021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Научно-производственное объединение «МИР</a:t>
            </a:r>
            <a:r>
              <a:rPr lang="ru-RU" altLang="ru-RU" sz="16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»</a:t>
            </a:r>
            <a:endParaRPr lang="ru-RU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71284" y="6503194"/>
            <a:ext cx="442392" cy="312738"/>
          </a:xfrm>
        </p:spPr>
        <p:txBody>
          <a:bodyPr/>
          <a:lstStyle/>
          <a:p>
            <a:pPr>
              <a:defRPr/>
            </a:pPr>
            <a:fld id="{B1223F44-4DCE-4062-B045-BAF2C23A05FC}" type="slidenum">
              <a:rPr lang="ru-RU" sz="1800" b="1">
                <a:solidFill>
                  <a:srgbClr val="33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pPr>
                <a:defRPr/>
              </a:pPr>
              <a:t>7</a:t>
            </a:fld>
            <a:endParaRPr lang="ru-RU" sz="1800" b="1" dirty="0">
              <a:solidFill>
                <a:srgbClr val="33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5520" y="476672"/>
            <a:ext cx="8280920" cy="576064"/>
          </a:xfrm>
          <a:prstGeom prst="rect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Цифровой РЭС на базе типовой ИСУЭ</a:t>
            </a:r>
            <a:endParaRPr lang="ru-RU" sz="2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pic>
        <p:nvPicPr>
          <p:cNvPr id="12" name="Picture 19" descr="D:\Работа\Информация\НПО_МИР\сувениры\znak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81" y="6503194"/>
            <a:ext cx="3603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Нижний колонтитул 3"/>
          <p:cNvSpPr txBox="1">
            <a:spLocks/>
          </p:cNvSpPr>
          <p:nvPr/>
        </p:nvSpPr>
        <p:spPr bwMode="auto">
          <a:xfrm>
            <a:off x="2195736" y="6503194"/>
            <a:ext cx="4760168" cy="35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Научно-производственное объединение «МИР»</a:t>
            </a:r>
            <a:endParaRPr lang="ru-RU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565" y="1489285"/>
            <a:ext cx="6762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Облако 15"/>
          <p:cNvSpPr/>
          <p:nvPr/>
        </p:nvSpPr>
        <p:spPr>
          <a:xfrm>
            <a:off x="4200240" y="1519200"/>
            <a:ext cx="1114536" cy="864096"/>
          </a:xfrm>
          <a:prstGeom prst="cloud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>
                <a:solidFill>
                  <a:srgbClr val="002060"/>
                </a:solidFill>
              </a:rPr>
              <a:t>MESH-PLC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en-US" sz="1400" dirty="0" smtClean="0">
                <a:solidFill>
                  <a:srgbClr val="002060"/>
                </a:solidFill>
              </a:rPr>
              <a:t>F</a:t>
            </a:r>
            <a:r>
              <a:rPr lang="ru-RU" sz="1400" dirty="0" smtClean="0">
                <a:solidFill>
                  <a:srgbClr val="002060"/>
                </a:solidFill>
              </a:rPr>
              <a:t>С</a:t>
            </a:r>
            <a:r>
              <a:rPr lang="en-US" sz="1400" dirty="0" smtClean="0">
                <a:solidFill>
                  <a:srgbClr val="002060"/>
                </a:solidFill>
              </a:rPr>
              <a:t>C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endParaRPr lang="ru-RU" sz="1400" dirty="0">
              <a:solidFill>
                <a:srgbClr val="002060"/>
              </a:solidFill>
            </a:endParaRPr>
          </a:p>
        </p:txBody>
      </p:sp>
      <p:cxnSp>
        <p:nvCxnSpPr>
          <p:cNvPr id="17" name="Прямая со стрелкой 16"/>
          <p:cNvCxnSpPr>
            <a:stCxn id="15" idx="3"/>
            <a:endCxn id="16" idx="2"/>
          </p:cNvCxnSpPr>
          <p:nvPr/>
        </p:nvCxnSpPr>
        <p:spPr>
          <a:xfrm>
            <a:off x="2962840" y="1951248"/>
            <a:ext cx="1240857" cy="0"/>
          </a:xfrm>
          <a:prstGeom prst="straightConnector1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89"/>
          <p:cNvSpPr txBox="1">
            <a:spLocks noChangeArrowheads="1"/>
          </p:cNvSpPr>
          <p:nvPr/>
        </p:nvSpPr>
        <p:spPr bwMode="auto">
          <a:xfrm>
            <a:off x="1479398" y="1133442"/>
            <a:ext cx="245516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6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ИВК (Пирамида-Сети)</a:t>
            </a:r>
          </a:p>
        </p:txBody>
      </p:sp>
      <p:sp>
        <p:nvSpPr>
          <p:cNvPr id="20" name="Text Box 89"/>
          <p:cNvSpPr txBox="1">
            <a:spLocks noChangeArrowheads="1"/>
          </p:cNvSpPr>
          <p:nvPr/>
        </p:nvSpPr>
        <p:spPr bwMode="auto">
          <a:xfrm>
            <a:off x="2962840" y="1512295"/>
            <a:ext cx="147654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100" b="1" kern="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Проприетарный</a:t>
            </a:r>
            <a:r>
              <a:rPr lang="ru-RU" altLang="ru-RU" sz="11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протокол УСПД</a:t>
            </a:r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5313847" y="1798534"/>
            <a:ext cx="1288830" cy="0"/>
          </a:xfrm>
          <a:prstGeom prst="straightConnector1">
            <a:avLst/>
          </a:prstGeom>
          <a:ln w="1270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Box 89"/>
          <p:cNvSpPr txBox="1">
            <a:spLocks noChangeArrowheads="1"/>
          </p:cNvSpPr>
          <p:nvPr/>
        </p:nvSpPr>
        <p:spPr bwMode="auto">
          <a:xfrm>
            <a:off x="5303485" y="1510502"/>
            <a:ext cx="1296145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1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МЭК 870-5-104</a:t>
            </a:r>
          </a:p>
        </p:txBody>
      </p:sp>
      <p:sp>
        <p:nvSpPr>
          <p:cNvPr id="49" name="Text Box 89"/>
          <p:cNvSpPr txBox="1">
            <a:spLocks noChangeArrowheads="1"/>
          </p:cNvSpPr>
          <p:nvPr/>
        </p:nvSpPr>
        <p:spPr bwMode="auto">
          <a:xfrm>
            <a:off x="5652120" y="1133141"/>
            <a:ext cx="245516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16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ОИК (ДП РЭС, ЦУС)</a:t>
            </a:r>
          </a:p>
        </p:txBody>
      </p:sp>
      <p:pic>
        <p:nvPicPr>
          <p:cNvPr id="50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676" y="1496963"/>
            <a:ext cx="6762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 Box 89"/>
          <p:cNvSpPr txBox="1">
            <a:spLocks noChangeArrowheads="1"/>
          </p:cNvSpPr>
          <p:nvPr/>
        </p:nvSpPr>
        <p:spPr bwMode="auto">
          <a:xfrm>
            <a:off x="5303485" y="1798534"/>
            <a:ext cx="1296145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9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ТС, ТУ, ТИ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9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 приборов учета - пороги, </a:t>
            </a:r>
            <a:r>
              <a:rPr lang="ru-RU" altLang="ru-RU" sz="900" b="1" kern="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спорадика</a:t>
            </a:r>
            <a:r>
              <a:rPr lang="ru-RU" altLang="ru-RU" sz="9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pic>
        <p:nvPicPr>
          <p:cNvPr id="13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10" y="4905164"/>
            <a:ext cx="2209666" cy="13716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830" y="4905164"/>
            <a:ext cx="2209666" cy="13716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470" y="4905164"/>
            <a:ext cx="2209666" cy="13716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523" y="3429000"/>
            <a:ext cx="2209666" cy="13716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883" y="3429000"/>
            <a:ext cx="2209666" cy="13716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9" name="Прямая со стрелкой 138"/>
          <p:cNvCxnSpPr/>
          <p:nvPr/>
        </p:nvCxnSpPr>
        <p:spPr>
          <a:xfrm flipV="1">
            <a:off x="4860032" y="2383296"/>
            <a:ext cx="0" cy="2672396"/>
          </a:xfrm>
          <a:prstGeom prst="straightConnector1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 стрелкой 141"/>
          <p:cNvCxnSpPr/>
          <p:nvPr/>
        </p:nvCxnSpPr>
        <p:spPr>
          <a:xfrm flipV="1">
            <a:off x="3275856" y="2306365"/>
            <a:ext cx="1152128" cy="1266651"/>
          </a:xfrm>
          <a:prstGeom prst="straightConnector1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Прямая со стрелкой 142"/>
          <p:cNvCxnSpPr/>
          <p:nvPr/>
        </p:nvCxnSpPr>
        <p:spPr>
          <a:xfrm flipH="1" flipV="1">
            <a:off x="5076056" y="2276872"/>
            <a:ext cx="1440160" cy="1296144"/>
          </a:xfrm>
          <a:prstGeom prst="straightConnector1">
            <a:avLst/>
          </a:prstGeom>
          <a:ln w="127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 стрелкой 143"/>
          <p:cNvCxnSpPr/>
          <p:nvPr/>
        </p:nvCxnSpPr>
        <p:spPr>
          <a:xfrm flipV="1">
            <a:off x="1619672" y="3140968"/>
            <a:ext cx="0" cy="1914724"/>
          </a:xfrm>
          <a:prstGeom prst="straightConnector1">
            <a:avLst/>
          </a:prstGeom>
          <a:ln w="12700">
            <a:solidFill>
              <a:srgbClr val="00206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 стрелкой 144"/>
          <p:cNvCxnSpPr/>
          <p:nvPr/>
        </p:nvCxnSpPr>
        <p:spPr>
          <a:xfrm flipH="1">
            <a:off x="1619672" y="2132856"/>
            <a:ext cx="2592288" cy="1008112"/>
          </a:xfrm>
          <a:prstGeom prst="straightConnector1">
            <a:avLst/>
          </a:prstGeom>
          <a:ln w="12700">
            <a:solidFill>
              <a:srgbClr val="00206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Прямая со стрелкой 145"/>
          <p:cNvCxnSpPr/>
          <p:nvPr/>
        </p:nvCxnSpPr>
        <p:spPr>
          <a:xfrm flipV="1">
            <a:off x="8100392" y="3140968"/>
            <a:ext cx="0" cy="1914724"/>
          </a:xfrm>
          <a:prstGeom prst="straightConnector1">
            <a:avLst/>
          </a:prstGeom>
          <a:ln w="12700">
            <a:solidFill>
              <a:srgbClr val="00206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 стрелкой 146"/>
          <p:cNvCxnSpPr/>
          <p:nvPr/>
        </p:nvCxnSpPr>
        <p:spPr>
          <a:xfrm>
            <a:off x="5148064" y="2191544"/>
            <a:ext cx="2952328" cy="949424"/>
          </a:xfrm>
          <a:prstGeom prst="straightConnector1">
            <a:avLst/>
          </a:prstGeom>
          <a:ln w="12700">
            <a:solidFill>
              <a:srgbClr val="00206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66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D:\Работа\Разное\презентации\2018\выставка\фон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9" descr="D:\Работа\Информация\НПО_МИР\сувениры\znak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1" y="6503194"/>
            <a:ext cx="3603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195736" y="6503194"/>
            <a:ext cx="4760168" cy="357021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Научно-производственное объединение «МИР</a:t>
            </a:r>
            <a:r>
              <a:rPr lang="ru-RU" altLang="ru-RU" sz="16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»</a:t>
            </a:r>
            <a:endParaRPr lang="ru-RU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71284" y="6503194"/>
            <a:ext cx="442392" cy="312738"/>
          </a:xfrm>
        </p:spPr>
        <p:txBody>
          <a:bodyPr/>
          <a:lstStyle/>
          <a:p>
            <a:pPr>
              <a:defRPr/>
            </a:pPr>
            <a:fld id="{B1223F44-4DCE-4062-B045-BAF2C23A05FC}" type="slidenum">
              <a:rPr lang="ru-RU" sz="1800" b="1">
                <a:solidFill>
                  <a:srgbClr val="33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pPr>
                <a:defRPr/>
              </a:pPr>
              <a:t>8</a:t>
            </a:fld>
            <a:endParaRPr lang="ru-RU" sz="1800" b="1" dirty="0">
              <a:solidFill>
                <a:srgbClr val="33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grpSp>
        <p:nvGrpSpPr>
          <p:cNvPr id="2" name="Группа 1"/>
          <p:cNvGrpSpPr>
            <a:grpSpLocks noChangeAspect="1"/>
          </p:cNvGrpSpPr>
          <p:nvPr/>
        </p:nvGrpSpPr>
        <p:grpSpPr>
          <a:xfrm>
            <a:off x="6660232" y="1506256"/>
            <a:ext cx="911486" cy="638527"/>
            <a:chOff x="6581606" y="1859135"/>
            <a:chExt cx="544108" cy="381166"/>
          </a:xfrm>
        </p:grpSpPr>
        <p:pic>
          <p:nvPicPr>
            <p:cNvPr id="34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6657" y="1863139"/>
              <a:ext cx="204704" cy="291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1606" y="1882844"/>
              <a:ext cx="155051" cy="224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1559" y="1957318"/>
              <a:ext cx="220391" cy="2128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2864" y="1859135"/>
              <a:ext cx="192850" cy="297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2" descr="H:\Нижневартовск март 2018\04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4760" y="1960265"/>
              <a:ext cx="258760" cy="2800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Группа 39"/>
          <p:cNvGrpSpPr>
            <a:grpSpLocks noChangeAspect="1"/>
          </p:cNvGrpSpPr>
          <p:nvPr/>
        </p:nvGrpSpPr>
        <p:grpSpPr>
          <a:xfrm>
            <a:off x="7702728" y="1550680"/>
            <a:ext cx="469672" cy="409968"/>
            <a:chOff x="7668344" y="2688131"/>
            <a:chExt cx="720080" cy="668861"/>
          </a:xfrm>
        </p:grpSpPr>
        <p:pic>
          <p:nvPicPr>
            <p:cNvPr id="41" name="Picture 3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920592" y="2867658"/>
              <a:ext cx="215585" cy="309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2" name="Облако 41"/>
            <p:cNvSpPr/>
            <p:nvPr/>
          </p:nvSpPr>
          <p:spPr>
            <a:xfrm>
              <a:off x="7668344" y="2688131"/>
              <a:ext cx="720080" cy="668861"/>
            </a:xfrm>
            <a:prstGeom prst="cloud">
              <a:avLst/>
            </a:prstGeom>
            <a:ln w="19050">
              <a:solidFill>
                <a:srgbClr val="0070C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rgbClr val="0070C0"/>
                </a:solidFill>
              </a:endParaRPr>
            </a:p>
          </p:txBody>
        </p:sp>
      </p:grpSp>
      <p:pic>
        <p:nvPicPr>
          <p:cNvPr id="43" name="Picture 14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54152" y="1498422"/>
            <a:ext cx="278288" cy="574353"/>
          </a:xfrm>
          <a:prstGeom prst="rect">
            <a:avLst/>
          </a:prstGeom>
          <a:ln>
            <a:noFill/>
          </a:ln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" name="Группа 43"/>
          <p:cNvGrpSpPr>
            <a:grpSpLocks noChangeAspect="1"/>
          </p:cNvGrpSpPr>
          <p:nvPr/>
        </p:nvGrpSpPr>
        <p:grpSpPr>
          <a:xfrm>
            <a:off x="8595184" y="1498422"/>
            <a:ext cx="297296" cy="574353"/>
            <a:chOff x="5478782" y="1691640"/>
            <a:chExt cx="2278381" cy="4401656"/>
          </a:xfrm>
        </p:grpSpPr>
        <p:pic>
          <p:nvPicPr>
            <p:cNvPr id="45" name="Picture 5" descr="https://us.123rf.com/450wm/onston/onston1703/onston170300004/73964943-black-smart-phone-vector-illustration.jpg?ver=6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478782" y="1691640"/>
              <a:ext cx="2278381" cy="4401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3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796136" y="2276872"/>
              <a:ext cx="1614496" cy="320472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7" name="Прямоугольник 46"/>
          <p:cNvSpPr>
            <a:spLocks noChangeAspect="1"/>
          </p:cNvSpPr>
          <p:nvPr/>
        </p:nvSpPr>
        <p:spPr>
          <a:xfrm>
            <a:off x="3059832" y="1481903"/>
            <a:ext cx="807079" cy="29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007434"/>
                </a:solidFill>
                <a:latin typeface="Calibri"/>
              </a:rPr>
              <a:t>FCC</a:t>
            </a:r>
            <a:r>
              <a:rPr lang="ru-RU" sz="1200" b="1" dirty="0">
                <a:solidFill>
                  <a:srgbClr val="007434"/>
                </a:solidFill>
                <a:latin typeface="Calibri"/>
              </a:rPr>
              <a:t> </a:t>
            </a:r>
            <a:r>
              <a:rPr lang="ru-RU" sz="1200" b="1" dirty="0" smtClean="0">
                <a:solidFill>
                  <a:srgbClr val="007434"/>
                </a:solidFill>
                <a:latin typeface="Calibri"/>
              </a:rPr>
              <a:t>10кВ</a:t>
            </a:r>
            <a:r>
              <a:rPr lang="ru-RU" sz="1200" b="1" dirty="0" smtClean="0">
                <a:solidFill>
                  <a:srgbClr val="007434"/>
                </a:solidFill>
                <a:latin typeface="Calibri"/>
                <a:sym typeface="Wingdings" panose="05000000000000000000" pitchFamily="2" charset="2"/>
              </a:rPr>
              <a:t> </a:t>
            </a:r>
            <a:endParaRPr lang="ru-RU" sz="1200" b="1" dirty="0">
              <a:solidFill>
                <a:srgbClr val="007434"/>
              </a:solidFill>
              <a:latin typeface="Calibri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51519" y="260648"/>
            <a:ext cx="8640961" cy="792088"/>
          </a:xfrm>
          <a:prstGeom prst="rect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Пример реализации проекта в ПАО «РОССЕТИ Сибирь» - 2022г.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Комплексное решение на базе МК-01.А с </a:t>
            </a:r>
            <a:r>
              <a:rPr lang="en-US" sz="2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Ethernet</a:t>
            </a:r>
            <a:endParaRPr lang="ru-RU" sz="2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07181" y="2348880"/>
            <a:ext cx="3082525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 sz="1400" b="1">
                <a:solidFill>
                  <a:srgbClr val="376092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200" b="0" dirty="0" smtClean="0">
                <a:sym typeface="Wingdings" panose="05000000000000000000" pitchFamily="2" charset="2"/>
              </a:rPr>
              <a:t>МК</a:t>
            </a:r>
            <a:r>
              <a:rPr lang="en-US" sz="1200" b="0" dirty="0" smtClean="0">
                <a:sym typeface="Wingdings" panose="05000000000000000000" pitchFamily="2" charset="2"/>
              </a:rPr>
              <a:t>-01.</a:t>
            </a:r>
            <a:r>
              <a:rPr lang="ru-RU" sz="1200" b="0" dirty="0" smtClean="0">
                <a:sym typeface="Wingdings" panose="05000000000000000000" pitchFamily="2" charset="2"/>
              </a:rPr>
              <a:t>А </a:t>
            </a:r>
            <a:r>
              <a:rPr lang="ru-RU" sz="1200" b="0" dirty="0">
                <a:sym typeface="Wingdings" panose="05000000000000000000" pitchFamily="2" charset="2"/>
              </a:rPr>
              <a:t>являются БС </a:t>
            </a:r>
            <a:r>
              <a:rPr lang="ru-RU" sz="1200" b="0" dirty="0" smtClean="0">
                <a:sym typeface="Wingdings" panose="05000000000000000000" pitchFamily="2" charset="2"/>
              </a:rPr>
              <a:t>трёх </a:t>
            </a:r>
            <a:r>
              <a:rPr lang="en-US" sz="1200" b="0" dirty="0" smtClean="0">
                <a:sym typeface="Wingdings" panose="05000000000000000000" pitchFamily="2" charset="2"/>
              </a:rPr>
              <a:t>MESH-</a:t>
            </a:r>
            <a:r>
              <a:rPr lang="ru-RU" sz="1200" b="0" dirty="0" smtClean="0">
                <a:sym typeface="Wingdings" panose="05000000000000000000" pitchFamily="2" charset="2"/>
              </a:rPr>
              <a:t> сетей:</a:t>
            </a:r>
          </a:p>
          <a:p>
            <a:pPr marL="540000" indent="-1800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 smtClean="0">
                <a:sym typeface="Wingdings" panose="05000000000000000000" pitchFamily="2" charset="2"/>
              </a:rPr>
              <a:t>PLC-YNET-FCC (10 </a:t>
            </a:r>
            <a:r>
              <a:rPr lang="ru-RU" sz="1200" dirty="0" err="1" smtClean="0">
                <a:sym typeface="Wingdings" panose="05000000000000000000" pitchFamily="2" charset="2"/>
              </a:rPr>
              <a:t>кВ</a:t>
            </a:r>
            <a:r>
              <a:rPr lang="en-US" sz="1200" dirty="0" smtClean="0">
                <a:sym typeface="Wingdings" panose="05000000000000000000" pitchFamily="2" charset="2"/>
              </a:rPr>
              <a:t>)</a:t>
            </a:r>
            <a:r>
              <a:rPr lang="ru-RU" sz="1200" dirty="0" smtClean="0">
                <a:sym typeface="Wingdings" panose="05000000000000000000" pitchFamily="2" charset="2"/>
              </a:rPr>
              <a:t>;</a:t>
            </a:r>
          </a:p>
          <a:p>
            <a:pPr marL="540000" indent="-1800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 smtClean="0">
                <a:sym typeface="Wingdings" panose="05000000000000000000" pitchFamily="2" charset="2"/>
              </a:rPr>
              <a:t>PLC-YNET-CA</a:t>
            </a:r>
            <a:r>
              <a:rPr lang="ru-RU" sz="1200" dirty="0" smtClean="0">
                <a:sym typeface="Wingdings" panose="05000000000000000000" pitchFamily="2" charset="2"/>
              </a:rPr>
              <a:t> / </a:t>
            </a:r>
            <a:r>
              <a:rPr lang="en-US" sz="1200" dirty="0">
                <a:sym typeface="Wingdings" panose="05000000000000000000" pitchFamily="2" charset="2"/>
              </a:rPr>
              <a:t>PLC-G3-CA</a:t>
            </a:r>
            <a:r>
              <a:rPr lang="ru-RU" sz="1200" dirty="0" smtClean="0">
                <a:sym typeface="Wingdings" panose="05000000000000000000" pitchFamily="2" charset="2"/>
              </a:rPr>
              <a:t> (0,4 </a:t>
            </a:r>
            <a:r>
              <a:rPr lang="ru-RU" sz="1200" dirty="0" err="1" smtClean="0">
                <a:sym typeface="Wingdings" panose="05000000000000000000" pitchFamily="2" charset="2"/>
              </a:rPr>
              <a:t>кВ</a:t>
            </a:r>
            <a:r>
              <a:rPr lang="ru-RU" sz="1200" dirty="0" smtClean="0">
                <a:sym typeface="Wingdings" panose="05000000000000000000" pitchFamily="2" charset="2"/>
              </a:rPr>
              <a:t>);</a:t>
            </a:r>
          </a:p>
          <a:p>
            <a:pPr marL="540000" indent="-1800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 smtClean="0">
                <a:sym typeface="Wingdings" panose="05000000000000000000" pitchFamily="2" charset="2"/>
              </a:rPr>
              <a:t>ZIGBEE PRO</a:t>
            </a:r>
            <a:r>
              <a:rPr lang="ru-RU" sz="1200" dirty="0" smtClean="0">
                <a:sym typeface="Wingdings" panose="05000000000000000000" pitchFamily="2" charset="2"/>
              </a:rPr>
              <a:t>.</a:t>
            </a:r>
            <a:endParaRPr lang="en-US" sz="1200" dirty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</a:pPr>
            <a:endParaRPr lang="ru-RU" sz="1000" b="0" dirty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</a:pPr>
            <a:r>
              <a:rPr lang="ru-RU" sz="1200" b="0" dirty="0" smtClean="0">
                <a:sym typeface="Wingdings" panose="05000000000000000000" pitchFamily="2" charset="2"/>
              </a:rPr>
              <a:t>Все </a:t>
            </a:r>
            <a:r>
              <a:rPr lang="ru-RU" sz="1200" b="0" dirty="0">
                <a:sym typeface="Wingdings" panose="05000000000000000000" pitchFamily="2" charset="2"/>
              </a:rPr>
              <a:t>типы приборов </a:t>
            </a:r>
            <a:r>
              <a:rPr lang="ru-RU" sz="1200" b="0" dirty="0" smtClean="0">
                <a:sym typeface="Wingdings" panose="05000000000000000000" pitchFamily="2" charset="2"/>
              </a:rPr>
              <a:t>учёта</a:t>
            </a:r>
            <a:r>
              <a:rPr lang="en-US" sz="1200" b="0" dirty="0" smtClean="0">
                <a:sym typeface="Wingdings" panose="05000000000000000000" pitchFamily="2" charset="2"/>
              </a:rPr>
              <a:t> </a:t>
            </a:r>
            <a:r>
              <a:rPr lang="ru-RU" sz="1200" b="0" dirty="0" smtClean="0">
                <a:sym typeface="Wingdings" panose="05000000000000000000" pitchFamily="2" charset="2"/>
              </a:rPr>
              <a:t>МИР:</a:t>
            </a:r>
          </a:p>
          <a:p>
            <a:pPr marL="540000" indent="-180000">
              <a:lnSpc>
                <a:spcPct val="100000"/>
              </a:lnSpc>
              <a:buFont typeface="Arial" pitchFamily="34" charset="0"/>
              <a:buChar char="•"/>
            </a:pPr>
            <a:r>
              <a:rPr lang="ru-RU" sz="1200" dirty="0" err="1">
                <a:sym typeface="Wingdings" panose="05000000000000000000" pitchFamily="2" charset="2"/>
              </a:rPr>
              <a:t>Внутр</a:t>
            </a:r>
            <a:r>
              <a:rPr lang="ru-RU" sz="1200" dirty="0">
                <a:sym typeface="Wingdings" panose="05000000000000000000" pitchFamily="2" charset="2"/>
              </a:rPr>
              <a:t>./</a:t>
            </a:r>
            <a:r>
              <a:rPr lang="ru-RU" sz="1200" dirty="0" err="1">
                <a:sym typeface="Wingdings" panose="05000000000000000000" pitchFamily="2" charset="2"/>
              </a:rPr>
              <a:t>наруж</a:t>
            </a:r>
            <a:r>
              <a:rPr lang="ru-RU" sz="1200" dirty="0">
                <a:sym typeface="Wingdings" panose="05000000000000000000" pitchFamily="2" charset="2"/>
              </a:rPr>
              <a:t>. </a:t>
            </a:r>
            <a:r>
              <a:rPr lang="ru-RU" sz="1200" dirty="0" smtClean="0">
                <a:sym typeface="Wingdings" panose="05000000000000000000" pitchFamily="2" charset="2"/>
              </a:rPr>
              <a:t>установки;</a:t>
            </a:r>
            <a:endParaRPr lang="ru-RU" sz="1200" dirty="0">
              <a:sym typeface="Wingdings" panose="05000000000000000000" pitchFamily="2" charset="2"/>
            </a:endParaRPr>
          </a:p>
          <a:p>
            <a:pPr marL="540000" indent="-180000">
              <a:lnSpc>
                <a:spcPct val="100000"/>
              </a:lnSpc>
              <a:buFont typeface="Arial" pitchFamily="34" charset="0"/>
              <a:buChar char="•"/>
            </a:pPr>
            <a:r>
              <a:rPr lang="ru-RU" sz="1200" dirty="0" smtClean="0">
                <a:sym typeface="Wingdings" panose="05000000000000000000" pitchFamily="2" charset="2"/>
              </a:rPr>
              <a:t>Однофазные/трехфазные</a:t>
            </a:r>
            <a:r>
              <a:rPr lang="ru-RU" sz="1200" dirty="0">
                <a:sym typeface="Wingdings" panose="05000000000000000000" pitchFamily="2" charset="2"/>
              </a:rPr>
              <a:t>;</a:t>
            </a:r>
          </a:p>
          <a:p>
            <a:pPr marL="540000" indent="-180000">
              <a:lnSpc>
                <a:spcPct val="100000"/>
              </a:lnSpc>
              <a:buFont typeface="Arial" pitchFamily="34" charset="0"/>
              <a:buChar char="•"/>
            </a:pPr>
            <a:r>
              <a:rPr lang="ru-RU" sz="1200" dirty="0" smtClean="0">
                <a:sym typeface="Wingdings" panose="05000000000000000000" pitchFamily="2" charset="2"/>
              </a:rPr>
              <a:t>Прямого/</a:t>
            </a:r>
            <a:r>
              <a:rPr lang="ru-RU" sz="1200" dirty="0" err="1" smtClean="0">
                <a:sym typeface="Wingdings" panose="05000000000000000000" pitchFamily="2" charset="2"/>
              </a:rPr>
              <a:t>полукосв</a:t>
            </a:r>
            <a:r>
              <a:rPr lang="ru-RU" sz="1200" dirty="0" smtClean="0">
                <a:sym typeface="Wingdings" panose="05000000000000000000" pitchFamily="2" charset="2"/>
              </a:rPr>
              <a:t>. </a:t>
            </a:r>
            <a:r>
              <a:rPr lang="ru-RU" sz="1200" dirty="0" err="1">
                <a:sym typeface="Wingdings" panose="05000000000000000000" pitchFamily="2" charset="2"/>
              </a:rPr>
              <a:t>включ</a:t>
            </a:r>
            <a:r>
              <a:rPr lang="ru-RU" sz="1200" dirty="0" smtClean="0">
                <a:sym typeface="Wingdings" panose="05000000000000000000" pitchFamily="2" charset="2"/>
              </a:rPr>
              <a:t>.</a:t>
            </a:r>
            <a:endParaRPr lang="ru-RU" sz="1200" dirty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</a:pPr>
            <a:endParaRPr lang="ru-RU" sz="1200" b="0" dirty="0" smtClean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</a:pPr>
            <a:r>
              <a:rPr lang="ru-RU" sz="1200" b="0" dirty="0" smtClean="0">
                <a:sym typeface="Wingdings" panose="05000000000000000000" pitchFamily="2" charset="2"/>
              </a:rPr>
              <a:t>Используются технологии</a:t>
            </a:r>
            <a:r>
              <a:rPr lang="en-US" sz="1200" b="0" dirty="0" smtClean="0">
                <a:sym typeface="Wingdings" panose="05000000000000000000" pitchFamily="2" charset="2"/>
              </a:rPr>
              <a:t> </a:t>
            </a:r>
            <a:r>
              <a:rPr lang="ru-RU" sz="1200" b="0" dirty="0" smtClean="0">
                <a:sym typeface="Wingdings" panose="05000000000000000000" pitchFamily="2" charset="2"/>
              </a:rPr>
              <a:t>связи:</a:t>
            </a:r>
          </a:p>
          <a:p>
            <a:pPr marL="540000" indent="-1800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ym typeface="Wingdings" panose="05000000000000000000" pitchFamily="2" charset="2"/>
              </a:rPr>
              <a:t>GSM </a:t>
            </a:r>
            <a:r>
              <a:rPr lang="ru-RU" sz="1200" dirty="0" smtClean="0">
                <a:sym typeface="Wingdings" panose="05000000000000000000" pitchFamily="2" charset="2"/>
              </a:rPr>
              <a:t>(</a:t>
            </a:r>
            <a:r>
              <a:rPr lang="ru-RU" sz="1200" dirty="0" err="1" smtClean="0">
                <a:sym typeface="Wingdings" panose="05000000000000000000" pitchFamily="2" charset="2"/>
              </a:rPr>
              <a:t>технологич</a:t>
            </a:r>
            <a:r>
              <a:rPr lang="ru-RU" sz="1200" dirty="0" smtClean="0">
                <a:sym typeface="Wingdings" panose="05000000000000000000" pitchFamily="2" charset="2"/>
              </a:rPr>
              <a:t>. связь);</a:t>
            </a:r>
            <a:endParaRPr lang="ru-RU" sz="1200" dirty="0">
              <a:sym typeface="Wingdings" panose="05000000000000000000" pitchFamily="2" charset="2"/>
            </a:endParaRPr>
          </a:p>
          <a:p>
            <a:pPr marL="540000" indent="-1800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ym typeface="Wingdings" panose="05000000000000000000" pitchFamily="2" charset="2"/>
              </a:rPr>
              <a:t>ETHERNET</a:t>
            </a:r>
            <a:r>
              <a:rPr lang="ru-RU" sz="1200" dirty="0" smtClean="0">
                <a:sym typeface="Wingdings" panose="05000000000000000000" pitchFamily="2" charset="2"/>
              </a:rPr>
              <a:t>;</a:t>
            </a:r>
          </a:p>
          <a:p>
            <a:pPr marL="540000" indent="-1800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 smtClean="0">
                <a:sym typeface="Wingdings" panose="05000000000000000000" pitchFamily="2" charset="2"/>
              </a:rPr>
              <a:t>RS485;</a:t>
            </a:r>
            <a:endParaRPr lang="en-US" sz="1200" dirty="0">
              <a:sym typeface="Wingdings" panose="05000000000000000000" pitchFamily="2" charset="2"/>
            </a:endParaRPr>
          </a:p>
          <a:p>
            <a:pPr marL="540000" indent="-1800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ym typeface="Wingdings" panose="05000000000000000000" pitchFamily="2" charset="2"/>
              </a:rPr>
              <a:t>PLC-YNET-FCC</a:t>
            </a:r>
            <a:r>
              <a:rPr lang="ru-RU" sz="1200" dirty="0">
                <a:sym typeface="Wingdings" panose="05000000000000000000" pitchFamily="2" charset="2"/>
              </a:rPr>
              <a:t>;</a:t>
            </a:r>
          </a:p>
          <a:p>
            <a:pPr marL="540000" indent="-1800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ym typeface="Wingdings" panose="05000000000000000000" pitchFamily="2" charset="2"/>
              </a:rPr>
              <a:t>PLC-YNET-CA</a:t>
            </a:r>
            <a:r>
              <a:rPr lang="ru-RU" sz="1200" dirty="0">
                <a:sym typeface="Wingdings" panose="05000000000000000000" pitchFamily="2" charset="2"/>
              </a:rPr>
              <a:t>;</a:t>
            </a:r>
          </a:p>
          <a:p>
            <a:pPr marL="540000" indent="-1800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 smtClean="0">
                <a:sym typeface="Wingdings" panose="05000000000000000000" pitchFamily="2" charset="2"/>
              </a:rPr>
              <a:t>PLC-G3PLC-CA</a:t>
            </a:r>
            <a:r>
              <a:rPr lang="ru-RU" sz="1200" dirty="0">
                <a:sym typeface="Wingdings" panose="05000000000000000000" pitchFamily="2" charset="2"/>
              </a:rPr>
              <a:t>;</a:t>
            </a:r>
            <a:endParaRPr lang="en-US" sz="1200" dirty="0">
              <a:sym typeface="Wingdings" panose="05000000000000000000" pitchFamily="2" charset="2"/>
            </a:endParaRPr>
          </a:p>
          <a:p>
            <a:pPr marL="540000" indent="-1800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ym typeface="Wingdings" panose="05000000000000000000" pitchFamily="2" charset="2"/>
              </a:rPr>
              <a:t>ZIGBEE PRO</a:t>
            </a:r>
            <a:r>
              <a:rPr lang="ru-RU" sz="1200" dirty="0">
                <a:sym typeface="Wingdings" panose="05000000000000000000" pitchFamily="2" charset="2"/>
              </a:rPr>
              <a:t>;</a:t>
            </a:r>
            <a:endParaRPr lang="en-US" sz="1200" dirty="0">
              <a:sym typeface="Wingdings" panose="05000000000000000000" pitchFamily="2" charset="2"/>
            </a:endParaRPr>
          </a:p>
          <a:p>
            <a:pPr marL="540000" indent="-1800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ym typeface="Wingdings" panose="05000000000000000000" pitchFamily="2" charset="2"/>
              </a:rPr>
              <a:t>BLUETOOTH</a:t>
            </a:r>
            <a:r>
              <a:rPr lang="ru-RU" sz="1200" dirty="0"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3" name="Группа 2"/>
          <p:cNvGrpSpPr>
            <a:grpSpLocks noChangeAspect="1"/>
          </p:cNvGrpSpPr>
          <p:nvPr/>
        </p:nvGrpSpPr>
        <p:grpSpPr>
          <a:xfrm>
            <a:off x="6660232" y="2633674"/>
            <a:ext cx="911486" cy="638527"/>
            <a:chOff x="6581606" y="3155279"/>
            <a:chExt cx="544108" cy="381166"/>
          </a:xfrm>
        </p:grpSpPr>
        <p:pic>
          <p:nvPicPr>
            <p:cNvPr id="177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6657" y="3159283"/>
              <a:ext cx="204704" cy="291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8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1606" y="3178988"/>
              <a:ext cx="155051" cy="224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9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1559" y="3253462"/>
              <a:ext cx="220391" cy="2128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0" name="Picture 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2864" y="3155279"/>
              <a:ext cx="192850" cy="297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1" name="Picture 2" descr="H:\Нижневартовск март 2018\04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4760" y="3256409"/>
              <a:ext cx="258760" cy="2800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8" name="Группа 187"/>
          <p:cNvGrpSpPr>
            <a:grpSpLocks noChangeAspect="1"/>
          </p:cNvGrpSpPr>
          <p:nvPr/>
        </p:nvGrpSpPr>
        <p:grpSpPr>
          <a:xfrm>
            <a:off x="7702728" y="2678098"/>
            <a:ext cx="469672" cy="409968"/>
            <a:chOff x="7668344" y="2688131"/>
            <a:chExt cx="720080" cy="668861"/>
          </a:xfrm>
        </p:grpSpPr>
        <p:pic>
          <p:nvPicPr>
            <p:cNvPr id="189" name="Picture 3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920592" y="2867658"/>
              <a:ext cx="215585" cy="309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0" name="Облако 189"/>
            <p:cNvSpPr/>
            <p:nvPr/>
          </p:nvSpPr>
          <p:spPr>
            <a:xfrm>
              <a:off x="7668344" y="2688131"/>
              <a:ext cx="720080" cy="668861"/>
            </a:xfrm>
            <a:prstGeom prst="cloud">
              <a:avLst/>
            </a:prstGeom>
            <a:ln w="19050">
              <a:solidFill>
                <a:srgbClr val="0070C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rgbClr val="0070C0"/>
                </a:solidFill>
              </a:endParaRPr>
            </a:p>
          </p:txBody>
        </p:sp>
      </p:grpSp>
      <p:pic>
        <p:nvPicPr>
          <p:cNvPr id="191" name="Picture 14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54152" y="2625840"/>
            <a:ext cx="278288" cy="574353"/>
          </a:xfrm>
          <a:prstGeom prst="rect">
            <a:avLst/>
          </a:prstGeom>
          <a:ln>
            <a:noFill/>
          </a:ln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2" name="Группа 191"/>
          <p:cNvGrpSpPr>
            <a:grpSpLocks noChangeAspect="1"/>
          </p:cNvGrpSpPr>
          <p:nvPr/>
        </p:nvGrpSpPr>
        <p:grpSpPr>
          <a:xfrm>
            <a:off x="8595184" y="2625840"/>
            <a:ext cx="297296" cy="574353"/>
            <a:chOff x="5478782" y="1691640"/>
            <a:chExt cx="2278381" cy="4401656"/>
          </a:xfrm>
        </p:grpSpPr>
        <p:pic>
          <p:nvPicPr>
            <p:cNvPr id="193" name="Picture 5" descr="https://us.123rf.com/450wm/onston/onston1703/onston170300004/73964943-black-smart-phone-vector-illustration.jpg?ver=6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478782" y="1691640"/>
              <a:ext cx="2278381" cy="4401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" name="Picture 3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796136" y="2276872"/>
              <a:ext cx="1614496" cy="320472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04" name="Прямоугольник 203"/>
          <p:cNvSpPr/>
          <p:nvPr/>
        </p:nvSpPr>
        <p:spPr>
          <a:xfrm>
            <a:off x="4124893" y="3526647"/>
            <a:ext cx="2271106" cy="110177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/>
          </a:p>
        </p:txBody>
      </p:sp>
      <p:sp>
        <p:nvSpPr>
          <p:cNvPr id="205" name="TextBox 204"/>
          <p:cNvSpPr txBox="1"/>
          <p:nvPr/>
        </p:nvSpPr>
        <p:spPr>
          <a:xfrm>
            <a:off x="4132929" y="3501008"/>
            <a:ext cx="2263070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 b="1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defRPr>
            </a:lvl1pPr>
          </a:lstStyle>
          <a:p>
            <a:r>
              <a:rPr lang="ru-RU" sz="1000" b="0" dirty="0" smtClean="0">
                <a:effectLst/>
              </a:rPr>
              <a:t>3*ТП 10/0,4кВ</a:t>
            </a:r>
            <a:endParaRPr lang="ru-RU" sz="1000" b="0" dirty="0">
              <a:effectLst/>
            </a:endParaRPr>
          </a:p>
        </p:txBody>
      </p:sp>
      <p:pic>
        <p:nvPicPr>
          <p:cNvPr id="206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854" y="3752748"/>
            <a:ext cx="533391" cy="780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8" name="Прямоугольник 297"/>
          <p:cNvSpPr/>
          <p:nvPr/>
        </p:nvSpPr>
        <p:spPr>
          <a:xfrm>
            <a:off x="4128911" y="4744413"/>
            <a:ext cx="2267088" cy="110177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/>
          </a:p>
        </p:txBody>
      </p:sp>
      <p:sp>
        <p:nvSpPr>
          <p:cNvPr id="299" name="TextBox 298"/>
          <p:cNvSpPr txBox="1"/>
          <p:nvPr/>
        </p:nvSpPr>
        <p:spPr>
          <a:xfrm>
            <a:off x="4136947" y="4725144"/>
            <a:ext cx="2247523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 b="1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defRPr>
            </a:lvl1pPr>
          </a:lstStyle>
          <a:p>
            <a:r>
              <a:rPr lang="ru-RU" sz="1000" b="0" dirty="0" smtClean="0">
                <a:effectLst/>
              </a:rPr>
              <a:t>4*ТП 10/0,4кВ</a:t>
            </a:r>
            <a:endParaRPr lang="ru-RU" sz="1000" b="0" dirty="0">
              <a:effectLst/>
            </a:endParaRPr>
          </a:p>
        </p:txBody>
      </p:sp>
      <p:pic>
        <p:nvPicPr>
          <p:cNvPr id="300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872" y="4970514"/>
            <a:ext cx="533391" cy="780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4" name="Прямая соединительная линия 333"/>
          <p:cNvCxnSpPr/>
          <p:nvPr/>
        </p:nvCxnSpPr>
        <p:spPr>
          <a:xfrm>
            <a:off x="3291667" y="4229093"/>
            <a:ext cx="920293" cy="0"/>
          </a:xfrm>
          <a:prstGeom prst="line">
            <a:avLst/>
          </a:prstGeom>
          <a:ln w="28575">
            <a:solidFill>
              <a:srgbClr val="00743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Прямая соединительная линия 335"/>
          <p:cNvCxnSpPr/>
          <p:nvPr/>
        </p:nvCxnSpPr>
        <p:spPr>
          <a:xfrm>
            <a:off x="3300596" y="5451298"/>
            <a:ext cx="920293" cy="0"/>
          </a:xfrm>
          <a:prstGeom prst="line">
            <a:avLst/>
          </a:prstGeom>
          <a:ln w="28575">
            <a:solidFill>
              <a:srgbClr val="00743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Прямая соединительная линия 336"/>
          <p:cNvCxnSpPr/>
          <p:nvPr/>
        </p:nvCxnSpPr>
        <p:spPr>
          <a:xfrm flipH="1" flipV="1">
            <a:off x="3291667" y="1805269"/>
            <a:ext cx="4911" cy="3644655"/>
          </a:xfrm>
          <a:prstGeom prst="line">
            <a:avLst/>
          </a:prstGeom>
          <a:ln w="28575">
            <a:solidFill>
              <a:srgbClr val="00743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Прямая соединительная линия 350"/>
          <p:cNvCxnSpPr/>
          <p:nvPr/>
        </p:nvCxnSpPr>
        <p:spPr>
          <a:xfrm>
            <a:off x="4216871" y="4229093"/>
            <a:ext cx="339040" cy="108420"/>
          </a:xfrm>
          <a:prstGeom prst="line">
            <a:avLst/>
          </a:prstGeom>
          <a:ln w="28575">
            <a:solidFill>
              <a:srgbClr val="7030A0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Прямая соединительная линия 354"/>
          <p:cNvCxnSpPr/>
          <p:nvPr/>
        </p:nvCxnSpPr>
        <p:spPr>
          <a:xfrm>
            <a:off x="4220889" y="5449740"/>
            <a:ext cx="339040" cy="108420"/>
          </a:xfrm>
          <a:prstGeom prst="line">
            <a:avLst/>
          </a:prstGeom>
          <a:ln w="28575">
            <a:solidFill>
              <a:srgbClr val="7030A0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Прямая соединительная линия 390"/>
          <p:cNvCxnSpPr/>
          <p:nvPr/>
        </p:nvCxnSpPr>
        <p:spPr>
          <a:xfrm flipH="1">
            <a:off x="4212276" y="4077536"/>
            <a:ext cx="343635" cy="153365"/>
          </a:xfrm>
          <a:prstGeom prst="line">
            <a:avLst/>
          </a:prstGeom>
          <a:ln w="28575">
            <a:solidFill>
              <a:srgbClr val="003399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Прямая соединительная линия 392"/>
          <p:cNvCxnSpPr/>
          <p:nvPr/>
        </p:nvCxnSpPr>
        <p:spPr>
          <a:xfrm flipH="1">
            <a:off x="4218591" y="5302141"/>
            <a:ext cx="343635" cy="153365"/>
          </a:xfrm>
          <a:prstGeom prst="line">
            <a:avLst/>
          </a:prstGeom>
          <a:ln w="28575">
            <a:solidFill>
              <a:srgbClr val="003399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7" name="TextBox 396"/>
          <p:cNvSpPr txBox="1"/>
          <p:nvPr/>
        </p:nvSpPr>
        <p:spPr>
          <a:xfrm>
            <a:off x="107181" y="5929535"/>
            <a:ext cx="90368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 sz="1400" b="1">
                <a:solidFill>
                  <a:srgbClr val="376092"/>
                </a:solidFill>
                <a:latin typeface="Calibri"/>
              </a:defRPr>
            </a:lvl1pPr>
          </a:lstStyle>
          <a:p>
            <a:pPr algn="l"/>
            <a:r>
              <a:rPr lang="ru-RU" u="sng" dirty="0">
                <a:solidFill>
                  <a:srgbClr val="C00000"/>
                </a:solidFill>
              </a:rPr>
              <a:t>В рамках проекта подтверждена возможность построения систем </a:t>
            </a:r>
            <a:r>
              <a:rPr lang="ru-RU" u="sng" dirty="0" smtClean="0">
                <a:solidFill>
                  <a:srgbClr val="C00000"/>
                </a:solidFill>
              </a:rPr>
              <a:t>ИСУЭ </a:t>
            </a:r>
            <a:r>
              <a:rPr lang="ru-RU" u="sng" dirty="0">
                <a:solidFill>
                  <a:srgbClr val="C00000"/>
                </a:solidFill>
              </a:rPr>
              <a:t>без использования </a:t>
            </a:r>
            <a:r>
              <a:rPr lang="en-US" u="sng" dirty="0">
                <a:solidFill>
                  <a:srgbClr val="C00000"/>
                </a:solidFill>
              </a:rPr>
              <a:t>GSM </a:t>
            </a:r>
            <a:r>
              <a:rPr lang="ru-RU" u="sng" dirty="0">
                <a:solidFill>
                  <a:srgbClr val="C00000"/>
                </a:solidFill>
              </a:rPr>
              <a:t>каналов связи</a:t>
            </a:r>
            <a:endParaRPr lang="ru-RU" u="sng" dirty="0">
              <a:solidFill>
                <a:srgbClr val="C00000"/>
              </a:solidFill>
              <a:sym typeface="Wingdings" panose="05000000000000000000" pitchFamily="2" charset="2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5066841" y="3789040"/>
            <a:ext cx="1233351" cy="6939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2">
                    <a:lumMod val="75000"/>
                  </a:schemeClr>
                </a:solidFill>
              </a:rPr>
              <a:t>УСПД другого производителя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5066841" y="4972923"/>
            <a:ext cx="1233351" cy="6939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2">
                    <a:lumMod val="75000"/>
                  </a:schemeClr>
                </a:solidFill>
              </a:rPr>
              <a:t>УСПД другого производителя</a:t>
            </a:r>
          </a:p>
        </p:txBody>
      </p:sp>
      <p:grpSp>
        <p:nvGrpSpPr>
          <p:cNvPr id="293" name="Группа 292"/>
          <p:cNvGrpSpPr/>
          <p:nvPr/>
        </p:nvGrpSpPr>
        <p:grpSpPr>
          <a:xfrm flipH="1">
            <a:off x="6228184" y="3460397"/>
            <a:ext cx="580975" cy="472659"/>
            <a:chOff x="1567293" y="1870871"/>
            <a:chExt cx="580975" cy="472659"/>
          </a:xfrm>
        </p:grpSpPr>
        <p:grpSp>
          <p:nvGrpSpPr>
            <p:cNvPr id="294" name="Группа 293"/>
            <p:cNvGrpSpPr/>
            <p:nvPr/>
          </p:nvGrpSpPr>
          <p:grpSpPr>
            <a:xfrm>
              <a:off x="1835696" y="2151540"/>
              <a:ext cx="312572" cy="191990"/>
              <a:chOff x="1835696" y="2151540"/>
              <a:chExt cx="312572" cy="191990"/>
            </a:xfrm>
          </p:grpSpPr>
          <p:cxnSp>
            <p:nvCxnSpPr>
              <p:cNvPr id="296" name="Прямая соединительная линия 295"/>
              <p:cNvCxnSpPr/>
              <p:nvPr/>
            </p:nvCxnSpPr>
            <p:spPr>
              <a:xfrm flipH="1" flipV="1">
                <a:off x="1835696" y="2336125"/>
                <a:ext cx="312572" cy="860"/>
              </a:xfrm>
              <a:prstGeom prst="line">
                <a:avLst/>
              </a:prstGeom>
              <a:ln w="28575">
                <a:solidFill>
                  <a:srgbClr val="007434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Прямая соединительная линия 296"/>
              <p:cNvCxnSpPr/>
              <p:nvPr/>
            </p:nvCxnSpPr>
            <p:spPr>
              <a:xfrm>
                <a:off x="1835696" y="2151540"/>
                <a:ext cx="0" cy="191990"/>
              </a:xfrm>
              <a:prstGeom prst="line">
                <a:avLst/>
              </a:prstGeom>
              <a:ln w="28575">
                <a:solidFill>
                  <a:srgbClr val="007434"/>
                </a:solidFill>
                <a:headEnd type="diamond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5" name="Прямоугольник 1"/>
            <p:cNvSpPr>
              <a:spLocks noChangeAspect="1" noChangeArrowheads="1"/>
            </p:cNvSpPr>
            <p:nvPr/>
          </p:nvSpPr>
          <p:spPr bwMode="auto">
            <a:xfrm>
              <a:off x="1567293" y="1870871"/>
              <a:ext cx="53680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 smtClean="0">
                  <a:solidFill>
                    <a:srgbClr val="007434"/>
                  </a:solidFill>
                  <a:latin typeface="Calibri"/>
                </a:rPr>
                <a:t>GSM</a:t>
              </a:r>
            </a:p>
          </p:txBody>
        </p:sp>
      </p:grpSp>
      <p:grpSp>
        <p:nvGrpSpPr>
          <p:cNvPr id="325" name="Группа 324"/>
          <p:cNvGrpSpPr/>
          <p:nvPr/>
        </p:nvGrpSpPr>
        <p:grpSpPr>
          <a:xfrm flipH="1">
            <a:off x="6228184" y="4653136"/>
            <a:ext cx="580975" cy="472659"/>
            <a:chOff x="1567293" y="1870871"/>
            <a:chExt cx="580975" cy="472659"/>
          </a:xfrm>
        </p:grpSpPr>
        <p:grpSp>
          <p:nvGrpSpPr>
            <p:cNvPr id="326" name="Группа 325"/>
            <p:cNvGrpSpPr/>
            <p:nvPr/>
          </p:nvGrpSpPr>
          <p:grpSpPr>
            <a:xfrm>
              <a:off x="1835696" y="2151540"/>
              <a:ext cx="312572" cy="191990"/>
              <a:chOff x="1835696" y="2151540"/>
              <a:chExt cx="312572" cy="191990"/>
            </a:xfrm>
          </p:grpSpPr>
          <p:cxnSp>
            <p:nvCxnSpPr>
              <p:cNvPr id="328" name="Прямая соединительная линия 327"/>
              <p:cNvCxnSpPr/>
              <p:nvPr/>
            </p:nvCxnSpPr>
            <p:spPr>
              <a:xfrm flipH="1" flipV="1">
                <a:off x="1835696" y="2336125"/>
                <a:ext cx="312572" cy="860"/>
              </a:xfrm>
              <a:prstGeom prst="line">
                <a:avLst/>
              </a:prstGeom>
              <a:ln w="28575">
                <a:solidFill>
                  <a:srgbClr val="007434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9" name="Прямая соединительная линия 328"/>
              <p:cNvCxnSpPr/>
              <p:nvPr/>
            </p:nvCxnSpPr>
            <p:spPr>
              <a:xfrm>
                <a:off x="1835696" y="2151540"/>
                <a:ext cx="0" cy="191990"/>
              </a:xfrm>
              <a:prstGeom prst="line">
                <a:avLst/>
              </a:prstGeom>
              <a:ln w="28575">
                <a:solidFill>
                  <a:srgbClr val="007434"/>
                </a:solidFill>
                <a:headEnd type="diamond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7" name="Прямоугольник 1"/>
            <p:cNvSpPr>
              <a:spLocks noChangeAspect="1" noChangeArrowheads="1"/>
            </p:cNvSpPr>
            <p:nvPr/>
          </p:nvSpPr>
          <p:spPr bwMode="auto">
            <a:xfrm>
              <a:off x="1567293" y="1870871"/>
              <a:ext cx="53680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 smtClean="0">
                  <a:solidFill>
                    <a:srgbClr val="007434"/>
                  </a:solidFill>
                  <a:latin typeface="Calibri"/>
                </a:rPr>
                <a:t>GSM</a:t>
              </a:r>
            </a:p>
          </p:txBody>
        </p:sp>
      </p:grpSp>
      <p:sp>
        <p:nvSpPr>
          <p:cNvPr id="230" name="Прямоугольник 229"/>
          <p:cNvSpPr>
            <a:spLocks noChangeAspect="1"/>
          </p:cNvSpPr>
          <p:nvPr/>
        </p:nvSpPr>
        <p:spPr>
          <a:xfrm>
            <a:off x="4555911" y="4337513"/>
            <a:ext cx="1013822" cy="29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 smtClean="0">
                <a:solidFill>
                  <a:srgbClr val="7030A0"/>
                </a:solidFill>
                <a:latin typeface="Calibri"/>
              </a:rPr>
              <a:t>RS485</a:t>
            </a:r>
            <a:endParaRPr lang="ru-RU" sz="1200" b="1" dirty="0">
              <a:solidFill>
                <a:srgbClr val="7030A0"/>
              </a:solidFill>
              <a:latin typeface="Calibri"/>
            </a:endParaRPr>
          </a:p>
        </p:txBody>
      </p:sp>
      <p:cxnSp>
        <p:nvCxnSpPr>
          <p:cNvPr id="236" name="Прямая соединительная линия 235"/>
          <p:cNvCxnSpPr/>
          <p:nvPr/>
        </p:nvCxnSpPr>
        <p:spPr>
          <a:xfrm>
            <a:off x="4555911" y="4340394"/>
            <a:ext cx="1013822" cy="0"/>
          </a:xfrm>
          <a:prstGeom prst="line">
            <a:avLst/>
          </a:prstGeom>
          <a:ln w="28575">
            <a:solidFill>
              <a:srgbClr val="7030A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" name="Прямоугольник 316"/>
          <p:cNvSpPr>
            <a:spLocks noChangeAspect="1"/>
          </p:cNvSpPr>
          <p:nvPr/>
        </p:nvSpPr>
        <p:spPr>
          <a:xfrm>
            <a:off x="4559929" y="5555279"/>
            <a:ext cx="1013822" cy="29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 smtClean="0">
                <a:solidFill>
                  <a:srgbClr val="7030A0"/>
                </a:solidFill>
                <a:latin typeface="Calibri"/>
              </a:rPr>
              <a:t>RS485</a:t>
            </a:r>
            <a:endParaRPr lang="ru-RU" sz="1200" b="1" dirty="0">
              <a:solidFill>
                <a:srgbClr val="7030A0"/>
              </a:solidFill>
              <a:latin typeface="Calibri"/>
            </a:endParaRPr>
          </a:p>
        </p:txBody>
      </p:sp>
      <p:cxnSp>
        <p:nvCxnSpPr>
          <p:cNvPr id="318" name="Прямая соединительная линия 317"/>
          <p:cNvCxnSpPr/>
          <p:nvPr/>
        </p:nvCxnSpPr>
        <p:spPr>
          <a:xfrm>
            <a:off x="4559929" y="5558160"/>
            <a:ext cx="1013822" cy="0"/>
          </a:xfrm>
          <a:prstGeom prst="line">
            <a:avLst/>
          </a:prstGeom>
          <a:ln w="28575">
            <a:solidFill>
              <a:srgbClr val="7030A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рямоугольник 101"/>
          <p:cNvSpPr/>
          <p:nvPr/>
        </p:nvSpPr>
        <p:spPr>
          <a:xfrm>
            <a:off x="7207638" y="3789040"/>
            <a:ext cx="1233351" cy="6939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bg2">
                    <a:lumMod val="75000"/>
                  </a:schemeClr>
                </a:solidFill>
              </a:rPr>
              <a:t>ПУ </a:t>
            </a:r>
            <a:r>
              <a:rPr lang="en-US" sz="1000" dirty="0" smtClean="0">
                <a:solidFill>
                  <a:schemeClr val="bg2">
                    <a:lumMod val="75000"/>
                  </a:schemeClr>
                </a:solidFill>
              </a:rPr>
              <a:t>split</a:t>
            </a:r>
            <a:r>
              <a:rPr lang="ru-RU" sz="10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1000" dirty="0">
                <a:solidFill>
                  <a:schemeClr val="bg2">
                    <a:lumMod val="75000"/>
                  </a:schemeClr>
                </a:solidFill>
              </a:rPr>
              <a:t>другого производителя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7207638" y="4991113"/>
            <a:ext cx="1233351" cy="6939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bg2">
                    <a:lumMod val="75000"/>
                  </a:schemeClr>
                </a:solidFill>
              </a:rPr>
              <a:t>ПУ </a:t>
            </a:r>
            <a:r>
              <a:rPr lang="en-US" sz="1000" dirty="0" smtClean="0">
                <a:solidFill>
                  <a:schemeClr val="bg2">
                    <a:lumMod val="75000"/>
                  </a:schemeClr>
                </a:solidFill>
              </a:rPr>
              <a:t>split</a:t>
            </a:r>
            <a:r>
              <a:rPr lang="ru-RU" sz="10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1000" dirty="0">
                <a:solidFill>
                  <a:schemeClr val="bg2">
                    <a:lumMod val="75000"/>
                  </a:schemeClr>
                </a:solidFill>
              </a:rPr>
              <a:t>другого производителя</a:t>
            </a:r>
          </a:p>
        </p:txBody>
      </p:sp>
      <p:cxnSp>
        <p:nvCxnSpPr>
          <p:cNvPr id="281" name="Прямая соединительная линия 280"/>
          <p:cNvCxnSpPr/>
          <p:nvPr/>
        </p:nvCxnSpPr>
        <p:spPr>
          <a:xfrm>
            <a:off x="6228184" y="4230901"/>
            <a:ext cx="1081982" cy="0"/>
          </a:xfrm>
          <a:prstGeom prst="line">
            <a:avLst/>
          </a:prstGeom>
          <a:ln w="28575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Прямая соединительная линия 320"/>
          <p:cNvCxnSpPr/>
          <p:nvPr/>
        </p:nvCxnSpPr>
        <p:spPr>
          <a:xfrm>
            <a:off x="6232202" y="5448667"/>
            <a:ext cx="1081982" cy="0"/>
          </a:xfrm>
          <a:prstGeom prst="line">
            <a:avLst/>
          </a:prstGeom>
          <a:ln w="28575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Прямоугольник 103"/>
          <p:cNvSpPr/>
          <p:nvPr/>
        </p:nvSpPr>
        <p:spPr>
          <a:xfrm>
            <a:off x="4124893" y="2276872"/>
            <a:ext cx="941948" cy="110177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/>
          </a:p>
        </p:txBody>
      </p:sp>
      <p:sp>
        <p:nvSpPr>
          <p:cNvPr id="105" name="Прямоугольник 104"/>
          <p:cNvSpPr/>
          <p:nvPr/>
        </p:nvSpPr>
        <p:spPr>
          <a:xfrm>
            <a:off x="4124893" y="1124744"/>
            <a:ext cx="941948" cy="110177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952" y="1358272"/>
            <a:ext cx="533391" cy="780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952" y="2485690"/>
            <a:ext cx="533391" cy="780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1" name="Прямая соединительная линия 330"/>
          <p:cNvCxnSpPr/>
          <p:nvPr/>
        </p:nvCxnSpPr>
        <p:spPr>
          <a:xfrm>
            <a:off x="3291667" y="2938263"/>
            <a:ext cx="920293" cy="0"/>
          </a:xfrm>
          <a:prstGeom prst="line">
            <a:avLst/>
          </a:prstGeom>
          <a:ln w="28575">
            <a:solidFill>
              <a:srgbClr val="00743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Прямая соединительная линия 356"/>
          <p:cNvCxnSpPr/>
          <p:nvPr/>
        </p:nvCxnSpPr>
        <p:spPr>
          <a:xfrm flipH="1" flipV="1">
            <a:off x="4181505" y="1805270"/>
            <a:ext cx="374406" cy="110"/>
          </a:xfrm>
          <a:prstGeom prst="line">
            <a:avLst/>
          </a:prstGeom>
          <a:ln w="28575">
            <a:solidFill>
              <a:srgbClr val="003399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Прямая соединительная линия 389"/>
          <p:cNvCxnSpPr/>
          <p:nvPr/>
        </p:nvCxnSpPr>
        <p:spPr>
          <a:xfrm flipH="1" flipV="1">
            <a:off x="4212276" y="2936904"/>
            <a:ext cx="374406" cy="110"/>
          </a:xfrm>
          <a:prstGeom prst="line">
            <a:avLst/>
          </a:prstGeom>
          <a:ln w="28575">
            <a:solidFill>
              <a:srgbClr val="003399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>
            <a:spLocks noChangeAspect="1"/>
          </p:cNvSpPr>
          <p:nvPr/>
        </p:nvSpPr>
        <p:spPr>
          <a:xfrm>
            <a:off x="5425166" y="1781862"/>
            <a:ext cx="807079" cy="29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 smtClean="0">
                <a:solidFill>
                  <a:srgbClr val="C00000"/>
                </a:solidFill>
                <a:latin typeface="Calibri"/>
              </a:rPr>
              <a:t>C</a:t>
            </a:r>
            <a:r>
              <a:rPr lang="en-US" sz="1200" b="1" dirty="0">
                <a:solidFill>
                  <a:srgbClr val="C00000"/>
                </a:solidFill>
                <a:latin typeface="Calibri"/>
              </a:rPr>
              <a:t>A</a:t>
            </a:r>
            <a:r>
              <a:rPr lang="ru-RU" sz="1200" b="1" dirty="0" smtClean="0">
                <a:solidFill>
                  <a:srgbClr val="C00000"/>
                </a:solidFill>
                <a:latin typeface="Calibri"/>
              </a:rPr>
              <a:t> 0</a:t>
            </a:r>
            <a:r>
              <a:rPr lang="en-US" sz="1200" b="1" dirty="0" smtClean="0">
                <a:solidFill>
                  <a:srgbClr val="C00000"/>
                </a:solidFill>
                <a:latin typeface="Calibri"/>
              </a:rPr>
              <a:t>,4</a:t>
            </a:r>
            <a:r>
              <a:rPr lang="ru-RU" sz="1200" b="1" dirty="0" err="1" smtClean="0">
                <a:solidFill>
                  <a:srgbClr val="C00000"/>
                </a:solidFill>
                <a:latin typeface="Calibri"/>
              </a:rPr>
              <a:t>кВ</a:t>
            </a:r>
            <a:r>
              <a:rPr lang="ru-RU" sz="1200" b="1" dirty="0" smtClean="0">
                <a:solidFill>
                  <a:srgbClr val="C00000"/>
                </a:solidFill>
                <a:latin typeface="Calibri"/>
                <a:sym typeface="Wingdings" panose="05000000000000000000" pitchFamily="2" charset="2"/>
              </a:rPr>
              <a:t> </a:t>
            </a:r>
            <a:endParaRPr lang="ru-RU" sz="1200" b="1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164" name="Прямая соединительная линия 163"/>
          <p:cNvCxnSpPr/>
          <p:nvPr/>
        </p:nvCxnSpPr>
        <p:spPr>
          <a:xfrm>
            <a:off x="4965712" y="1810845"/>
            <a:ext cx="1575044" cy="0"/>
          </a:xfrm>
          <a:prstGeom prst="line">
            <a:avLst/>
          </a:prstGeom>
          <a:ln w="28575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Прямоугольник 194"/>
          <p:cNvSpPr>
            <a:spLocks noChangeAspect="1"/>
          </p:cNvSpPr>
          <p:nvPr/>
        </p:nvSpPr>
        <p:spPr>
          <a:xfrm>
            <a:off x="5425166" y="2909280"/>
            <a:ext cx="807079" cy="29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 smtClean="0">
                <a:solidFill>
                  <a:srgbClr val="C00000"/>
                </a:solidFill>
                <a:latin typeface="Calibri"/>
              </a:rPr>
              <a:t>C</a:t>
            </a:r>
            <a:r>
              <a:rPr lang="en-US" sz="1200" b="1" dirty="0">
                <a:solidFill>
                  <a:srgbClr val="C00000"/>
                </a:solidFill>
                <a:latin typeface="Calibri"/>
              </a:rPr>
              <a:t>A</a:t>
            </a:r>
            <a:r>
              <a:rPr lang="ru-RU" sz="1200" b="1" dirty="0" smtClean="0">
                <a:solidFill>
                  <a:srgbClr val="C00000"/>
                </a:solidFill>
                <a:latin typeface="Calibri"/>
              </a:rPr>
              <a:t> 0</a:t>
            </a:r>
            <a:r>
              <a:rPr lang="en-US" sz="1200" b="1" dirty="0" smtClean="0">
                <a:solidFill>
                  <a:srgbClr val="C00000"/>
                </a:solidFill>
                <a:latin typeface="Calibri"/>
              </a:rPr>
              <a:t>,4</a:t>
            </a:r>
            <a:r>
              <a:rPr lang="ru-RU" sz="1200" b="1" dirty="0" err="1" smtClean="0">
                <a:solidFill>
                  <a:srgbClr val="C00000"/>
                </a:solidFill>
                <a:latin typeface="Calibri"/>
              </a:rPr>
              <a:t>кВ</a:t>
            </a:r>
            <a:r>
              <a:rPr lang="ru-RU" sz="1200" b="1" dirty="0" smtClean="0">
                <a:solidFill>
                  <a:srgbClr val="C00000"/>
                </a:solidFill>
                <a:latin typeface="Calibri"/>
                <a:sym typeface="Wingdings" panose="05000000000000000000" pitchFamily="2" charset="2"/>
              </a:rPr>
              <a:t> </a:t>
            </a:r>
            <a:endParaRPr lang="ru-RU" sz="1200" b="1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368" name="Прямая соединительная линия 367"/>
          <p:cNvCxnSpPr/>
          <p:nvPr/>
        </p:nvCxnSpPr>
        <p:spPr>
          <a:xfrm flipV="1">
            <a:off x="4965712" y="2936904"/>
            <a:ext cx="1575044" cy="1360"/>
          </a:xfrm>
          <a:prstGeom prst="line">
            <a:avLst/>
          </a:prstGeom>
          <a:ln w="28575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Прямоугольник 105"/>
          <p:cNvSpPr>
            <a:spLocks noChangeAspect="1"/>
          </p:cNvSpPr>
          <p:nvPr/>
        </p:nvSpPr>
        <p:spPr>
          <a:xfrm>
            <a:off x="5123524" y="1481903"/>
            <a:ext cx="1396753" cy="302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 smtClean="0">
                <a:solidFill>
                  <a:srgbClr val="C00000"/>
                </a:solidFill>
                <a:latin typeface="Calibri"/>
              </a:rPr>
              <a:t>G3-PLC/ZIGBEE</a:t>
            </a:r>
            <a:endParaRPr lang="ru-RU" sz="1200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107" name="Прямоугольник 106"/>
          <p:cNvSpPr>
            <a:spLocks noChangeAspect="1"/>
          </p:cNvSpPr>
          <p:nvPr/>
        </p:nvSpPr>
        <p:spPr>
          <a:xfrm>
            <a:off x="5076056" y="2587380"/>
            <a:ext cx="1396753" cy="302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 smtClean="0">
                <a:solidFill>
                  <a:srgbClr val="C00000"/>
                </a:solidFill>
                <a:latin typeface="Calibri"/>
              </a:rPr>
              <a:t>Y-NET/ZIGBEE</a:t>
            </a:r>
            <a:endParaRPr lang="ru-RU" sz="1200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108" name="Прямоугольник 107"/>
          <p:cNvSpPr>
            <a:spLocks noChangeAspect="1"/>
          </p:cNvSpPr>
          <p:nvPr/>
        </p:nvSpPr>
        <p:spPr>
          <a:xfrm>
            <a:off x="6387629" y="3938180"/>
            <a:ext cx="807079" cy="29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 smtClean="0">
                <a:solidFill>
                  <a:srgbClr val="C00000"/>
                </a:solidFill>
                <a:latin typeface="Calibri"/>
              </a:rPr>
              <a:t>PLC</a:t>
            </a:r>
            <a:endParaRPr lang="ru-RU" sz="1200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109" name="Прямоугольник 108"/>
          <p:cNvSpPr>
            <a:spLocks noChangeAspect="1"/>
          </p:cNvSpPr>
          <p:nvPr/>
        </p:nvSpPr>
        <p:spPr>
          <a:xfrm>
            <a:off x="6395999" y="5149845"/>
            <a:ext cx="807079" cy="29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 smtClean="0">
                <a:solidFill>
                  <a:srgbClr val="C00000"/>
                </a:solidFill>
                <a:latin typeface="Calibri"/>
              </a:rPr>
              <a:t>PLC</a:t>
            </a:r>
            <a:endParaRPr lang="ru-RU" sz="1200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67944" y="1149454"/>
            <a:ext cx="1076059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 b="1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defRPr>
            </a:lvl1pPr>
          </a:lstStyle>
          <a:p>
            <a:r>
              <a:rPr lang="ru-RU" sz="1000" b="0" dirty="0" smtClean="0">
                <a:effectLst/>
              </a:rPr>
              <a:t>1*ТП 10/0,4кВ</a:t>
            </a:r>
            <a:endParaRPr lang="ru-RU" sz="1000" b="0" dirty="0">
              <a:effectLst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067944" y="2276872"/>
            <a:ext cx="1055579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 b="1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defRPr>
            </a:lvl1pPr>
          </a:lstStyle>
          <a:p>
            <a:r>
              <a:rPr lang="ru-RU" sz="1000" b="0" dirty="0" smtClean="0">
                <a:effectLst/>
              </a:rPr>
              <a:t>2*ТП 10/0,4кВ</a:t>
            </a:r>
            <a:endParaRPr lang="ru-RU" sz="1000" b="0" dirty="0">
              <a:effectLst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2123728" y="1124744"/>
            <a:ext cx="941948" cy="110177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/>
          </a:p>
        </p:txBody>
      </p:sp>
      <p:sp>
        <p:nvSpPr>
          <p:cNvPr id="16" name="TextBox 15"/>
          <p:cNvSpPr txBox="1"/>
          <p:nvPr/>
        </p:nvSpPr>
        <p:spPr>
          <a:xfrm>
            <a:off x="2165357" y="1143876"/>
            <a:ext cx="905312" cy="537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 b="1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defRPr>
            </a:lvl1pPr>
          </a:lstStyle>
          <a:p>
            <a:r>
              <a:rPr lang="ru-RU" sz="1000" b="0" dirty="0" smtClean="0">
                <a:effectLst/>
              </a:rPr>
              <a:t>ПС 35/10кВ</a:t>
            </a:r>
            <a:endParaRPr lang="ru-RU" sz="1000" b="0" dirty="0">
              <a:effectLst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282" y="1352695"/>
            <a:ext cx="533391" cy="780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7" name="Прямая соединительная линия 156"/>
          <p:cNvCxnSpPr/>
          <p:nvPr/>
        </p:nvCxnSpPr>
        <p:spPr>
          <a:xfrm>
            <a:off x="3004913" y="1805269"/>
            <a:ext cx="1176668" cy="0"/>
          </a:xfrm>
          <a:prstGeom prst="line">
            <a:avLst/>
          </a:prstGeom>
          <a:ln w="28575">
            <a:solidFill>
              <a:srgbClr val="00743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"/>
          <p:cNvSpPr>
            <a:spLocks noChangeAspect="1" noChangeArrowheads="1"/>
          </p:cNvSpPr>
          <p:nvPr/>
        </p:nvSpPr>
        <p:spPr bwMode="auto">
          <a:xfrm>
            <a:off x="1280256" y="1418376"/>
            <a:ext cx="771464" cy="302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 smtClean="0">
                <a:solidFill>
                  <a:srgbClr val="376092"/>
                </a:solidFill>
                <a:latin typeface="Calibri"/>
              </a:rPr>
              <a:t>Ethernet</a:t>
            </a:r>
          </a:p>
        </p:txBody>
      </p:sp>
      <p:grpSp>
        <p:nvGrpSpPr>
          <p:cNvPr id="51" name="Группа 50"/>
          <p:cNvGrpSpPr/>
          <p:nvPr/>
        </p:nvGrpSpPr>
        <p:grpSpPr>
          <a:xfrm>
            <a:off x="471691" y="1414542"/>
            <a:ext cx="645258" cy="682829"/>
            <a:chOff x="2784939" y="4790127"/>
            <a:chExt cx="1080120" cy="994932"/>
          </a:xfrm>
        </p:grpSpPr>
        <p:pic>
          <p:nvPicPr>
            <p:cNvPr id="52" name="Picture 2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4939" y="4790127"/>
              <a:ext cx="1071173" cy="3316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3" name="Picture 2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886" y="5121771"/>
              <a:ext cx="1071173" cy="3316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4" name="Picture 2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886" y="5453415"/>
              <a:ext cx="1071173" cy="3316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2059" name="Прямая соединительная линия 2058"/>
          <p:cNvCxnSpPr/>
          <p:nvPr/>
        </p:nvCxnSpPr>
        <p:spPr>
          <a:xfrm>
            <a:off x="1043608" y="1706408"/>
            <a:ext cx="1218295" cy="0"/>
          </a:xfrm>
          <a:prstGeom prst="line">
            <a:avLst/>
          </a:prstGeom>
          <a:ln w="28575">
            <a:solidFill>
              <a:srgbClr val="00669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07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D:\Работа\Разное\презентации\2018\выставка\фон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16435" y="206172"/>
            <a:ext cx="8352928" cy="648072"/>
          </a:xfrm>
          <a:prstGeom prst="rect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Характеристики </a:t>
            </a:r>
            <a:r>
              <a:rPr lang="en-US" sz="2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PLC 10 </a:t>
            </a:r>
            <a:r>
              <a:rPr lang="ru-RU" sz="2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кВ</a:t>
            </a:r>
            <a:endParaRPr lang="en-US" sz="2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87" name="Text Box 89"/>
          <p:cNvSpPr txBox="1">
            <a:spLocks noChangeArrowheads="1"/>
          </p:cNvSpPr>
          <p:nvPr/>
        </p:nvSpPr>
        <p:spPr bwMode="auto">
          <a:xfrm>
            <a:off x="323528" y="980728"/>
            <a:ext cx="8640960" cy="197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 sz="1200" b="0">
                <a:solidFill>
                  <a:srgbClr val="376092"/>
                </a:solidFill>
                <a:latin typeface="Calibri"/>
              </a:defRPr>
            </a:lvl1pPr>
          </a:lstStyle>
          <a:p>
            <a:pPr>
              <a:lnSpc>
                <a:spcPct val="125000"/>
              </a:lnSpc>
            </a:pPr>
            <a:r>
              <a:rPr lang="ru-RU" altLang="ru-RU" sz="1400" dirty="0"/>
              <a:t>Канал передачи – «фаза – земля» (требуется только одно УПЕ-10);</a:t>
            </a:r>
          </a:p>
          <a:p>
            <a:pPr>
              <a:lnSpc>
                <a:spcPct val="125000"/>
              </a:lnSpc>
            </a:pPr>
            <a:r>
              <a:rPr lang="ru-RU" altLang="ru-RU" sz="1400" dirty="0"/>
              <a:t>Количество уровней ретрансляции – до 8;</a:t>
            </a:r>
            <a:endParaRPr lang="en-US" altLang="ru-RU" sz="1400" dirty="0"/>
          </a:p>
          <a:p>
            <a:pPr>
              <a:lnSpc>
                <a:spcPct val="125000"/>
              </a:lnSpc>
            </a:pPr>
            <a:r>
              <a:rPr lang="ru-RU" altLang="ru-RU" sz="1400" dirty="0"/>
              <a:t>Полноценная </a:t>
            </a:r>
            <a:r>
              <a:rPr lang="en-US" altLang="ru-RU" sz="1400" dirty="0"/>
              <a:t>MESH</a:t>
            </a:r>
            <a:r>
              <a:rPr lang="ru-RU" altLang="ru-RU" sz="1400" dirty="0"/>
              <a:t>-сеть;</a:t>
            </a:r>
          </a:p>
          <a:p>
            <a:pPr>
              <a:lnSpc>
                <a:spcPct val="125000"/>
              </a:lnSpc>
            </a:pPr>
            <a:r>
              <a:rPr lang="ru-RU" altLang="ru-RU" sz="1400" dirty="0"/>
              <a:t>Дальность передачи между соседними узлами – до 5 км;</a:t>
            </a:r>
          </a:p>
          <a:p>
            <a:pPr>
              <a:lnSpc>
                <a:spcPct val="125000"/>
              </a:lnSpc>
            </a:pPr>
            <a:r>
              <a:rPr lang="ru-RU" altLang="ru-RU" sz="1400" dirty="0"/>
              <a:t>Канальная скорость передачи </a:t>
            </a:r>
            <a:r>
              <a:rPr lang="ru-RU" altLang="ru-RU" sz="1400" dirty="0" smtClean="0"/>
              <a:t>данных: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ru-RU" altLang="ru-RU" sz="1400" dirty="0" smtClean="0">
                <a:solidFill>
                  <a:srgbClr val="376092"/>
                </a:solidFill>
              </a:rPr>
              <a:t>        * </a:t>
            </a:r>
            <a:r>
              <a:rPr lang="ru-RU" altLang="ru-RU" sz="1400" b="1" dirty="0" smtClean="0">
                <a:solidFill>
                  <a:srgbClr val="376092"/>
                </a:solidFill>
              </a:rPr>
              <a:t>2,5 </a:t>
            </a:r>
            <a:r>
              <a:rPr lang="ru-RU" altLang="ru-RU" sz="1400" b="1" dirty="0" err="1">
                <a:solidFill>
                  <a:srgbClr val="376092"/>
                </a:solidFill>
              </a:rPr>
              <a:t>кБит</a:t>
            </a:r>
            <a:r>
              <a:rPr lang="ru-RU" altLang="ru-RU" sz="1400" b="1" dirty="0">
                <a:solidFill>
                  <a:srgbClr val="376092"/>
                </a:solidFill>
              </a:rPr>
              <a:t>/с</a:t>
            </a:r>
            <a:r>
              <a:rPr lang="ru-RU" altLang="ru-RU" sz="1400" dirty="0">
                <a:solidFill>
                  <a:srgbClr val="376092"/>
                </a:solidFill>
              </a:rPr>
              <a:t> – </a:t>
            </a:r>
            <a:r>
              <a:rPr lang="ru-RU" altLang="ru-RU" sz="1400" dirty="0" smtClean="0">
                <a:solidFill>
                  <a:srgbClr val="376092"/>
                </a:solidFill>
              </a:rPr>
              <a:t>технология </a:t>
            </a:r>
            <a:r>
              <a:rPr lang="ru-RU" altLang="ru-RU" sz="1400" dirty="0">
                <a:solidFill>
                  <a:srgbClr val="376092"/>
                </a:solidFill>
              </a:rPr>
              <a:t>Y-NET с модуляцией DSCK (</a:t>
            </a:r>
            <a:r>
              <a:rPr lang="ru-RU" altLang="ru-RU" sz="1400" dirty="0" err="1">
                <a:solidFill>
                  <a:srgbClr val="376092"/>
                </a:solidFill>
              </a:rPr>
              <a:t>шумоподобный</a:t>
            </a:r>
            <a:r>
              <a:rPr lang="ru-RU" altLang="ru-RU" sz="1400" dirty="0">
                <a:solidFill>
                  <a:srgbClr val="376092"/>
                </a:solidFill>
              </a:rPr>
              <a:t> сигнал) в диапазоне </a:t>
            </a:r>
            <a:r>
              <a:rPr lang="en-US" altLang="ru-RU" sz="1400" dirty="0">
                <a:solidFill>
                  <a:srgbClr val="376092"/>
                </a:solidFill>
              </a:rPr>
              <a:t>CENELEC</a:t>
            </a:r>
            <a:r>
              <a:rPr lang="ru-RU" altLang="ru-RU" sz="1400" dirty="0">
                <a:solidFill>
                  <a:srgbClr val="376092"/>
                </a:solidFill>
              </a:rPr>
              <a:t> А</a:t>
            </a:r>
            <a:r>
              <a:rPr lang="en-US" altLang="ru-RU" sz="1400" dirty="0">
                <a:solidFill>
                  <a:srgbClr val="376092"/>
                </a:solidFill>
              </a:rPr>
              <a:t> </a:t>
            </a:r>
            <a:r>
              <a:rPr lang="ru-RU" altLang="ru-RU" sz="1400" dirty="0">
                <a:solidFill>
                  <a:srgbClr val="376092"/>
                </a:solidFill>
              </a:rPr>
              <a:t>или </a:t>
            </a:r>
            <a:r>
              <a:rPr lang="en-US" altLang="ru-RU" sz="1400" dirty="0" smtClean="0">
                <a:solidFill>
                  <a:srgbClr val="376092"/>
                </a:solidFill>
              </a:rPr>
              <a:t>B</a:t>
            </a:r>
            <a:endParaRPr lang="ru-RU" altLang="ru-RU" sz="1400" dirty="0" smtClean="0">
              <a:solidFill>
                <a:srgbClr val="376092"/>
              </a:solidFill>
            </a:endParaRPr>
          </a:p>
          <a:p>
            <a:pPr marL="0" indent="0">
              <a:lnSpc>
                <a:spcPct val="125000"/>
              </a:lnSpc>
              <a:buNone/>
            </a:pPr>
            <a:r>
              <a:rPr lang="ru-RU" altLang="ru-RU" sz="1400" dirty="0"/>
              <a:t> </a:t>
            </a:r>
            <a:r>
              <a:rPr lang="ru-RU" altLang="ru-RU" sz="1400" dirty="0" smtClean="0"/>
              <a:t>        * </a:t>
            </a:r>
            <a:r>
              <a:rPr lang="ru-RU" altLang="ru-RU" sz="1400" b="1" dirty="0" smtClean="0">
                <a:solidFill>
                  <a:srgbClr val="376092"/>
                </a:solidFill>
              </a:rPr>
              <a:t>до </a:t>
            </a:r>
            <a:r>
              <a:rPr lang="ru-RU" altLang="ru-RU" sz="1400" b="1" dirty="0">
                <a:solidFill>
                  <a:srgbClr val="376092"/>
                </a:solidFill>
              </a:rPr>
              <a:t>300 </a:t>
            </a:r>
            <a:r>
              <a:rPr lang="ru-RU" altLang="ru-RU" sz="1400" b="1" dirty="0" err="1">
                <a:solidFill>
                  <a:srgbClr val="376092"/>
                </a:solidFill>
              </a:rPr>
              <a:t>кБит</a:t>
            </a:r>
            <a:r>
              <a:rPr lang="ru-RU" altLang="ru-RU" sz="1400" b="1" dirty="0">
                <a:solidFill>
                  <a:srgbClr val="376092"/>
                </a:solidFill>
              </a:rPr>
              <a:t>/с</a:t>
            </a:r>
            <a:r>
              <a:rPr lang="ru-RU" altLang="ru-RU" sz="1400" dirty="0">
                <a:solidFill>
                  <a:srgbClr val="376092"/>
                </a:solidFill>
              </a:rPr>
              <a:t> – </a:t>
            </a:r>
            <a:r>
              <a:rPr lang="ru-RU" altLang="ru-RU" sz="1400" dirty="0" smtClean="0">
                <a:solidFill>
                  <a:srgbClr val="376092"/>
                </a:solidFill>
              </a:rPr>
              <a:t>технология </a:t>
            </a:r>
            <a:r>
              <a:rPr lang="en-US" altLang="ru-RU" sz="1400" dirty="0" smtClean="0">
                <a:solidFill>
                  <a:srgbClr val="376092"/>
                </a:solidFill>
              </a:rPr>
              <a:t>G3-PLC</a:t>
            </a:r>
            <a:r>
              <a:rPr lang="ru-RU" altLang="ru-RU" sz="1400" dirty="0" smtClean="0">
                <a:solidFill>
                  <a:srgbClr val="376092"/>
                </a:solidFill>
              </a:rPr>
              <a:t> </a:t>
            </a:r>
            <a:r>
              <a:rPr lang="ru-RU" altLang="ru-RU" sz="1400" dirty="0">
                <a:solidFill>
                  <a:srgbClr val="376092"/>
                </a:solidFill>
              </a:rPr>
              <a:t>(тип модуляции – </a:t>
            </a:r>
            <a:r>
              <a:rPr lang="en-US" altLang="ru-RU" sz="1400" dirty="0">
                <a:solidFill>
                  <a:srgbClr val="376092"/>
                </a:solidFill>
              </a:rPr>
              <a:t>OFDM</a:t>
            </a:r>
            <a:r>
              <a:rPr lang="ru-RU" altLang="ru-RU" sz="1400" dirty="0">
                <a:solidFill>
                  <a:srgbClr val="376092"/>
                </a:solidFill>
              </a:rPr>
              <a:t>) в диапазоне </a:t>
            </a:r>
            <a:r>
              <a:rPr lang="en-US" altLang="ru-RU" sz="1400" dirty="0">
                <a:solidFill>
                  <a:srgbClr val="376092"/>
                </a:solidFill>
              </a:rPr>
              <a:t>FCC (15</a:t>
            </a:r>
            <a:r>
              <a:rPr lang="ru-RU" altLang="ru-RU" sz="1400" dirty="0">
                <a:solidFill>
                  <a:srgbClr val="376092"/>
                </a:solidFill>
              </a:rPr>
              <a:t>4</a:t>
            </a:r>
            <a:r>
              <a:rPr lang="en-US" altLang="ru-RU" sz="1400" dirty="0">
                <a:solidFill>
                  <a:srgbClr val="376092"/>
                </a:solidFill>
              </a:rPr>
              <a:t> – 487,5 </a:t>
            </a:r>
            <a:r>
              <a:rPr lang="ru-RU" altLang="ru-RU" sz="1400" dirty="0">
                <a:solidFill>
                  <a:srgbClr val="376092"/>
                </a:solidFill>
              </a:rPr>
              <a:t>кГц)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6" b="4425"/>
          <a:stretch/>
        </p:blipFill>
        <p:spPr bwMode="auto">
          <a:xfrm>
            <a:off x="2580803" y="3284984"/>
            <a:ext cx="1978787" cy="25942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8" r="18534"/>
          <a:stretch/>
        </p:blipFill>
        <p:spPr bwMode="auto">
          <a:xfrm>
            <a:off x="6913691" y="3284984"/>
            <a:ext cx="1978789" cy="25942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87" y="3356992"/>
            <a:ext cx="1567800" cy="1549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722" y="3284984"/>
            <a:ext cx="1076436" cy="195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 Box 89"/>
          <p:cNvSpPr txBox="1">
            <a:spLocks noChangeArrowheads="1"/>
          </p:cNvSpPr>
          <p:nvPr/>
        </p:nvSpPr>
        <p:spPr bwMode="auto">
          <a:xfrm>
            <a:off x="251520" y="4984146"/>
            <a:ext cx="232928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b="1" u="sng">
                <a:solidFill>
                  <a:srgbClr val="376092"/>
                </a:solidFill>
                <a:latin typeface="Calibri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altLang="ru-RU" sz="1400" dirty="0"/>
              <a:t>УП-01</a:t>
            </a:r>
            <a:r>
              <a:rPr lang="ru-RU" altLang="ru-RU" sz="1400" u="none" dirty="0"/>
              <a:t> – индуктивное устройство присоединения на кабельную вставку в </a:t>
            </a:r>
            <a:r>
              <a:rPr lang="ru-RU" altLang="ru-RU" sz="1400" u="none" dirty="0" err="1"/>
              <a:t>яч</a:t>
            </a:r>
            <a:r>
              <a:rPr lang="ru-RU" altLang="ru-RU" sz="1400" u="none" dirty="0"/>
              <a:t>. 10 </a:t>
            </a:r>
            <a:r>
              <a:rPr lang="ru-RU" altLang="ru-RU" sz="1400" u="none" dirty="0" err="1"/>
              <a:t>кВ</a:t>
            </a:r>
            <a:endParaRPr lang="en-US" altLang="ru-RU" sz="1400" u="none" dirty="0"/>
          </a:p>
        </p:txBody>
      </p:sp>
      <p:sp>
        <p:nvSpPr>
          <p:cNvPr id="38" name="Text Box 89"/>
          <p:cNvSpPr txBox="1">
            <a:spLocks noChangeArrowheads="1"/>
          </p:cNvSpPr>
          <p:nvPr/>
        </p:nvSpPr>
        <p:spPr bwMode="auto">
          <a:xfrm>
            <a:off x="4605402" y="5271597"/>
            <a:ext cx="230828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b="1" u="sng">
                <a:solidFill>
                  <a:srgbClr val="376092"/>
                </a:solidFill>
                <a:latin typeface="Calibri"/>
              </a:defRPr>
            </a:lvl1pPr>
          </a:lstStyle>
          <a:p>
            <a:r>
              <a:rPr lang="ru-RU" altLang="ru-RU" sz="1400" dirty="0"/>
              <a:t>УПЕ-10</a:t>
            </a:r>
            <a:r>
              <a:rPr lang="ru-RU" altLang="ru-RU" sz="1400" u="none" dirty="0"/>
              <a:t> – емкостное устройство присоединения на фазу ВЛ-10 </a:t>
            </a:r>
            <a:r>
              <a:rPr lang="ru-RU" altLang="ru-RU" sz="1400" u="none" dirty="0" err="1"/>
              <a:t>кВ</a:t>
            </a:r>
            <a:endParaRPr lang="en-US" altLang="ru-RU" sz="1400" u="none" dirty="0"/>
          </a:p>
        </p:txBody>
      </p:sp>
      <p:pic>
        <p:nvPicPr>
          <p:cNvPr id="13" name="Picture 19" descr="D:\Работа\Информация\НПО_МИР\сувениры\znak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1" y="6503194"/>
            <a:ext cx="3603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195736" y="6503194"/>
            <a:ext cx="4760168" cy="357021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Научно-производственное объединение «МИР</a:t>
            </a:r>
            <a:r>
              <a:rPr lang="ru-RU" altLang="ru-RU" sz="16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»</a:t>
            </a:r>
            <a:endParaRPr lang="ru-RU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71284" y="6503194"/>
            <a:ext cx="442392" cy="312738"/>
          </a:xfrm>
        </p:spPr>
        <p:txBody>
          <a:bodyPr/>
          <a:lstStyle/>
          <a:p>
            <a:pPr>
              <a:defRPr/>
            </a:pPr>
            <a:fld id="{B1223F44-4DCE-4062-B045-BAF2C23A05FC}" type="slidenum">
              <a:rPr lang="ru-RU" sz="1800" b="1">
                <a:solidFill>
                  <a:srgbClr val="33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pPr>
                <a:defRPr/>
              </a:pPr>
              <a:t>9</a:t>
            </a:fld>
            <a:endParaRPr lang="ru-RU" sz="1800" b="1" dirty="0">
              <a:solidFill>
                <a:srgbClr val="33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029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D:\Работа\Разное\презентации\2018\выставка\фон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9" descr="D:\Работа\Информация\НПО_МИР\сувениры\znak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1" y="6503194"/>
            <a:ext cx="3603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195736" y="6503194"/>
            <a:ext cx="4760168" cy="357021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Научно-производственное объединение «МИР</a:t>
            </a:r>
            <a:r>
              <a:rPr lang="ru-RU" altLang="ru-RU" sz="16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»</a:t>
            </a:r>
            <a:endParaRPr lang="ru-RU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71284" y="6503194"/>
            <a:ext cx="442392" cy="312738"/>
          </a:xfrm>
        </p:spPr>
        <p:txBody>
          <a:bodyPr/>
          <a:lstStyle/>
          <a:p>
            <a:pPr>
              <a:defRPr/>
            </a:pPr>
            <a:fld id="{B1223F44-4DCE-4062-B045-BAF2C23A05FC}" type="slidenum">
              <a:rPr lang="ru-RU" sz="1800" b="1">
                <a:solidFill>
                  <a:srgbClr val="33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pPr>
                <a:defRPr/>
              </a:pPr>
              <a:t>10</a:t>
            </a:fld>
            <a:endParaRPr lang="ru-RU" sz="1800" b="1" dirty="0">
              <a:solidFill>
                <a:srgbClr val="33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525520" y="476672"/>
            <a:ext cx="8280920" cy="576064"/>
          </a:xfrm>
          <a:prstGeom prst="rect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Ожидаемый эффект</a:t>
            </a:r>
            <a:endParaRPr lang="ru-RU" sz="2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4559" y="1089025"/>
            <a:ext cx="8064896" cy="164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342900" indent="-34290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b="1">
                <a:solidFill>
                  <a:srgbClr val="376092"/>
                </a:solidFill>
                <a:latin typeface="Calibri"/>
              </a:defRPr>
            </a:lvl1pPr>
          </a:lstStyle>
          <a:p>
            <a:r>
              <a:rPr lang="ru-RU" dirty="0"/>
              <a:t>Кратное улучшение показателей </a:t>
            </a:r>
            <a:r>
              <a:rPr lang="en-US" dirty="0"/>
              <a:t>SAIDI </a:t>
            </a:r>
            <a:r>
              <a:rPr lang="ru-RU" dirty="0"/>
              <a:t>и </a:t>
            </a:r>
            <a:r>
              <a:rPr lang="en-US" dirty="0"/>
              <a:t>SAIFI </a:t>
            </a:r>
            <a:endParaRPr lang="ru-RU" dirty="0"/>
          </a:p>
          <a:p>
            <a:r>
              <a:rPr lang="ru-RU" dirty="0" smtClean="0"/>
              <a:t>Снижение </a:t>
            </a:r>
            <a:r>
              <a:rPr lang="ru-RU" dirty="0"/>
              <a:t>затрат на каналы связи</a:t>
            </a:r>
          </a:p>
          <a:p>
            <a:r>
              <a:rPr lang="ru-RU" dirty="0"/>
              <a:t>Использование инфраструктуры ИСУЭ бытовых потребителей, в качестве компонентов Цифрового РЭС 	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1544" y="3466425"/>
            <a:ext cx="8064896" cy="2806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b="1">
                <a:solidFill>
                  <a:srgbClr val="376092"/>
                </a:solidFill>
                <a:latin typeface="Calibri"/>
              </a:defRPr>
            </a:lvl1pPr>
          </a:lstStyle>
          <a:p>
            <a:pPr>
              <a:lnSpc>
                <a:spcPct val="140000"/>
              </a:lnSpc>
            </a:pPr>
            <a:r>
              <a:rPr lang="ru-RU" dirty="0" smtClean="0"/>
              <a:t>Новый </a:t>
            </a:r>
            <a:r>
              <a:rPr lang="ru-RU" dirty="0"/>
              <a:t>подход к реализации задачи создания ЦРЭС – единая система </a:t>
            </a:r>
            <a:r>
              <a:rPr lang="ru-RU" dirty="0" err="1"/>
              <a:t>цифровизации</a:t>
            </a:r>
            <a:r>
              <a:rPr lang="ru-RU" dirty="0"/>
              <a:t> сетей 10 – 0,4 </a:t>
            </a:r>
            <a:r>
              <a:rPr lang="ru-RU" dirty="0" err="1"/>
              <a:t>кВ</a:t>
            </a:r>
            <a:r>
              <a:rPr lang="ru-RU" dirty="0"/>
              <a:t>, до каждого абонента 0,4 </a:t>
            </a:r>
            <a:r>
              <a:rPr lang="ru-RU" dirty="0" err="1"/>
              <a:t>кВ.</a:t>
            </a:r>
            <a:endParaRPr lang="ru-RU" dirty="0"/>
          </a:p>
          <a:p>
            <a:pPr>
              <a:lnSpc>
                <a:spcPct val="140000"/>
              </a:lnSpc>
            </a:pPr>
            <a:r>
              <a:rPr lang="ru-RU" dirty="0"/>
              <a:t>Действующий пример использования </a:t>
            </a:r>
            <a:r>
              <a:rPr lang="en-US" dirty="0"/>
              <a:t>MESH-</a:t>
            </a:r>
            <a:r>
              <a:rPr lang="ru-RU" dirty="0"/>
              <a:t>технологии для создания собственной инфраструктуры передачи данных с объектов 10/0,4 </a:t>
            </a:r>
            <a:r>
              <a:rPr lang="ru-RU" dirty="0" err="1"/>
              <a:t>кВ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dirty="0" err="1" smtClean="0"/>
              <a:t>реклоузеров</a:t>
            </a:r>
            <a:r>
              <a:rPr lang="ru-RU" dirty="0" smtClean="0"/>
              <a:t> по </a:t>
            </a:r>
            <a:r>
              <a:rPr lang="ru-RU" dirty="0"/>
              <a:t>минимальной стоимости.	</a:t>
            </a:r>
            <a:endParaRPr lang="ru-RU" dirty="0" smtClean="0"/>
          </a:p>
          <a:p>
            <a:pPr>
              <a:lnSpc>
                <a:spcPct val="140000"/>
              </a:lnSpc>
            </a:pPr>
            <a:r>
              <a:rPr lang="ru-RU" dirty="0" smtClean="0"/>
              <a:t>Снятие зависимости от операторов сотовой связи, нет операционных затрат на сотовую связь (готовая инфраструктура связи).</a:t>
            </a:r>
            <a:r>
              <a:rPr lang="ru-RU" dirty="0"/>
              <a:t>		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25520" y="2808768"/>
            <a:ext cx="8280920" cy="576064"/>
          </a:xfrm>
          <a:prstGeom prst="rect">
            <a:avLst/>
          </a:prstGeom>
          <a:solidFill>
            <a:srgbClr val="4F81BD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Выводы</a:t>
            </a:r>
            <a:endParaRPr lang="ru-RU" sz="2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914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D:\Работа\Разное\презентации\2018\выставка\фон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99592" y="3326036"/>
            <a:ext cx="4608512" cy="108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782" tIns="47891" rIns="95782" bIns="4789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 b="1" dirty="0" smtClean="0">
                <a:solidFill>
                  <a:srgbClr val="0066CC"/>
                </a:solidFill>
              </a:rPr>
              <a:t>644105</a:t>
            </a:r>
            <a:r>
              <a:rPr lang="ru-RU" sz="1600" b="1" dirty="0">
                <a:solidFill>
                  <a:srgbClr val="0066CC"/>
                </a:solidFill>
              </a:rPr>
              <a:t>, г. Омск, ул. Успешная, </a:t>
            </a:r>
            <a:r>
              <a:rPr lang="ru-RU" sz="1600" b="1" dirty="0" smtClean="0">
                <a:solidFill>
                  <a:srgbClr val="0066CC"/>
                </a:solidFill>
              </a:rPr>
              <a:t>51</a:t>
            </a:r>
          </a:p>
          <a:p>
            <a:pPr eaLnBrk="1" hangingPunct="1"/>
            <a:endParaRPr lang="ru-RU" sz="1600" b="1" dirty="0">
              <a:solidFill>
                <a:srgbClr val="0066CC"/>
              </a:solidFill>
            </a:endParaRPr>
          </a:p>
          <a:p>
            <a:pPr eaLnBrk="1" hangingPunct="1"/>
            <a:r>
              <a:rPr lang="ru-RU" sz="1600" b="1" dirty="0">
                <a:solidFill>
                  <a:srgbClr val="0066CC"/>
                </a:solidFill>
              </a:rPr>
              <a:t>Т./ф. (3812) 35-47-10, 35-47-30</a:t>
            </a:r>
          </a:p>
          <a:p>
            <a:pPr eaLnBrk="1" hangingPunct="1"/>
            <a:r>
              <a:rPr lang="en-US" sz="1600" b="1" dirty="0">
                <a:solidFill>
                  <a:srgbClr val="0066CC"/>
                </a:solidFill>
              </a:rPr>
              <a:t>www.mir-omsk.ru</a:t>
            </a:r>
            <a:endParaRPr lang="ru-RU" sz="1600" b="1" dirty="0">
              <a:solidFill>
                <a:srgbClr val="0066CC"/>
              </a:solidFill>
            </a:endParaRPr>
          </a:p>
        </p:txBody>
      </p:sp>
      <p:pic>
        <p:nvPicPr>
          <p:cNvPr id="9" name="Picture 2" descr="https://lh6.googleusercontent.com/St_zPgBVfVGmPBZJd0EaAa_NJFdVO_O8lqc33rfBYnLBBi9xlrdqqFEyXnCSvj2797_0O1F8XBKOmsFJ8DpjnA1SFQfZdOZD0eUDf4ohevN5X2GpHw9oubRta0yHK2lqd8cRm8N2CmQ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87994" y="1900349"/>
            <a:ext cx="4692118" cy="112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5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28124</TotalTime>
  <Words>961</Words>
  <Application>Microsoft Office PowerPoint</Application>
  <PresentationFormat>Экран (4:3)</PresentationFormat>
  <Paragraphs>182</Paragraphs>
  <Slides>11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ООО НПО "МИР"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</dc:title>
  <cp:lastModifiedBy>Ворфоломеев Артем Александрович</cp:lastModifiedBy>
  <cp:revision>1099</cp:revision>
  <cp:lastPrinted>2018-03-27T04:25:29Z</cp:lastPrinted>
  <dcterms:created xsi:type="dcterms:W3CDTF">2011-02-09T04:37:42Z</dcterms:created>
  <dcterms:modified xsi:type="dcterms:W3CDTF">2025-06-30T05:56:33Z</dcterms:modified>
</cp:coreProperties>
</file>