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7" r:id="rId2"/>
    <p:sldMasterId id="2147483697" r:id="rId3"/>
    <p:sldMasterId id="2147483711" r:id="rId4"/>
    <p:sldMasterId id="2147483727" r:id="rId5"/>
  </p:sldMasterIdLst>
  <p:notesMasterIdLst>
    <p:notesMasterId r:id="rId35"/>
  </p:notesMasterIdLst>
  <p:sldIdLst>
    <p:sldId id="655" r:id="rId6"/>
    <p:sldId id="644" r:id="rId7"/>
    <p:sldId id="594" r:id="rId8"/>
    <p:sldId id="604" r:id="rId9"/>
    <p:sldId id="650" r:id="rId10"/>
    <p:sldId id="581" r:id="rId11"/>
    <p:sldId id="593" r:id="rId12"/>
    <p:sldId id="574" r:id="rId13"/>
    <p:sldId id="575" r:id="rId14"/>
    <p:sldId id="648" r:id="rId15"/>
    <p:sldId id="647" r:id="rId16"/>
    <p:sldId id="649" r:id="rId17"/>
    <p:sldId id="651" r:id="rId18"/>
    <p:sldId id="610" r:id="rId19"/>
    <p:sldId id="607" r:id="rId20"/>
    <p:sldId id="527" r:id="rId21"/>
    <p:sldId id="609" r:id="rId22"/>
    <p:sldId id="642" r:id="rId23"/>
    <p:sldId id="608" r:id="rId24"/>
    <p:sldId id="547" r:id="rId25"/>
    <p:sldId id="552" r:id="rId26"/>
    <p:sldId id="585" r:id="rId27"/>
    <p:sldId id="531" r:id="rId28"/>
    <p:sldId id="532" r:id="rId29"/>
    <p:sldId id="556" r:id="rId30"/>
    <p:sldId id="553" r:id="rId31"/>
    <p:sldId id="652" r:id="rId32"/>
    <p:sldId id="653" r:id="rId33"/>
    <p:sldId id="353" r:id="rId34"/>
  </p:sldIdLst>
  <p:sldSz cx="18291175" cy="10290175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68590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37180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205770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74361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3429515" algn="l" defTabSz="137180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4115417" algn="l" defTabSz="137180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4801320" algn="l" defTabSz="137180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5487223" algn="l" defTabSz="137180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241" userDrawn="1">
          <p15:clr>
            <a:srgbClr val="A4A3A4"/>
          </p15:clr>
        </p15:guide>
        <p15:guide id="2" pos="57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64F4"/>
    <a:srgbClr val="0EC305"/>
    <a:srgbClr val="019EED"/>
    <a:srgbClr val="FFFF99"/>
    <a:srgbClr val="0214F4"/>
    <a:srgbClr val="0033CC"/>
    <a:srgbClr val="781AF6"/>
    <a:srgbClr val="530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37" autoAdjust="0"/>
    <p:restoredTop sz="91953" autoAdjust="0"/>
  </p:normalViewPr>
  <p:slideViewPr>
    <p:cSldViewPr>
      <p:cViewPr varScale="1">
        <p:scale>
          <a:sx n="48" d="100"/>
          <a:sy n="48" d="100"/>
        </p:scale>
        <p:origin x="84" y="1254"/>
      </p:cViewPr>
      <p:guideLst>
        <p:guide orient="horz" pos="3241"/>
        <p:guide pos="57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3712"/>
          </a:xfrm>
          <a:prstGeom prst="rect">
            <a:avLst/>
          </a:prstGeom>
        </p:spPr>
        <p:txBody>
          <a:bodyPr vert="horz" lIns="91139" tIns="45570" rIns="91139" bIns="4557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3712"/>
          </a:xfrm>
          <a:prstGeom prst="rect">
            <a:avLst/>
          </a:prstGeom>
        </p:spPr>
        <p:txBody>
          <a:bodyPr vert="horz" lIns="91139" tIns="45570" rIns="91139" bIns="4557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1264751-8CCC-4013-87FF-C32FADB64102}" type="datetimeFigureOut">
              <a:rPr lang="ru-RU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39" tIns="45570" rIns="91139" bIns="45570" rtlCol="0" anchor="ctr"/>
          <a:lstStyle/>
          <a:p>
            <a:pPr lvl="0"/>
            <a:endParaRPr lang="ru-R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139" tIns="45570" rIns="91139" bIns="4557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378825"/>
            <a:ext cx="2945659" cy="493712"/>
          </a:xfrm>
          <a:prstGeom prst="rect">
            <a:avLst/>
          </a:prstGeom>
        </p:spPr>
        <p:txBody>
          <a:bodyPr vert="horz" lIns="91139" tIns="45570" rIns="91139" bIns="4557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378825"/>
            <a:ext cx="2945659" cy="493712"/>
          </a:xfrm>
          <a:prstGeom prst="rect">
            <a:avLst/>
          </a:prstGeom>
        </p:spPr>
        <p:txBody>
          <a:bodyPr vert="horz" lIns="91139" tIns="45570" rIns="91139" bIns="4557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4FBFC3E-66C3-4A32-BCBD-836DB0BC98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238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903" algn="l" rtl="0" eaLnBrk="0" fontAlgn="base" hangingPunct="0">
      <a:spcBef>
        <a:spcPct val="30000"/>
      </a:spcBef>
      <a:spcAft>
        <a:spcPct val="0"/>
      </a:spcAft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805" algn="l" rtl="0" eaLnBrk="0" fontAlgn="base" hangingPunct="0">
      <a:spcBef>
        <a:spcPct val="30000"/>
      </a:spcBef>
      <a:spcAft>
        <a:spcPct val="0"/>
      </a:spcAft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708" algn="l" rtl="0" eaLnBrk="0" fontAlgn="base" hangingPunct="0">
      <a:spcBef>
        <a:spcPct val="30000"/>
      </a:spcBef>
      <a:spcAft>
        <a:spcPct val="0"/>
      </a:spcAft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612" algn="l" rtl="0" eaLnBrk="0" fontAlgn="base" hangingPunct="0">
      <a:spcBef>
        <a:spcPct val="30000"/>
      </a:spcBef>
      <a:spcAft>
        <a:spcPct val="0"/>
      </a:spcAft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515" algn="l" defTabSz="13718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5417" algn="l" defTabSz="13718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1320" algn="l" defTabSz="13718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7223" algn="l" defTabSz="13718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865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372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813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49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Нужны фото </a:t>
            </a:r>
            <a:r>
              <a:rPr lang="en-US" dirty="0"/>
              <a:t>PLC </a:t>
            </a:r>
            <a:r>
              <a:rPr lang="ru-RU" dirty="0"/>
              <a:t>модема и радио </a:t>
            </a:r>
            <a:r>
              <a:rPr lang="en-US" dirty="0"/>
              <a:t>F1/F2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FBFC3E-66C3-4A32-BCBD-836DB0BC980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147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Нужны фото </a:t>
            </a:r>
            <a:r>
              <a:rPr lang="en-US" dirty="0"/>
              <a:t>PLC </a:t>
            </a:r>
            <a:r>
              <a:rPr lang="ru-RU" dirty="0"/>
              <a:t>модема и радио </a:t>
            </a:r>
            <a:r>
              <a:rPr lang="en-US" dirty="0"/>
              <a:t>F1/F2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FBFC3E-66C3-4A32-BCBD-836DB0BC980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76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Нужны фото </a:t>
            </a:r>
            <a:r>
              <a:rPr lang="en-US" dirty="0"/>
              <a:t>PLC </a:t>
            </a:r>
            <a:r>
              <a:rPr lang="ru-RU" dirty="0"/>
              <a:t>модема и радио </a:t>
            </a:r>
            <a:r>
              <a:rPr lang="en-US" dirty="0"/>
              <a:t>F1/F2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FBFC3E-66C3-4A32-BCBD-836DB0BC980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3446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Нужны фото </a:t>
            </a:r>
            <a:r>
              <a:rPr lang="en-US" dirty="0"/>
              <a:t>PLC </a:t>
            </a:r>
            <a:r>
              <a:rPr lang="ru-RU" dirty="0"/>
              <a:t>модема и радио </a:t>
            </a:r>
            <a:r>
              <a:rPr lang="en-US" dirty="0"/>
              <a:t>F1/F2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FBFC3E-66C3-4A32-BCBD-836DB0BC980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638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Нужны фото </a:t>
            </a:r>
            <a:r>
              <a:rPr lang="en-US" dirty="0"/>
              <a:t>PLC </a:t>
            </a:r>
            <a:r>
              <a:rPr lang="ru-RU" dirty="0"/>
              <a:t>модема и радио </a:t>
            </a:r>
            <a:r>
              <a:rPr lang="en-US" dirty="0"/>
              <a:t>F1/F2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528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Рассказать про функционал наших  доп. устройств </a:t>
            </a:r>
            <a:r>
              <a:rPr lang="en-US" dirty="0"/>
              <a:t>ST 410?450?500/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212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Рассказать про функционал наших  доп. устройств </a:t>
            </a:r>
            <a:r>
              <a:rPr lang="en-US" dirty="0"/>
              <a:t>ST 410?450?500/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212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Рассказать про функционал наших  доп. устройств </a:t>
            </a:r>
            <a:r>
              <a:rPr lang="en-US" dirty="0"/>
              <a:t>ST 410?450?500/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212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212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Добавить фото большого шкафа АТМ!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2122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629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802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FBFC3E-66C3-4A32-BCBD-836DB0BC9804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802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C61E1F9-C7C0-E357-FEC0-6DDC70FF1ED0}"/>
              </a:ext>
            </a:extLst>
          </p:cNvPr>
          <p:cNvSpPr/>
          <p:nvPr userDrawn="1"/>
        </p:nvSpPr>
        <p:spPr>
          <a:xfrm>
            <a:off x="16192517" y="9700759"/>
            <a:ext cx="1631007" cy="396692"/>
          </a:xfrm>
          <a:prstGeom prst="rect">
            <a:avLst/>
          </a:prstGeom>
        </p:spPr>
        <p:txBody>
          <a:bodyPr wrap="square" lIns="164253" tIns="82128" rIns="164253" bIns="82128">
            <a:spAutoFit/>
          </a:bodyPr>
          <a:lstStyle/>
          <a:p>
            <a:pPr algn="r">
              <a:spcBef>
                <a:spcPts val="53891"/>
              </a:spcBef>
              <a:defRPr/>
            </a:pPr>
            <a:r>
              <a:rPr lang="en-US" sz="1500" spc="239" dirty="0">
                <a:latin typeface="+mn-lt"/>
              </a:rPr>
              <a:t>SICON.RU </a:t>
            </a:r>
            <a:endParaRPr lang="ru-RU" sz="1500" spc="239" dirty="0">
              <a:latin typeface="+mn-lt"/>
            </a:endParaRPr>
          </a:p>
        </p:txBody>
      </p:sp>
      <p:pic>
        <p:nvPicPr>
          <p:cNvPr id="5" name="Picture 2" descr="E:\!Rabota\BRAND book\ST_Logo_2016_printer.png">
            <a:extLst>
              <a:ext uri="{FF2B5EF4-FFF2-40B4-BE49-F238E27FC236}">
                <a16:creationId xmlns:a16="http://schemas.microsoft.com/office/drawing/2014/main" id="{C771DB85-8089-9D7F-0042-9642877365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89" y="9465567"/>
            <a:ext cx="3468064" cy="47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379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3563509-456E-9146-F065-DCEB375AA9E4}"/>
              </a:ext>
            </a:extLst>
          </p:cNvPr>
          <p:cNvSpPr/>
          <p:nvPr userDrawn="1"/>
        </p:nvSpPr>
        <p:spPr>
          <a:xfrm>
            <a:off x="16192517" y="9700759"/>
            <a:ext cx="1631007" cy="396692"/>
          </a:xfrm>
          <a:prstGeom prst="rect">
            <a:avLst/>
          </a:prstGeom>
        </p:spPr>
        <p:txBody>
          <a:bodyPr wrap="square" lIns="164253" tIns="82128" rIns="164253" bIns="82128">
            <a:spAutoFit/>
          </a:bodyPr>
          <a:lstStyle/>
          <a:p>
            <a:pPr algn="r">
              <a:spcBef>
                <a:spcPts val="53891"/>
              </a:spcBef>
              <a:defRPr/>
            </a:pPr>
            <a:r>
              <a:rPr lang="en-US" sz="1500" spc="239" dirty="0">
                <a:latin typeface="+mn-lt"/>
              </a:rPr>
              <a:t>SICON.RU </a:t>
            </a:r>
            <a:endParaRPr lang="ru-RU" sz="1500" spc="239" dirty="0">
              <a:latin typeface="+mn-lt"/>
            </a:endParaRPr>
          </a:p>
        </p:txBody>
      </p:sp>
      <p:pic>
        <p:nvPicPr>
          <p:cNvPr id="3" name="Picture 2" descr="E:\!Rabota\BRAND book\ST_Logo_2016_printer.png">
            <a:extLst>
              <a:ext uri="{FF2B5EF4-FFF2-40B4-BE49-F238E27FC236}">
                <a16:creationId xmlns:a16="http://schemas.microsoft.com/office/drawing/2014/main" id="{2014CE7D-0159-A08B-85F6-96F9A7325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89" y="9465567"/>
            <a:ext cx="3468064" cy="47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14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C85ACC2-F567-3F5C-181A-5901BF6E92AE}"/>
              </a:ext>
            </a:extLst>
          </p:cNvPr>
          <p:cNvSpPr/>
          <p:nvPr userDrawn="1"/>
        </p:nvSpPr>
        <p:spPr>
          <a:xfrm>
            <a:off x="16192517" y="9700759"/>
            <a:ext cx="1631007" cy="396692"/>
          </a:xfrm>
          <a:prstGeom prst="rect">
            <a:avLst/>
          </a:prstGeom>
        </p:spPr>
        <p:txBody>
          <a:bodyPr wrap="square" lIns="164253" tIns="82128" rIns="164253" bIns="82128">
            <a:spAutoFit/>
          </a:bodyPr>
          <a:lstStyle/>
          <a:p>
            <a:pPr algn="r">
              <a:spcBef>
                <a:spcPts val="53891"/>
              </a:spcBef>
              <a:defRPr/>
            </a:pPr>
            <a:r>
              <a:rPr lang="en-US" sz="1500" spc="239" dirty="0">
                <a:latin typeface="+mn-lt"/>
              </a:rPr>
              <a:t>SICON.RU </a:t>
            </a:r>
            <a:endParaRPr lang="ru-RU" sz="1500" spc="239" dirty="0">
              <a:latin typeface="+mn-lt"/>
            </a:endParaRPr>
          </a:p>
        </p:txBody>
      </p:sp>
      <p:pic>
        <p:nvPicPr>
          <p:cNvPr id="3" name="Picture 2" descr="E:\!Rabota\BRAND book\ST_Logo_2016_printer.png">
            <a:extLst>
              <a:ext uri="{FF2B5EF4-FFF2-40B4-BE49-F238E27FC236}">
                <a16:creationId xmlns:a16="http://schemas.microsoft.com/office/drawing/2014/main" id="{9C0D001B-CE37-9344-2EE8-8A5E89B2EB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89" y="9465567"/>
            <a:ext cx="3468064" cy="47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834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CCD7AC2-A638-7152-0C9F-D6C82B90BE87}"/>
              </a:ext>
            </a:extLst>
          </p:cNvPr>
          <p:cNvSpPr/>
          <p:nvPr userDrawn="1"/>
        </p:nvSpPr>
        <p:spPr>
          <a:xfrm>
            <a:off x="16192517" y="9700759"/>
            <a:ext cx="1631007" cy="396692"/>
          </a:xfrm>
          <a:prstGeom prst="rect">
            <a:avLst/>
          </a:prstGeom>
        </p:spPr>
        <p:txBody>
          <a:bodyPr wrap="square" lIns="164253" tIns="82128" rIns="164253" bIns="82128">
            <a:spAutoFit/>
          </a:bodyPr>
          <a:lstStyle/>
          <a:p>
            <a:pPr algn="r">
              <a:spcBef>
                <a:spcPts val="53891"/>
              </a:spcBef>
              <a:defRPr/>
            </a:pPr>
            <a:r>
              <a:rPr lang="en-US" sz="1500" spc="239" dirty="0">
                <a:latin typeface="+mn-lt"/>
              </a:rPr>
              <a:t>SICON.RU </a:t>
            </a:r>
            <a:endParaRPr lang="ru-RU" sz="1500" spc="239" dirty="0">
              <a:latin typeface="+mn-lt"/>
            </a:endParaRPr>
          </a:p>
        </p:txBody>
      </p:sp>
      <p:pic>
        <p:nvPicPr>
          <p:cNvPr id="6" name="Picture 2" descr="E:\!Rabota\BRAND book\ST_Logo_2016_printer.png">
            <a:extLst>
              <a:ext uri="{FF2B5EF4-FFF2-40B4-BE49-F238E27FC236}">
                <a16:creationId xmlns:a16="http://schemas.microsoft.com/office/drawing/2014/main" id="{102D8C47-600A-DB99-7A0F-3D8FB5918C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89" y="9465567"/>
            <a:ext cx="3468064" cy="47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740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DD4533-1B0B-2BCF-E804-4AFFBD4B682E}"/>
              </a:ext>
            </a:extLst>
          </p:cNvPr>
          <p:cNvSpPr/>
          <p:nvPr userDrawn="1"/>
        </p:nvSpPr>
        <p:spPr>
          <a:xfrm>
            <a:off x="16192517" y="9700759"/>
            <a:ext cx="1631007" cy="396692"/>
          </a:xfrm>
          <a:prstGeom prst="rect">
            <a:avLst/>
          </a:prstGeom>
        </p:spPr>
        <p:txBody>
          <a:bodyPr wrap="square" lIns="164253" tIns="82128" rIns="164253" bIns="82128">
            <a:spAutoFit/>
          </a:bodyPr>
          <a:lstStyle/>
          <a:p>
            <a:pPr algn="r">
              <a:spcBef>
                <a:spcPts val="53891"/>
              </a:spcBef>
              <a:defRPr/>
            </a:pPr>
            <a:r>
              <a:rPr lang="en-US" sz="1500" spc="239" dirty="0">
                <a:latin typeface="+mn-lt"/>
              </a:rPr>
              <a:t>SICON.RU </a:t>
            </a:r>
            <a:endParaRPr lang="ru-RU" sz="1500" spc="239" dirty="0">
              <a:latin typeface="+mn-lt"/>
            </a:endParaRPr>
          </a:p>
        </p:txBody>
      </p:sp>
      <p:pic>
        <p:nvPicPr>
          <p:cNvPr id="6" name="Picture 2" descr="E:\!Rabota\BRAND book\ST_Logo_2016_printer.png">
            <a:extLst>
              <a:ext uri="{FF2B5EF4-FFF2-40B4-BE49-F238E27FC236}">
                <a16:creationId xmlns:a16="http://schemas.microsoft.com/office/drawing/2014/main" id="{E831616F-BC0E-84A4-92FE-0F312916B3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89" y="9465567"/>
            <a:ext cx="3468064" cy="47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933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441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10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52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69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71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25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378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63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094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96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5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03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47890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8CCEBA7-3E8B-B36F-AE22-0AA3DB9F8E51}"/>
              </a:ext>
            </a:extLst>
          </p:cNvPr>
          <p:cNvSpPr/>
          <p:nvPr userDrawn="1"/>
        </p:nvSpPr>
        <p:spPr>
          <a:xfrm>
            <a:off x="16192517" y="9700759"/>
            <a:ext cx="1631007" cy="396692"/>
          </a:xfrm>
          <a:prstGeom prst="rect">
            <a:avLst/>
          </a:prstGeom>
        </p:spPr>
        <p:txBody>
          <a:bodyPr wrap="square" lIns="164253" tIns="82128" rIns="164253" bIns="82128">
            <a:spAutoFit/>
          </a:bodyPr>
          <a:lstStyle/>
          <a:p>
            <a:pPr algn="r">
              <a:spcBef>
                <a:spcPts val="53891"/>
              </a:spcBef>
              <a:defRPr/>
            </a:pPr>
            <a:r>
              <a:rPr lang="en-US" sz="1500" spc="239" dirty="0">
                <a:latin typeface="+mn-lt"/>
              </a:rPr>
              <a:t>SICON.RU </a:t>
            </a:r>
            <a:endParaRPr lang="ru-RU" sz="1500" spc="239" dirty="0">
              <a:latin typeface="+mn-lt"/>
            </a:endParaRPr>
          </a:p>
        </p:txBody>
      </p:sp>
      <p:pic>
        <p:nvPicPr>
          <p:cNvPr id="3" name="Picture 2" descr="E:\!Rabota\BRAND book\ST_Logo_2016_printer.png">
            <a:extLst>
              <a:ext uri="{FF2B5EF4-FFF2-40B4-BE49-F238E27FC236}">
                <a16:creationId xmlns:a16="http://schemas.microsoft.com/office/drawing/2014/main" id="{7AC98EC8-E03C-A15C-57FC-6A00B7B3CD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89" y="9465567"/>
            <a:ext cx="3468064" cy="47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5386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21FFBB3-5172-4F5B-C24B-088A69827950}"/>
              </a:ext>
            </a:extLst>
          </p:cNvPr>
          <p:cNvSpPr/>
          <p:nvPr userDrawn="1"/>
        </p:nvSpPr>
        <p:spPr>
          <a:xfrm>
            <a:off x="16192517" y="9700759"/>
            <a:ext cx="1631007" cy="396692"/>
          </a:xfrm>
          <a:prstGeom prst="rect">
            <a:avLst/>
          </a:prstGeom>
        </p:spPr>
        <p:txBody>
          <a:bodyPr wrap="square" lIns="164253" tIns="82128" rIns="164253" bIns="82128">
            <a:spAutoFit/>
          </a:bodyPr>
          <a:lstStyle/>
          <a:p>
            <a:pPr algn="r">
              <a:spcBef>
                <a:spcPts val="53891"/>
              </a:spcBef>
              <a:defRPr/>
            </a:pPr>
            <a:r>
              <a:rPr lang="en-US" sz="1500" spc="239" dirty="0">
                <a:latin typeface="+mn-lt"/>
              </a:rPr>
              <a:t>SICON.RU </a:t>
            </a:r>
            <a:endParaRPr lang="ru-RU" sz="1500" spc="239" dirty="0">
              <a:latin typeface="+mn-lt"/>
            </a:endParaRPr>
          </a:p>
        </p:txBody>
      </p:sp>
      <p:pic>
        <p:nvPicPr>
          <p:cNvPr id="3" name="Picture 2" descr="E:\!Rabota\BRAND book\ST_Logo_2016_printer.png">
            <a:extLst>
              <a:ext uri="{FF2B5EF4-FFF2-40B4-BE49-F238E27FC236}">
                <a16:creationId xmlns:a16="http://schemas.microsoft.com/office/drawing/2014/main" id="{9E5F1215-8D78-00BD-5BEB-5B9F86A1CF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89" y="9465567"/>
            <a:ext cx="3468064" cy="47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3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71932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6F16-E0DB-41CC-B38E-379F117B7616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F6CE-9915-4B42-A0E1-B997B4C1A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1964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89770" y="247727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F0A76-E5B0-DE3B-9B0F-242BEE38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935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4172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6192517" y="9700753"/>
            <a:ext cx="1631007" cy="412093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algn="r">
              <a:spcBef>
                <a:spcPts val="53894"/>
              </a:spcBef>
              <a:defRPr/>
            </a:pPr>
            <a:r>
              <a:rPr lang="en-US" sz="1600" spc="238">
                <a:latin typeface="+mn-lt"/>
              </a:rPr>
              <a:t>SICON.RU </a:t>
            </a:r>
            <a:endParaRPr lang="ru-RU" sz="1600" spc="238"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531784" y="216069"/>
            <a:ext cx="17018998" cy="1491644"/>
          </a:xfrm>
          <a:prstGeom prst="rect">
            <a:avLst/>
          </a:prstGeom>
        </p:spPr>
        <p:txBody>
          <a:bodyPr lIns="77913" tIns="38957" rIns="77913" bIns="38957"/>
          <a:lstStyle>
            <a:lvl1pPr algn="l">
              <a:defRPr sz="4001" b="1"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51041" y="2641622"/>
            <a:ext cx="8216372" cy="6609189"/>
          </a:xfrm>
          <a:prstGeom prst="rect">
            <a:avLst/>
          </a:prstGeom>
        </p:spPr>
        <p:txBody>
          <a:bodyPr lIns="77913" tIns="38957" rIns="77913" bIns="38957"/>
          <a:lstStyle>
            <a:lvl1pPr>
              <a:defRPr sz="3401"/>
            </a:lvl1pPr>
            <a:lvl2pPr>
              <a:defRPr sz="3401"/>
            </a:lvl2pPr>
            <a:lvl3pPr>
              <a:defRPr sz="3401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61CEFE-BEE2-A609-BFAD-31149B6C38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74" y="9498537"/>
            <a:ext cx="3732144" cy="50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92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6F16-E0DB-41CC-B38E-379F117B7616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F6CE-9915-4B42-A0E1-B997B4C1A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896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914559" y="412084"/>
            <a:ext cx="16462058" cy="171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559" y="2401049"/>
            <a:ext cx="16462058" cy="6791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560" y="9537476"/>
            <a:ext cx="4267941" cy="5478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00CEE4-B24A-4F30-A6D4-05E02C22E4C3}" type="datetimeFigureOut">
              <a:rPr lang="ru-RU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9485" y="9537476"/>
            <a:ext cx="5792205" cy="5478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8675" y="9537476"/>
            <a:ext cx="4267941" cy="5478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5D2044-FE96-4BA7-93E9-3518D8D7D8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9" r:id="rId2"/>
    <p:sldLayoutId id="2147483680" r:id="rId3"/>
    <p:sldLayoutId id="2147483683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5" r:id="rId16"/>
    <p:sldLayoutId id="2147483726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603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5pPr>
      <a:lvl6pPr marL="685955" algn="ctr" rtl="0" fontAlgn="base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6pPr>
      <a:lvl7pPr marL="1371909" algn="ctr" rtl="0" fontAlgn="base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7pPr>
      <a:lvl8pPr marL="2057862" algn="ctr" rtl="0" fontAlgn="base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8pPr>
      <a:lvl9pPr marL="2743818" algn="ctr" rtl="0" fontAlgn="base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9pPr>
    </p:titleStyle>
    <p:bodyStyle>
      <a:lvl1pPr marL="514465" indent="-51446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801" kern="1200">
          <a:solidFill>
            <a:schemeClr val="tx1"/>
          </a:solidFill>
          <a:latin typeface="+mn-lt"/>
          <a:ea typeface="+mn-ea"/>
          <a:cs typeface="+mn-cs"/>
        </a:defRPr>
      </a:lvl1pPr>
      <a:lvl2pPr marL="1114676" indent="-42872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201" kern="1200">
          <a:solidFill>
            <a:schemeClr val="tx1"/>
          </a:solidFill>
          <a:latin typeface="+mn-lt"/>
          <a:ea typeface="+mn-ea"/>
          <a:cs typeface="+mn-cs"/>
        </a:defRPr>
      </a:lvl2pPr>
      <a:lvl3pPr marL="1714885" indent="-34297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1" kern="1200">
          <a:solidFill>
            <a:schemeClr val="tx1"/>
          </a:solidFill>
          <a:latin typeface="+mn-lt"/>
          <a:ea typeface="+mn-ea"/>
          <a:cs typeface="+mn-cs"/>
        </a:defRPr>
      </a:lvl3pPr>
      <a:lvl4pPr marL="2400840" indent="-34297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1" kern="1200">
          <a:solidFill>
            <a:schemeClr val="tx1"/>
          </a:solidFill>
          <a:latin typeface="+mn-lt"/>
          <a:ea typeface="+mn-ea"/>
          <a:cs typeface="+mn-cs"/>
        </a:defRPr>
      </a:lvl4pPr>
      <a:lvl5pPr marL="3086795" indent="-34297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001" kern="1200">
          <a:solidFill>
            <a:schemeClr val="tx1"/>
          </a:solidFill>
          <a:latin typeface="+mn-lt"/>
          <a:ea typeface="+mn-ea"/>
          <a:cs typeface="+mn-cs"/>
        </a:defRPr>
      </a:lvl5pPr>
      <a:lvl6pPr marL="3772749" indent="-342978" algn="l" defTabSz="1371909" rtl="0" eaLnBrk="1" latinLnBrk="0" hangingPunct="1">
        <a:spcBef>
          <a:spcPct val="20000"/>
        </a:spcBef>
        <a:buFont typeface="Arial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6pPr>
      <a:lvl7pPr marL="4458703" indent="-342978" algn="l" defTabSz="1371909" rtl="0" eaLnBrk="1" latinLnBrk="0" hangingPunct="1">
        <a:spcBef>
          <a:spcPct val="20000"/>
        </a:spcBef>
        <a:buFont typeface="Arial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7pPr>
      <a:lvl8pPr marL="5144658" indent="-342978" algn="l" defTabSz="1371909" rtl="0" eaLnBrk="1" latinLnBrk="0" hangingPunct="1">
        <a:spcBef>
          <a:spcPct val="20000"/>
        </a:spcBef>
        <a:buFont typeface="Arial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8pPr>
      <a:lvl9pPr marL="5830611" indent="-342978" algn="l" defTabSz="1371909" rtl="0" eaLnBrk="1" latinLnBrk="0" hangingPunct="1">
        <a:spcBef>
          <a:spcPct val="20000"/>
        </a:spcBef>
        <a:buFont typeface="Arial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1pPr>
      <a:lvl2pPr marL="685955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2pPr>
      <a:lvl3pPr marL="1371909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3pPr>
      <a:lvl4pPr marL="2057862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818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5pPr>
      <a:lvl6pPr marL="3429771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6pPr>
      <a:lvl7pPr marL="4115726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7pPr>
      <a:lvl8pPr marL="4801680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8pPr>
      <a:lvl9pPr marL="5487634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-4984152" y="1971970"/>
            <a:ext cx="3407681" cy="887125"/>
          </a:xfrm>
          <a:prstGeom prst="rect">
            <a:avLst/>
          </a:prstGeom>
          <a:solidFill>
            <a:srgbClr val="0099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3859" tIns="116930" rIns="233859" bIns="116930"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4655123" y="2970287"/>
            <a:ext cx="2428773" cy="353753"/>
          </a:xfrm>
          <a:prstGeom prst="rect">
            <a:avLst/>
          </a:prstGeom>
        </p:spPr>
        <p:txBody>
          <a:bodyPr wrap="square" lIns="144592" tIns="72296" rIns="144592" bIns="72296">
            <a:spAutoFit/>
          </a:bodyPr>
          <a:lstStyle/>
          <a:p>
            <a:pPr algn="ctr">
              <a:spcBef>
                <a:spcPts val="47441"/>
              </a:spcBef>
              <a:defRPr/>
            </a:pPr>
            <a:r>
              <a:rPr lang="en-US" sz="1350" spc="210" dirty="0">
                <a:latin typeface="+mn-lt"/>
              </a:rPr>
              <a:t>0   153   219</a:t>
            </a:r>
            <a:endParaRPr lang="ru-RU" sz="1350" spc="210" dirty="0">
              <a:latin typeface="+mn-lt"/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-4984152" y="3700779"/>
            <a:ext cx="3407681" cy="887125"/>
          </a:xfrm>
          <a:prstGeom prst="rect">
            <a:avLst/>
          </a:prstGeom>
          <a:solidFill>
            <a:srgbClr val="005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3859" tIns="116930" rIns="233859" bIns="116930"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-4655123" y="4699093"/>
            <a:ext cx="2428773" cy="353753"/>
          </a:xfrm>
          <a:prstGeom prst="rect">
            <a:avLst/>
          </a:prstGeom>
        </p:spPr>
        <p:txBody>
          <a:bodyPr wrap="square" lIns="144592" tIns="72296" rIns="144592" bIns="72296">
            <a:spAutoFit/>
          </a:bodyPr>
          <a:lstStyle/>
          <a:p>
            <a:pPr algn="ctr">
              <a:spcBef>
                <a:spcPts val="47441"/>
              </a:spcBef>
              <a:defRPr/>
            </a:pPr>
            <a:r>
              <a:rPr lang="en-US" sz="1350" spc="210" dirty="0">
                <a:latin typeface="+mn-lt"/>
              </a:rPr>
              <a:t>0   87   168</a:t>
            </a:r>
            <a:endParaRPr lang="ru-RU" sz="1350" spc="210" dirty="0">
              <a:latin typeface="+mn-lt"/>
            </a:endParaRP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832550" y="1471546"/>
            <a:ext cx="9163321" cy="3889632"/>
          </a:xfrm>
          <a:prstGeom prst="rect">
            <a:avLst/>
          </a:prstGeom>
          <a:solidFill>
            <a:srgbClr val="005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3859" tIns="116930" rIns="233859" bIns="116930" rtlCol="0" anchor="ctr"/>
          <a:lstStyle/>
          <a:p>
            <a:pPr lvl="0"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15278759" y="1471546"/>
            <a:ext cx="1905724" cy="38896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3859" tIns="116930" rIns="233859" bIns="116930"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13799223" y="5617195"/>
            <a:ext cx="1196650" cy="972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3859" tIns="116930" rIns="233859" bIns="116930"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15278760" y="5617195"/>
            <a:ext cx="1196650" cy="972300"/>
          </a:xfrm>
          <a:prstGeom prst="rect">
            <a:avLst/>
          </a:prstGeom>
          <a:solidFill>
            <a:srgbClr val="005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3859" tIns="116930" rIns="233859" bIns="116930"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AA1A6E-325A-670C-A6F6-B8CB8BF74989}"/>
              </a:ext>
            </a:extLst>
          </p:cNvPr>
          <p:cNvSpPr/>
          <p:nvPr userDrawn="1"/>
        </p:nvSpPr>
        <p:spPr>
          <a:xfrm>
            <a:off x="16192517" y="9177535"/>
            <a:ext cx="1631007" cy="396692"/>
          </a:xfrm>
          <a:prstGeom prst="rect">
            <a:avLst/>
          </a:prstGeom>
        </p:spPr>
        <p:txBody>
          <a:bodyPr wrap="square" lIns="164253" tIns="82128" rIns="164253" bIns="82128">
            <a:spAutoFit/>
          </a:bodyPr>
          <a:lstStyle/>
          <a:p>
            <a:pPr algn="r">
              <a:spcBef>
                <a:spcPts val="53891"/>
              </a:spcBef>
              <a:defRPr/>
            </a:pPr>
            <a:r>
              <a:rPr lang="en-US" sz="1500" spc="239" dirty="0">
                <a:latin typeface="+mn-lt"/>
              </a:rPr>
              <a:t>SICON.RU </a:t>
            </a:r>
            <a:endParaRPr lang="ru-RU" sz="1500" spc="239" dirty="0">
              <a:latin typeface="+mn-lt"/>
            </a:endParaRPr>
          </a:p>
        </p:txBody>
      </p:sp>
      <p:pic>
        <p:nvPicPr>
          <p:cNvPr id="3" name="Picture 2" descr="E:\!Rabota\BRAND book\ST_Logo_2016_printer.png">
            <a:extLst>
              <a:ext uri="{FF2B5EF4-FFF2-40B4-BE49-F238E27FC236}">
                <a16:creationId xmlns:a16="http://schemas.microsoft.com/office/drawing/2014/main" id="{4DC798B3-FAB7-14F7-1065-DD71C89DE0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89" y="8529463"/>
            <a:ext cx="6455690" cy="89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376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603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5pPr>
      <a:lvl6pPr marL="685955" algn="ctr" rtl="0" fontAlgn="base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6pPr>
      <a:lvl7pPr marL="1371909" algn="ctr" rtl="0" fontAlgn="base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7pPr>
      <a:lvl8pPr marL="2057862" algn="ctr" rtl="0" fontAlgn="base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8pPr>
      <a:lvl9pPr marL="2743818" algn="ctr" rtl="0" fontAlgn="base">
        <a:spcBef>
          <a:spcPct val="0"/>
        </a:spcBef>
        <a:spcAft>
          <a:spcPct val="0"/>
        </a:spcAft>
        <a:defRPr sz="6603">
          <a:solidFill>
            <a:schemeClr val="tx1"/>
          </a:solidFill>
          <a:latin typeface="Calibri" pitchFamily="34" charset="0"/>
        </a:defRPr>
      </a:lvl9pPr>
    </p:titleStyle>
    <p:bodyStyle>
      <a:lvl1pPr marL="514465" indent="-51446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801" kern="1200">
          <a:solidFill>
            <a:schemeClr val="tx1"/>
          </a:solidFill>
          <a:latin typeface="+mn-lt"/>
          <a:ea typeface="+mn-ea"/>
          <a:cs typeface="+mn-cs"/>
        </a:defRPr>
      </a:lvl1pPr>
      <a:lvl2pPr marL="1114676" indent="-42872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201" kern="1200">
          <a:solidFill>
            <a:schemeClr val="tx1"/>
          </a:solidFill>
          <a:latin typeface="+mn-lt"/>
          <a:ea typeface="+mn-ea"/>
          <a:cs typeface="+mn-cs"/>
        </a:defRPr>
      </a:lvl2pPr>
      <a:lvl3pPr marL="1714885" indent="-34297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1" kern="1200">
          <a:solidFill>
            <a:schemeClr val="tx1"/>
          </a:solidFill>
          <a:latin typeface="+mn-lt"/>
          <a:ea typeface="+mn-ea"/>
          <a:cs typeface="+mn-cs"/>
        </a:defRPr>
      </a:lvl3pPr>
      <a:lvl4pPr marL="2400840" indent="-34297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1" kern="1200">
          <a:solidFill>
            <a:schemeClr val="tx1"/>
          </a:solidFill>
          <a:latin typeface="+mn-lt"/>
          <a:ea typeface="+mn-ea"/>
          <a:cs typeface="+mn-cs"/>
        </a:defRPr>
      </a:lvl4pPr>
      <a:lvl5pPr marL="3086795" indent="-34297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001" kern="1200">
          <a:solidFill>
            <a:schemeClr val="tx1"/>
          </a:solidFill>
          <a:latin typeface="+mn-lt"/>
          <a:ea typeface="+mn-ea"/>
          <a:cs typeface="+mn-cs"/>
        </a:defRPr>
      </a:lvl5pPr>
      <a:lvl6pPr marL="3772749" indent="-342978" algn="l" defTabSz="1371909" rtl="0" eaLnBrk="1" latinLnBrk="0" hangingPunct="1">
        <a:spcBef>
          <a:spcPct val="20000"/>
        </a:spcBef>
        <a:buFont typeface="Arial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6pPr>
      <a:lvl7pPr marL="4458703" indent="-342978" algn="l" defTabSz="1371909" rtl="0" eaLnBrk="1" latinLnBrk="0" hangingPunct="1">
        <a:spcBef>
          <a:spcPct val="20000"/>
        </a:spcBef>
        <a:buFont typeface="Arial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7pPr>
      <a:lvl8pPr marL="5144658" indent="-342978" algn="l" defTabSz="1371909" rtl="0" eaLnBrk="1" latinLnBrk="0" hangingPunct="1">
        <a:spcBef>
          <a:spcPct val="20000"/>
        </a:spcBef>
        <a:buFont typeface="Arial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8pPr>
      <a:lvl9pPr marL="5830611" indent="-342978" algn="l" defTabSz="1371909" rtl="0" eaLnBrk="1" latinLnBrk="0" hangingPunct="1">
        <a:spcBef>
          <a:spcPct val="20000"/>
        </a:spcBef>
        <a:buFont typeface="Arial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1pPr>
      <a:lvl2pPr marL="685955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2pPr>
      <a:lvl3pPr marL="1371909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3pPr>
      <a:lvl4pPr marL="2057862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818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5pPr>
      <a:lvl6pPr marL="3429771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6pPr>
      <a:lvl7pPr marL="4115726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7pPr>
      <a:lvl8pPr marL="4801680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8pPr>
      <a:lvl9pPr marL="5487634" algn="l" defTabSz="1371909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325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</p:sldLayoutIdLst>
  <p:txStyles>
    <p:titleStyle>
      <a:lvl1pPr algn="ctr" defTabSz="1371702" rtl="0" eaLnBrk="1" latinLnBrk="0" hangingPunct="1">
        <a:spcBef>
          <a:spcPct val="0"/>
        </a:spcBef>
        <a:buNone/>
        <a:defRPr sz="66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87" indent="-514387" algn="l" defTabSz="137170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1" kern="1200">
          <a:solidFill>
            <a:schemeClr val="tx1"/>
          </a:solidFill>
          <a:latin typeface="+mn-lt"/>
          <a:ea typeface="+mn-ea"/>
          <a:cs typeface="+mn-cs"/>
        </a:defRPr>
      </a:lvl1pPr>
      <a:lvl2pPr marL="1114507" indent="-428655" algn="l" defTabSz="1371702" rtl="0" eaLnBrk="1" latinLnBrk="0" hangingPunct="1">
        <a:spcBef>
          <a:spcPct val="20000"/>
        </a:spcBef>
        <a:buFont typeface="Arial" panose="020B0604020202020204" pitchFamily="34" charset="0"/>
        <a:buChar char="–"/>
        <a:defRPr sz="4201" kern="1200">
          <a:solidFill>
            <a:schemeClr val="tx1"/>
          </a:solidFill>
          <a:latin typeface="+mn-lt"/>
          <a:ea typeface="+mn-ea"/>
          <a:cs typeface="+mn-cs"/>
        </a:defRPr>
      </a:lvl2pPr>
      <a:lvl3pPr marL="1714624" indent="-342924" algn="l" defTabSz="13717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1" kern="1200">
          <a:solidFill>
            <a:schemeClr val="tx1"/>
          </a:solidFill>
          <a:latin typeface="+mn-lt"/>
          <a:ea typeface="+mn-ea"/>
          <a:cs typeface="+mn-cs"/>
        </a:defRPr>
      </a:lvl3pPr>
      <a:lvl4pPr marL="2400474" indent="-342924" algn="l" defTabSz="1371702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1" kern="1200">
          <a:solidFill>
            <a:schemeClr val="tx1"/>
          </a:solidFill>
          <a:latin typeface="+mn-lt"/>
          <a:ea typeface="+mn-ea"/>
          <a:cs typeface="+mn-cs"/>
        </a:defRPr>
      </a:lvl4pPr>
      <a:lvl5pPr marL="3086321" indent="-342924" algn="l" defTabSz="1371702" rtl="0" eaLnBrk="1" latinLnBrk="0" hangingPunct="1">
        <a:spcBef>
          <a:spcPct val="20000"/>
        </a:spcBef>
        <a:buFont typeface="Arial" panose="020B0604020202020204" pitchFamily="34" charset="0"/>
        <a:buChar char="»"/>
        <a:defRPr sz="3001" kern="1200">
          <a:solidFill>
            <a:schemeClr val="tx1"/>
          </a:solidFill>
          <a:latin typeface="+mn-lt"/>
          <a:ea typeface="+mn-ea"/>
          <a:cs typeface="+mn-cs"/>
        </a:defRPr>
      </a:lvl5pPr>
      <a:lvl6pPr marL="3772173" indent="-342924" algn="l" defTabSz="13717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6pPr>
      <a:lvl7pPr marL="4458023" indent="-342924" algn="l" defTabSz="13717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7pPr>
      <a:lvl8pPr marL="5143872" indent="-342924" algn="l" defTabSz="13717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8pPr>
      <a:lvl9pPr marL="5829722" indent="-342924" algn="l" defTabSz="13717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702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1pPr>
      <a:lvl2pPr marL="685850" algn="l" defTabSz="1371702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2pPr>
      <a:lvl3pPr marL="1371702" algn="l" defTabSz="1371702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3pPr>
      <a:lvl4pPr marL="2057547" algn="l" defTabSz="1371702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396" algn="l" defTabSz="1371702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5pPr>
      <a:lvl6pPr marL="3429249" algn="l" defTabSz="1371702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6pPr>
      <a:lvl7pPr marL="4115098" algn="l" defTabSz="1371702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7pPr>
      <a:lvl8pPr marL="4800946" algn="l" defTabSz="1371702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8pPr>
      <a:lvl9pPr marL="5486797" algn="l" defTabSz="1371702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8746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32" r:id="rId2"/>
  </p:sldLayoutIdLst>
  <p:txStyles>
    <p:titleStyle>
      <a:lvl1pPr algn="ctr" defTabSz="1114742" rtl="0" eaLnBrk="1" latinLnBrk="0" hangingPunct="1">
        <a:spcBef>
          <a:spcPct val="0"/>
        </a:spcBef>
        <a:buNone/>
        <a:defRPr sz="53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8027" indent="-418027" algn="l" defTabSz="1114742" rtl="0" eaLnBrk="1" latinLnBrk="0" hangingPunct="1">
        <a:spcBef>
          <a:spcPct val="20000"/>
        </a:spcBef>
        <a:buFont typeface="Arial" panose="020B0604020202020204" pitchFamily="34" charset="0"/>
        <a:buChar char="•"/>
        <a:defRPr sz="3902" kern="1200">
          <a:solidFill>
            <a:schemeClr val="tx1"/>
          </a:solidFill>
          <a:latin typeface="+mn-lt"/>
          <a:ea typeface="+mn-ea"/>
          <a:cs typeface="+mn-cs"/>
        </a:defRPr>
      </a:lvl1pPr>
      <a:lvl2pPr marL="905727" indent="-348356" algn="l" defTabSz="1114742" rtl="0" eaLnBrk="1" latinLnBrk="0" hangingPunct="1">
        <a:spcBef>
          <a:spcPct val="20000"/>
        </a:spcBef>
        <a:buFont typeface="Arial" panose="020B0604020202020204" pitchFamily="34" charset="0"/>
        <a:buChar char="–"/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393425" indent="-278682" algn="l" defTabSz="11147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926" kern="1200">
          <a:solidFill>
            <a:schemeClr val="tx1"/>
          </a:solidFill>
          <a:latin typeface="+mn-lt"/>
          <a:ea typeface="+mn-ea"/>
          <a:cs typeface="+mn-cs"/>
        </a:defRPr>
      </a:lvl3pPr>
      <a:lvl4pPr marL="1950797" indent="-278682" algn="l" defTabSz="1114742" rtl="0" eaLnBrk="1" latinLnBrk="0" hangingPunct="1">
        <a:spcBef>
          <a:spcPct val="20000"/>
        </a:spcBef>
        <a:buFont typeface="Arial" panose="020B0604020202020204" pitchFamily="34" charset="0"/>
        <a:buChar char="–"/>
        <a:defRPr sz="2438" kern="1200">
          <a:solidFill>
            <a:schemeClr val="tx1"/>
          </a:solidFill>
          <a:latin typeface="+mn-lt"/>
          <a:ea typeface="+mn-ea"/>
          <a:cs typeface="+mn-cs"/>
        </a:defRPr>
      </a:lvl4pPr>
      <a:lvl5pPr marL="2508164" indent="-278682" algn="l" defTabSz="1114742" rtl="0" eaLnBrk="1" latinLnBrk="0" hangingPunct="1">
        <a:spcBef>
          <a:spcPct val="20000"/>
        </a:spcBef>
        <a:buFont typeface="Arial" panose="020B0604020202020204" pitchFamily="34" charset="0"/>
        <a:buChar char="»"/>
        <a:defRPr sz="2438" kern="1200">
          <a:solidFill>
            <a:schemeClr val="tx1"/>
          </a:solidFill>
          <a:latin typeface="+mn-lt"/>
          <a:ea typeface="+mn-ea"/>
          <a:cs typeface="+mn-cs"/>
        </a:defRPr>
      </a:lvl5pPr>
      <a:lvl6pPr marL="3065534" indent="-278682" algn="l" defTabSz="11147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38" kern="1200">
          <a:solidFill>
            <a:schemeClr val="tx1"/>
          </a:solidFill>
          <a:latin typeface="+mn-lt"/>
          <a:ea typeface="+mn-ea"/>
          <a:cs typeface="+mn-cs"/>
        </a:defRPr>
      </a:lvl6pPr>
      <a:lvl7pPr marL="3622905" indent="-278682" algn="l" defTabSz="11147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38" kern="1200">
          <a:solidFill>
            <a:schemeClr val="tx1"/>
          </a:solidFill>
          <a:latin typeface="+mn-lt"/>
          <a:ea typeface="+mn-ea"/>
          <a:cs typeface="+mn-cs"/>
        </a:defRPr>
      </a:lvl7pPr>
      <a:lvl8pPr marL="4180274" indent="-278682" algn="l" defTabSz="11147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38" kern="1200">
          <a:solidFill>
            <a:schemeClr val="tx1"/>
          </a:solidFill>
          <a:latin typeface="+mn-lt"/>
          <a:ea typeface="+mn-ea"/>
          <a:cs typeface="+mn-cs"/>
        </a:defRPr>
      </a:lvl8pPr>
      <a:lvl9pPr marL="4737644" indent="-278682" algn="l" defTabSz="11147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14742" rtl="0" eaLnBrk="1" latinLnBrk="0" hangingPunct="1">
        <a:defRPr sz="2195" kern="1200">
          <a:solidFill>
            <a:schemeClr val="tx1"/>
          </a:solidFill>
          <a:latin typeface="+mn-lt"/>
          <a:ea typeface="+mn-ea"/>
          <a:cs typeface="+mn-cs"/>
        </a:defRPr>
      </a:lvl1pPr>
      <a:lvl2pPr marL="557369" algn="l" defTabSz="1114742" rtl="0" eaLnBrk="1" latinLnBrk="0" hangingPunct="1">
        <a:defRPr sz="2195" kern="1200">
          <a:solidFill>
            <a:schemeClr val="tx1"/>
          </a:solidFill>
          <a:latin typeface="+mn-lt"/>
          <a:ea typeface="+mn-ea"/>
          <a:cs typeface="+mn-cs"/>
        </a:defRPr>
      </a:lvl2pPr>
      <a:lvl3pPr marL="1114742" algn="l" defTabSz="1114742" rtl="0" eaLnBrk="1" latinLnBrk="0" hangingPunct="1">
        <a:defRPr sz="2195" kern="1200">
          <a:solidFill>
            <a:schemeClr val="tx1"/>
          </a:solidFill>
          <a:latin typeface="+mn-lt"/>
          <a:ea typeface="+mn-ea"/>
          <a:cs typeface="+mn-cs"/>
        </a:defRPr>
      </a:lvl3pPr>
      <a:lvl4pPr marL="1672110" algn="l" defTabSz="1114742" rtl="0" eaLnBrk="1" latinLnBrk="0" hangingPunct="1">
        <a:defRPr sz="2195" kern="1200">
          <a:solidFill>
            <a:schemeClr val="tx1"/>
          </a:solidFill>
          <a:latin typeface="+mn-lt"/>
          <a:ea typeface="+mn-ea"/>
          <a:cs typeface="+mn-cs"/>
        </a:defRPr>
      </a:lvl4pPr>
      <a:lvl5pPr marL="2229479" algn="l" defTabSz="1114742" rtl="0" eaLnBrk="1" latinLnBrk="0" hangingPunct="1">
        <a:defRPr sz="2195" kern="1200">
          <a:solidFill>
            <a:schemeClr val="tx1"/>
          </a:solidFill>
          <a:latin typeface="+mn-lt"/>
          <a:ea typeface="+mn-ea"/>
          <a:cs typeface="+mn-cs"/>
        </a:defRPr>
      </a:lvl5pPr>
      <a:lvl6pPr marL="2786851" algn="l" defTabSz="1114742" rtl="0" eaLnBrk="1" latinLnBrk="0" hangingPunct="1">
        <a:defRPr sz="2195" kern="1200">
          <a:solidFill>
            <a:schemeClr val="tx1"/>
          </a:solidFill>
          <a:latin typeface="+mn-lt"/>
          <a:ea typeface="+mn-ea"/>
          <a:cs typeface="+mn-cs"/>
        </a:defRPr>
      </a:lvl6pPr>
      <a:lvl7pPr marL="3344220" algn="l" defTabSz="1114742" rtl="0" eaLnBrk="1" latinLnBrk="0" hangingPunct="1">
        <a:defRPr sz="2195" kern="1200">
          <a:solidFill>
            <a:schemeClr val="tx1"/>
          </a:solidFill>
          <a:latin typeface="+mn-lt"/>
          <a:ea typeface="+mn-ea"/>
          <a:cs typeface="+mn-cs"/>
        </a:defRPr>
      </a:lvl7pPr>
      <a:lvl8pPr marL="3901589" algn="l" defTabSz="1114742" rtl="0" eaLnBrk="1" latinLnBrk="0" hangingPunct="1">
        <a:defRPr sz="2195" kern="1200">
          <a:solidFill>
            <a:schemeClr val="tx1"/>
          </a:solidFill>
          <a:latin typeface="+mn-lt"/>
          <a:ea typeface="+mn-ea"/>
          <a:cs typeface="+mn-cs"/>
        </a:defRPr>
      </a:lvl8pPr>
      <a:lvl9pPr marL="4458961" algn="l" defTabSz="1114742" rtl="0" eaLnBrk="1" latinLnBrk="0" hangingPunct="1">
        <a:defRPr sz="21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63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</p:sldLayoutIdLst>
  <p:txStyles>
    <p:titleStyle>
      <a:lvl1pPr algn="ctr" defTabSz="1558502" rtl="0" eaLnBrk="1" latinLnBrk="0" hangingPunct="1">
        <a:spcBef>
          <a:spcPct val="0"/>
        </a:spcBef>
        <a:buNone/>
        <a:defRPr sz="7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4438" indent="-584438" algn="l" defTabSz="155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5401" kern="1200">
          <a:solidFill>
            <a:schemeClr val="tx1"/>
          </a:solidFill>
          <a:latin typeface="+mn-lt"/>
          <a:ea typeface="+mn-ea"/>
          <a:cs typeface="+mn-cs"/>
        </a:defRPr>
      </a:lvl1pPr>
      <a:lvl2pPr marL="1266282" indent="-487031" algn="l" defTabSz="1558502" rtl="0" eaLnBrk="1" latinLnBrk="0" hangingPunct="1">
        <a:spcBef>
          <a:spcPct val="20000"/>
        </a:spcBef>
        <a:buFont typeface="Arial" panose="020B0604020202020204" pitchFamily="34" charset="0"/>
        <a:buChar char="–"/>
        <a:defRPr sz="4801" kern="1200">
          <a:solidFill>
            <a:schemeClr val="tx1"/>
          </a:solidFill>
          <a:latin typeface="+mn-lt"/>
          <a:ea typeface="+mn-ea"/>
          <a:cs typeface="+mn-cs"/>
        </a:defRPr>
      </a:lvl2pPr>
      <a:lvl3pPr marL="1948124" indent="-389622" algn="l" defTabSz="155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3pPr>
      <a:lvl4pPr marL="2727375" indent="-389622" algn="l" defTabSz="1558502" rtl="0" eaLnBrk="1" latinLnBrk="0" hangingPunct="1">
        <a:spcBef>
          <a:spcPct val="20000"/>
        </a:spcBef>
        <a:buFont typeface="Arial" panose="020B0604020202020204" pitchFamily="34" charset="0"/>
        <a:buChar char="–"/>
        <a:defRPr sz="3401" kern="1200">
          <a:solidFill>
            <a:schemeClr val="tx1"/>
          </a:solidFill>
          <a:latin typeface="+mn-lt"/>
          <a:ea typeface="+mn-ea"/>
          <a:cs typeface="+mn-cs"/>
        </a:defRPr>
      </a:lvl4pPr>
      <a:lvl5pPr marL="3506622" indent="-389622" algn="l" defTabSz="1558502" rtl="0" eaLnBrk="1" latinLnBrk="0" hangingPunct="1">
        <a:spcBef>
          <a:spcPct val="20000"/>
        </a:spcBef>
        <a:buFont typeface="Arial" panose="020B0604020202020204" pitchFamily="34" charset="0"/>
        <a:buChar char="»"/>
        <a:defRPr sz="3401" kern="1200">
          <a:solidFill>
            <a:schemeClr val="tx1"/>
          </a:solidFill>
          <a:latin typeface="+mn-lt"/>
          <a:ea typeface="+mn-ea"/>
          <a:cs typeface="+mn-cs"/>
        </a:defRPr>
      </a:lvl5pPr>
      <a:lvl6pPr marL="4285873" indent="-389622" algn="l" defTabSz="155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1" kern="1200">
          <a:solidFill>
            <a:schemeClr val="tx1"/>
          </a:solidFill>
          <a:latin typeface="+mn-lt"/>
          <a:ea typeface="+mn-ea"/>
          <a:cs typeface="+mn-cs"/>
        </a:defRPr>
      </a:lvl6pPr>
      <a:lvl7pPr marL="5065122" indent="-389622" algn="l" defTabSz="155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1" kern="1200">
          <a:solidFill>
            <a:schemeClr val="tx1"/>
          </a:solidFill>
          <a:latin typeface="+mn-lt"/>
          <a:ea typeface="+mn-ea"/>
          <a:cs typeface="+mn-cs"/>
        </a:defRPr>
      </a:lvl7pPr>
      <a:lvl8pPr marL="5844373" indent="-389622" algn="l" defTabSz="155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1" kern="1200">
          <a:solidFill>
            <a:schemeClr val="tx1"/>
          </a:solidFill>
          <a:latin typeface="+mn-lt"/>
          <a:ea typeface="+mn-ea"/>
          <a:cs typeface="+mn-cs"/>
        </a:defRPr>
      </a:lvl8pPr>
      <a:lvl9pPr marL="6623621" indent="-389622" algn="l" defTabSz="15585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5850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79249" algn="l" defTabSz="155850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58502" algn="l" defTabSz="155850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37749" algn="l" defTabSz="155850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116997" algn="l" defTabSz="155850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96250" algn="l" defTabSz="155850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675497" algn="l" defTabSz="155850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454746" algn="l" defTabSz="155850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233997" algn="l" defTabSz="155850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sv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11" Type="http://schemas.openxmlformats.org/officeDocument/2006/relationships/image" Target="../media/image44.svg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microsoft.com/office/2007/relationships/hdphoto" Target="../media/hdphoto1.wdp"/><Relationship Id="rId9" Type="http://schemas.openxmlformats.org/officeDocument/2006/relationships/image" Target="../media/image4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7.png"/><Relationship Id="rId9" Type="http://schemas.openxmlformats.org/officeDocument/2006/relationships/image" Target="../media/image4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4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3.pn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51.png"/><Relationship Id="rId4" Type="http://schemas.openxmlformats.org/officeDocument/2006/relationships/image" Target="../media/image44.svg"/><Relationship Id="rId9" Type="http://schemas.openxmlformats.org/officeDocument/2006/relationships/image" Target="../media/image4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4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0.png"/><Relationship Id="rId4" Type="http://schemas.openxmlformats.org/officeDocument/2006/relationships/image" Target="../media/image44.svg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png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2.png"/><Relationship Id="rId18" Type="http://schemas.openxmlformats.org/officeDocument/2006/relationships/image" Target="../media/image87.jpeg"/><Relationship Id="rId3" Type="http://schemas.openxmlformats.org/officeDocument/2006/relationships/image" Target="../media/image73.svg"/><Relationship Id="rId21" Type="http://schemas.openxmlformats.org/officeDocument/2006/relationships/image" Target="../media/image90.png"/><Relationship Id="rId7" Type="http://schemas.openxmlformats.org/officeDocument/2006/relationships/image" Target="../media/image77.sv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5" Type="http://schemas.openxmlformats.org/officeDocument/2006/relationships/image" Target="../media/image94.png"/><Relationship Id="rId2" Type="http://schemas.openxmlformats.org/officeDocument/2006/relationships/image" Target="../media/image72.png"/><Relationship Id="rId16" Type="http://schemas.openxmlformats.org/officeDocument/2006/relationships/image" Target="../media/image85.sv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6.png"/><Relationship Id="rId11" Type="http://schemas.microsoft.com/office/2007/relationships/hdphoto" Target="../media/hdphoto4.wdp"/><Relationship Id="rId24" Type="http://schemas.openxmlformats.org/officeDocument/2006/relationships/image" Target="../media/image93.png"/><Relationship Id="rId5" Type="http://schemas.openxmlformats.org/officeDocument/2006/relationships/image" Target="../media/image75.svg"/><Relationship Id="rId15" Type="http://schemas.openxmlformats.org/officeDocument/2006/relationships/image" Target="../media/image84.png"/><Relationship Id="rId23" Type="http://schemas.openxmlformats.org/officeDocument/2006/relationships/image" Target="../media/image92.png"/><Relationship Id="rId10" Type="http://schemas.openxmlformats.org/officeDocument/2006/relationships/image" Target="../media/image80.png"/><Relationship Id="rId19" Type="http://schemas.openxmlformats.org/officeDocument/2006/relationships/image" Target="../media/image88.png"/><Relationship Id="rId4" Type="http://schemas.openxmlformats.org/officeDocument/2006/relationships/image" Target="../media/image74.png"/><Relationship Id="rId9" Type="http://schemas.openxmlformats.org/officeDocument/2006/relationships/image" Target="../media/image79.svg"/><Relationship Id="rId14" Type="http://schemas.openxmlformats.org/officeDocument/2006/relationships/image" Target="../media/image83.png"/><Relationship Id="rId22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3" Type="http://schemas.microsoft.com/office/2007/relationships/hdphoto" Target="../media/hdphoto5.wdp"/><Relationship Id="rId21" Type="http://schemas.openxmlformats.org/officeDocument/2006/relationships/image" Target="../media/image113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" Type="http://schemas.openxmlformats.org/officeDocument/2006/relationships/image" Target="../media/image95.png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23" Type="http://schemas.openxmlformats.org/officeDocument/2006/relationships/image" Target="../media/image115.png"/><Relationship Id="rId10" Type="http://schemas.openxmlformats.org/officeDocument/2006/relationships/image" Target="../media/image102.png"/><Relationship Id="rId19" Type="http://schemas.openxmlformats.org/officeDocument/2006/relationships/image" Target="../media/image111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Relationship Id="rId22" Type="http://schemas.openxmlformats.org/officeDocument/2006/relationships/image" Target="../media/image11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7.png"/><Relationship Id="rId7" Type="http://schemas.openxmlformats.org/officeDocument/2006/relationships/image" Target="../media/image120.pn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9.png"/><Relationship Id="rId5" Type="http://schemas.microsoft.com/office/2007/relationships/hdphoto" Target="../media/hdphoto6.wdp"/><Relationship Id="rId4" Type="http://schemas.openxmlformats.org/officeDocument/2006/relationships/image" Target="../media/image118.png"/><Relationship Id="rId9" Type="http://schemas.openxmlformats.org/officeDocument/2006/relationships/image" Target="../media/image12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hyperlink" Target="https://energybase.ru/vendor/sicon" TargetMode="External"/><Relationship Id="rId18" Type="http://schemas.openxmlformats.org/officeDocument/2006/relationships/hyperlink" Target="https://www.elec.ru/catalog/sicon/" TargetMode="External"/><Relationship Id="rId3" Type="http://schemas.openxmlformats.org/officeDocument/2006/relationships/hyperlink" Target="https://www.sicon.ru/upload/iblock/f24/8wdmjt756ie2ymp366msm7icfwxoiaum/Pyramid_20_presentation.pdf" TargetMode="External"/><Relationship Id="rId7" Type="http://schemas.openxmlformats.org/officeDocument/2006/relationships/hyperlink" Target="https://rutube.ru/channel/34991306/" TargetMode="External"/><Relationship Id="rId12" Type="http://schemas.openxmlformats.org/officeDocument/2006/relationships/image" Target="../media/image128.svg"/><Relationship Id="rId17" Type="http://schemas.openxmlformats.org/officeDocument/2006/relationships/image" Target="../media/image131.jpeg"/><Relationship Id="rId2" Type="http://schemas.openxmlformats.org/officeDocument/2006/relationships/hyperlink" Target="https://www.sicon.ru/upload/iblock/c4e/4q5dn4lfa4zanr4dweq7lz01tys7gu8s/ST_Katalog_2024.10.11.pdf" TargetMode="External"/><Relationship Id="rId16" Type="http://schemas.openxmlformats.org/officeDocument/2006/relationships/hyperlink" Target="https://marketelectro.ru/company/ao-gk-sistemy-i-tehnologii" TargetMode="Externa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4.svg"/><Relationship Id="rId11" Type="http://schemas.openxmlformats.org/officeDocument/2006/relationships/image" Target="../media/image127.png"/><Relationship Id="rId5" Type="http://schemas.openxmlformats.org/officeDocument/2006/relationships/image" Target="../media/image123.png"/><Relationship Id="rId15" Type="http://schemas.openxmlformats.org/officeDocument/2006/relationships/image" Target="../media/image130.svg"/><Relationship Id="rId10" Type="http://schemas.openxmlformats.org/officeDocument/2006/relationships/hyperlink" Target="https://www.youtube.com/@user-vv2rt4uw6z" TargetMode="External"/><Relationship Id="rId19" Type="http://schemas.openxmlformats.org/officeDocument/2006/relationships/image" Target="../media/image132.jpeg"/><Relationship Id="rId4" Type="http://schemas.openxmlformats.org/officeDocument/2006/relationships/hyperlink" Target="https://www.sicon.ru/upload/iblock/38c/ijzzsr1s6d75ocm2vbz70kfvedqr8k4a/%D0%91%D1%80%D0%BE%D1%88%D1%8E%D1%80%D0%B0%20%D0%BE%20%D0%93%D0%9A%20%D0%BC%D0%B0%D0%B9%202022.pdf" TargetMode="External"/><Relationship Id="rId9" Type="http://schemas.openxmlformats.org/officeDocument/2006/relationships/image" Target="../media/image126.svg"/><Relationship Id="rId14" Type="http://schemas.openxmlformats.org/officeDocument/2006/relationships/image" Target="../media/image1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005EA4"/>
            </a:gs>
            <a:gs pos="60000">
              <a:srgbClr val="85C2FF"/>
            </a:gs>
            <a:gs pos="95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AA3DA0-1D16-836C-8BD0-026BA492C0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73"/>
          <a:stretch/>
        </p:blipFill>
        <p:spPr>
          <a:xfrm>
            <a:off x="7031371" y="1151769"/>
            <a:ext cx="11259804" cy="8890713"/>
          </a:xfrm>
          <a:prstGeom prst="rect">
            <a:avLst/>
          </a:prstGeom>
        </p:spPr>
      </p:pic>
      <p:sp>
        <p:nvSpPr>
          <p:cNvPr id="104" name="Прямоугольник 103"/>
          <p:cNvSpPr/>
          <p:nvPr/>
        </p:nvSpPr>
        <p:spPr>
          <a:xfrm>
            <a:off x="575144" y="4190473"/>
            <a:ext cx="8570442" cy="1586774"/>
          </a:xfrm>
          <a:prstGeom prst="rect">
            <a:avLst/>
          </a:prstGeom>
        </p:spPr>
        <p:txBody>
          <a:bodyPr wrap="square" lIns="164271" tIns="82134" rIns="164271" bIns="82134">
            <a:spAutoFit/>
          </a:bodyPr>
          <a:lstStyle/>
          <a:p>
            <a:pPr defTabSz="1829074">
              <a:spcBef>
                <a:spcPts val="1022"/>
              </a:spcBef>
              <a:defRPr/>
            </a:pPr>
            <a:r>
              <a:rPr lang="ru-RU" sz="2800" b="1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Построение цифровых интеллектуальных систем учёта, диспетчеризации и телемеханики</a:t>
            </a:r>
          </a:p>
          <a:p>
            <a:pPr defTabSz="1829074">
              <a:spcBef>
                <a:spcPts val="1022"/>
              </a:spcBef>
              <a:defRPr/>
            </a:pPr>
            <a:endParaRPr lang="ru-RU" sz="2800" b="1" dirty="0">
              <a:solidFill>
                <a:prstClr val="black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EBD91D-3856-EDED-B851-B847AD8625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169" y="9242561"/>
            <a:ext cx="5749016" cy="799921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719188" y="3994197"/>
            <a:ext cx="79933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F8D7949-D8C9-45B1-B197-495CFE230264}"/>
              </a:ext>
            </a:extLst>
          </p:cNvPr>
          <p:cNvSpPr/>
          <p:nvPr/>
        </p:nvSpPr>
        <p:spPr>
          <a:xfrm>
            <a:off x="575143" y="2104477"/>
            <a:ext cx="10338587" cy="1889677"/>
          </a:xfrm>
          <a:prstGeom prst="rect">
            <a:avLst/>
          </a:prstGeom>
          <a:noFill/>
          <a:ln>
            <a:noFill/>
          </a:ln>
        </p:spPr>
        <p:txBody>
          <a:bodyPr wrap="square" lIns="164271" tIns="82134" rIns="164271" bIns="82134">
            <a:spAutoFit/>
          </a:bodyPr>
          <a:lstStyle/>
          <a:p>
            <a:pPr defTabSz="1829074">
              <a:spcBef>
                <a:spcPts val="0"/>
              </a:spcBef>
              <a:defRPr/>
            </a:pPr>
            <a:r>
              <a:rPr lang="ru-RU" sz="5601" b="1" dirty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Группа Компаний</a:t>
            </a:r>
            <a:br>
              <a:rPr lang="ru-RU" sz="5601" b="1" dirty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5601" b="1" dirty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«Системы и Технологии»</a:t>
            </a:r>
            <a:endParaRPr lang="ru-RU" sz="4801" b="1" dirty="0">
              <a:solidFill>
                <a:prstClr val="whit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1A5F7A0-F1A1-5D11-9462-14F6F338798E}"/>
              </a:ext>
            </a:extLst>
          </p:cNvPr>
          <p:cNvSpPr/>
          <p:nvPr/>
        </p:nvSpPr>
        <p:spPr>
          <a:xfrm>
            <a:off x="16779007" y="9452510"/>
            <a:ext cx="1512168" cy="515761"/>
          </a:xfrm>
          <a:prstGeom prst="rect">
            <a:avLst/>
          </a:prstGeom>
        </p:spPr>
        <p:txBody>
          <a:bodyPr wrap="square" lIns="144571" tIns="72284" rIns="144571" bIns="72284">
            <a:spAutoFit/>
          </a:bodyPr>
          <a:lstStyle/>
          <a:p>
            <a:pPr>
              <a:lnSpc>
                <a:spcPts val="3001"/>
              </a:lnSpc>
              <a:spcBef>
                <a:spcPts val="0"/>
              </a:spcBef>
              <a:defRPr/>
            </a:pPr>
            <a:r>
              <a:rPr lang="ru-RU" sz="2400" b="1" dirty="0">
                <a:latin typeface="+mn-lt"/>
                <a:cs typeface="+mn-cs"/>
              </a:rPr>
              <a:t>202</a:t>
            </a:r>
            <a:r>
              <a:rPr lang="en-US" sz="2400" b="1" dirty="0">
                <a:latin typeface="+mn-lt"/>
                <a:cs typeface="+mn-cs"/>
              </a:rPr>
              <a:t>4</a:t>
            </a:r>
            <a:r>
              <a:rPr lang="ru-RU" sz="2400" b="1" dirty="0">
                <a:latin typeface="+mn-lt"/>
                <a:cs typeface="+mn-cs"/>
              </a:rPr>
              <a:t> г.</a:t>
            </a:r>
          </a:p>
        </p:txBody>
      </p:sp>
    </p:spTree>
    <p:extLst>
      <p:ext uri="{BB962C8B-B14F-4D97-AF65-F5344CB8AC3E}">
        <p14:creationId xmlns:p14="http://schemas.microsoft.com/office/powerpoint/2010/main" val="165048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1666FD-963E-4902-B60C-EF4712D0B0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0000" y="432000"/>
            <a:ext cx="13827936" cy="795818"/>
          </a:xfrm>
        </p:spPr>
        <p:txBody>
          <a:bodyPr anchor="t" anchorCtr="0"/>
          <a:lstStyle/>
          <a:p>
            <a:pPr algn="l"/>
            <a:r>
              <a:rPr lang="ru-RU" sz="4201" b="0" dirty="0">
                <a:solidFill>
                  <a:srgbClr val="005EA4"/>
                </a:solidFill>
                <a:latin typeface="PF BeauSans Pro Light" panose="02000500000000020004" pitchFamily="2" charset="0"/>
              </a:rPr>
              <a:t>О компании «Системы и Технологии»</a:t>
            </a:r>
          </a:p>
        </p:txBody>
      </p:sp>
      <p:pic>
        <p:nvPicPr>
          <p:cNvPr id="8" name="Picture 2" descr="E:\!Rabota\BRAND book\ST_LOGO_vse.png">
            <a:extLst>
              <a:ext uri="{FF2B5EF4-FFF2-40B4-BE49-F238E27FC236}">
                <a16:creationId xmlns:a16="http://schemas.microsoft.com/office/drawing/2014/main" id="{63896A5E-09DC-4088-904A-A24D42135E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0" r="31956" b="54160"/>
          <a:stretch/>
        </p:blipFill>
        <p:spPr bwMode="auto">
          <a:xfrm>
            <a:off x="14060274" y="2420419"/>
            <a:ext cx="3155400" cy="135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!Rabota\BRAND book\ST_LOGO_vse.png">
            <a:extLst>
              <a:ext uri="{FF2B5EF4-FFF2-40B4-BE49-F238E27FC236}">
                <a16:creationId xmlns:a16="http://schemas.microsoft.com/office/drawing/2014/main" id="{7B91B25A-32B6-4D21-9D57-ED05504988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05" t="45614" r="66490" b="28151"/>
          <a:stretch/>
        </p:blipFill>
        <p:spPr bwMode="auto">
          <a:xfrm>
            <a:off x="1425626" y="2264767"/>
            <a:ext cx="2167111" cy="142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A4343D3-9D58-9C97-C58B-AF10E6F455BE}"/>
              </a:ext>
            </a:extLst>
          </p:cNvPr>
          <p:cNvSpPr/>
          <p:nvPr/>
        </p:nvSpPr>
        <p:spPr>
          <a:xfrm>
            <a:off x="336066" y="7871390"/>
            <a:ext cx="4657602" cy="11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201"/>
              </a:lnSpc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20 000 +</a:t>
            </a:r>
          </a:p>
          <a:p>
            <a:pPr algn="ctr">
              <a:lnSpc>
                <a:spcPts val="4201"/>
              </a:lnSpc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Проектов в России и СНГ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3BC759D-D17E-17D1-9AFC-8BA91F586E75}"/>
              </a:ext>
            </a:extLst>
          </p:cNvPr>
          <p:cNvSpPr/>
          <p:nvPr/>
        </p:nvSpPr>
        <p:spPr>
          <a:xfrm>
            <a:off x="13039852" y="7871389"/>
            <a:ext cx="5196245" cy="11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201"/>
              </a:lnSpc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100+ </a:t>
            </a:r>
          </a:p>
          <a:p>
            <a:pPr algn="ctr">
              <a:lnSpc>
                <a:spcPts val="4201"/>
              </a:lnSpc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Модификаций продукции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47D3C62-A118-435A-0022-8CBDE17D07A2}"/>
              </a:ext>
            </a:extLst>
          </p:cNvPr>
          <p:cNvSpPr/>
          <p:nvPr/>
        </p:nvSpPr>
        <p:spPr>
          <a:xfrm>
            <a:off x="6532908" y="7871390"/>
            <a:ext cx="5748973" cy="1654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201"/>
              </a:lnSpc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300 +</a:t>
            </a:r>
          </a:p>
          <a:p>
            <a:pPr algn="ctr">
              <a:lnSpc>
                <a:spcPts val="4201"/>
              </a:lnSpc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Высококвалифицированных сотрудников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CBCF335-84D8-289D-B006-D9CCBA12DC0F}"/>
              </a:ext>
            </a:extLst>
          </p:cNvPr>
          <p:cNvSpPr/>
          <p:nvPr/>
        </p:nvSpPr>
        <p:spPr>
          <a:xfrm>
            <a:off x="812219" y="1184647"/>
            <a:ext cx="17190352" cy="907941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Комплексные решения в области автоматизации и диспетчеризации объектов энергетики, промышленности и ЖКХ.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41A5FC9-57D6-7845-E6D7-3541ECF77DDD}"/>
              </a:ext>
            </a:extLst>
          </p:cNvPr>
          <p:cNvSpPr>
            <a:spLocks/>
          </p:cNvSpPr>
          <p:nvPr/>
        </p:nvSpPr>
        <p:spPr>
          <a:xfrm>
            <a:off x="360611" y="3704927"/>
            <a:ext cx="4608512" cy="3598956"/>
          </a:xfrm>
          <a:prstGeom prst="rect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ООО «АСТЭК» — инновационная </a:t>
            </a:r>
            <a:r>
              <a:rPr lang="en-US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IT-</a:t>
            </a:r>
            <a:r>
              <a:rPr lang="ru-RU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компания.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Разработка системных решений и отраслевого программного обеспечения:</a:t>
            </a:r>
            <a:r>
              <a:rPr lang="en-US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«Пирамида</a:t>
            </a:r>
            <a:r>
              <a:rPr lang="en-US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2000</a:t>
            </a:r>
            <a:r>
              <a:rPr lang="ru-RU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», «Пирамида-Сети», «Пирамида 2.0».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F13F668-C900-AE38-763B-967D10D7B60A}"/>
              </a:ext>
            </a:extLst>
          </p:cNvPr>
          <p:cNvSpPr>
            <a:spLocks/>
          </p:cNvSpPr>
          <p:nvPr/>
        </p:nvSpPr>
        <p:spPr>
          <a:xfrm>
            <a:off x="6769323" y="3704927"/>
            <a:ext cx="4740860" cy="3598956"/>
          </a:xfrm>
          <a:prstGeom prst="rect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АО ГК «Системы и Технологии» –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связующее звено Группы Компаний, признанный интегратор в области построения сложных инженерных систем.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E9C4C20-BEBF-FDAD-107A-F81F7C50A410}"/>
              </a:ext>
            </a:extLst>
          </p:cNvPr>
          <p:cNvSpPr>
            <a:spLocks/>
          </p:cNvSpPr>
          <p:nvPr/>
        </p:nvSpPr>
        <p:spPr>
          <a:xfrm>
            <a:off x="13333719" y="3704927"/>
            <a:ext cx="4608512" cy="3598957"/>
          </a:xfrm>
          <a:prstGeom prst="rect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ООО Завод «</a:t>
            </a:r>
            <a:r>
              <a:rPr lang="ru-RU" sz="2400" b="1" dirty="0" err="1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Промприбор</a:t>
            </a:r>
            <a:r>
              <a:rPr lang="ru-RU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» — производитель оборудования.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Разработка и выпуск спец. оборудования для систем телемеханики и учёта энергоресурсов на базе контроллеров «</a:t>
            </a:r>
            <a:r>
              <a:rPr lang="en-US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SM160-02</a:t>
            </a:r>
            <a:r>
              <a:rPr lang="ru-RU" sz="2400" b="1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М» и счётчиков электроэнергии «КВАНТ».</a:t>
            </a:r>
          </a:p>
          <a:p>
            <a:pPr algn="ctr"/>
            <a:endParaRPr lang="ru-RU" sz="1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E00FBB-B624-FE50-F402-3F83529430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323" y="2683470"/>
            <a:ext cx="4779274" cy="66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35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0561267" y="2048927"/>
            <a:ext cx="7228171" cy="7235242"/>
          </a:xfrm>
          <a:prstGeom prst="rect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E0515A-3DA6-48D4-AC70-7D425FA772DD}"/>
              </a:ext>
            </a:extLst>
          </p:cNvPr>
          <p:cNvSpPr txBox="1"/>
          <p:nvPr/>
        </p:nvSpPr>
        <p:spPr>
          <a:xfrm>
            <a:off x="1406143" y="3254576"/>
            <a:ext cx="8838864" cy="25319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Интелл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ектуал</a:t>
            </a: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ьные системы учёта энергоресурсов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Системы диспетчеризации и телемеханики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Единые центры сбора и обработки данных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Концепции развития систем учёта и автоматизации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DF61D2-DBF0-DA88-840B-8404EE2A2058}"/>
              </a:ext>
            </a:extLst>
          </p:cNvPr>
          <p:cNvSpPr/>
          <p:nvPr/>
        </p:nvSpPr>
        <p:spPr>
          <a:xfrm>
            <a:off x="539009" y="1967667"/>
            <a:ext cx="9629784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Построение цифровых систем для энергетики, промышленности и городской инфраструктуры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425032" y="2296193"/>
            <a:ext cx="3201004" cy="954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5601" b="1" dirty="0">
                <a:solidFill>
                  <a:schemeClr val="bg1"/>
                </a:solidFill>
                <a:latin typeface="Segoe UI Semibold" panose="020B0702040204020203" pitchFamily="34" charset="0"/>
              </a:rPr>
              <a:t>30+ </a:t>
            </a:r>
            <a:r>
              <a:rPr lang="ru-RU" sz="2400" spc="-80" dirty="0">
                <a:solidFill>
                  <a:schemeClr val="bg1"/>
                </a:solidFill>
                <a:latin typeface="Segoe UI Semibold" panose="020B0702040204020203" pitchFamily="34" charset="0"/>
              </a:rPr>
              <a:t>лет работы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446365" y="6398063"/>
            <a:ext cx="4126835" cy="954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5601" b="1" dirty="0">
                <a:solidFill>
                  <a:schemeClr val="bg1"/>
                </a:solidFill>
                <a:latin typeface="Segoe UI Semibold" panose="020B0702040204020203" pitchFamily="34" charset="0"/>
              </a:rPr>
              <a:t>50 </a:t>
            </a:r>
            <a:r>
              <a:rPr lang="ru-RU" sz="2400" spc="-80" dirty="0">
                <a:solidFill>
                  <a:schemeClr val="bg1"/>
                </a:solidFill>
                <a:latin typeface="Segoe UI Semibold" panose="020B0702040204020203" pitchFamily="34" charset="0"/>
              </a:rPr>
              <a:t>компаний-партнёров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422727" y="3652852"/>
            <a:ext cx="4352025" cy="954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5601" b="1" dirty="0">
                <a:solidFill>
                  <a:schemeClr val="bg1"/>
                </a:solidFill>
                <a:latin typeface="Segoe UI Semibold" panose="020B0702040204020203" pitchFamily="34" charset="0"/>
              </a:rPr>
              <a:t>20 000+ </a:t>
            </a:r>
            <a:r>
              <a:rPr lang="ru-RU" sz="2400" spc="-80" dirty="0">
                <a:solidFill>
                  <a:schemeClr val="bg1"/>
                </a:solidFill>
                <a:latin typeface="Segoe UI Semibold" panose="020B0702040204020203" pitchFamily="34" charset="0"/>
              </a:rPr>
              <a:t>проектов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250261" y="5061597"/>
            <a:ext cx="7798856" cy="954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dirty="0">
                <a:solidFill>
                  <a:schemeClr val="bg1"/>
                </a:solidFill>
                <a:latin typeface="PF BeauSans Pro SemiBold" panose="02000503000000020004" pitchFamily="2" charset="0"/>
              </a:rPr>
              <a:t> </a:t>
            </a:r>
            <a:r>
              <a:rPr lang="ru-RU" sz="5601" b="1" dirty="0">
                <a:solidFill>
                  <a:schemeClr val="bg1"/>
                </a:solidFill>
                <a:latin typeface="Segoe UI Semibold" panose="020B0702040204020203" pitchFamily="34" charset="0"/>
              </a:rPr>
              <a:t>100+ </a:t>
            </a:r>
            <a:r>
              <a:rPr lang="ru-RU" sz="2400" spc="-80" dirty="0">
                <a:solidFill>
                  <a:schemeClr val="bg1"/>
                </a:solidFill>
                <a:latin typeface="Segoe UI Semibold" panose="020B0702040204020203" pitchFamily="34" charset="0"/>
              </a:rPr>
              <a:t>модификаций продукции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515851" y="7827001"/>
            <a:ext cx="5382884" cy="954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5601" b="1" spc="-80" dirty="0">
                <a:solidFill>
                  <a:schemeClr val="bg1"/>
                </a:solidFill>
                <a:latin typeface="Segoe UI Semibold" panose="020B0702040204020203" pitchFamily="34" charset="0"/>
              </a:rPr>
              <a:t>85 </a:t>
            </a:r>
            <a:r>
              <a:rPr lang="ru-RU" sz="2400" spc="-80" dirty="0">
                <a:solidFill>
                  <a:schemeClr val="bg1"/>
                </a:solidFill>
                <a:latin typeface="Segoe UI Semibold" panose="020B0702040204020203" pitchFamily="34" charset="0"/>
              </a:rPr>
              <a:t>регионов России и страны СНГ</a:t>
            </a:r>
            <a:endParaRPr lang="ru-RU" sz="2800" spc="-80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643859" y="3378070"/>
            <a:ext cx="576164" cy="329281"/>
          </a:xfrm>
          <a:prstGeom prst="homePlate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21594000" scaled="0"/>
            <a:tileRect r="-100000" b="-100000"/>
          </a:gradFill>
          <a:ln>
            <a:noFill/>
          </a:ln>
          <a:effectLst>
            <a:outerShdw blurRad="25400" dist="12700" dir="6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5877" tIns="77940" rIns="155877" bIns="77940" rtlCol="0" anchor="ctr"/>
          <a:lstStyle/>
          <a:p>
            <a:pPr algn="ctr"/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>
            <a:off x="643859" y="4052019"/>
            <a:ext cx="576164" cy="329281"/>
          </a:xfrm>
          <a:prstGeom prst="homePlate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21594000" scaled="0"/>
            <a:tileRect r="-100000" b="-100000"/>
          </a:gradFill>
          <a:ln>
            <a:noFill/>
          </a:ln>
          <a:effectLst>
            <a:outerShdw blurRad="25400" dist="12700" dir="6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5877" tIns="77940" rIns="155877" bIns="77940" rtlCol="0" anchor="ctr"/>
          <a:lstStyle/>
          <a:p>
            <a:pPr algn="ctr"/>
            <a:endParaRPr lang="ru-RU"/>
          </a:p>
        </p:txBody>
      </p:sp>
      <p:sp>
        <p:nvSpPr>
          <p:cNvPr id="16" name="Пятиугольник 15"/>
          <p:cNvSpPr/>
          <p:nvPr/>
        </p:nvSpPr>
        <p:spPr>
          <a:xfrm>
            <a:off x="643859" y="4725968"/>
            <a:ext cx="576164" cy="329281"/>
          </a:xfrm>
          <a:prstGeom prst="homePlate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21594000" scaled="0"/>
            <a:tileRect r="-100000" b="-100000"/>
          </a:gradFill>
          <a:ln>
            <a:noFill/>
          </a:ln>
          <a:effectLst>
            <a:outerShdw blurRad="25400" dist="12700" dir="6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5877" tIns="77940" rIns="155877" bIns="77940" rtlCol="0" anchor="ctr"/>
          <a:lstStyle/>
          <a:p>
            <a:pPr algn="ctr"/>
            <a:endParaRPr lang="ru-RU"/>
          </a:p>
        </p:txBody>
      </p:sp>
      <p:sp>
        <p:nvSpPr>
          <p:cNvPr id="17" name="Пятиугольник 16"/>
          <p:cNvSpPr/>
          <p:nvPr/>
        </p:nvSpPr>
        <p:spPr>
          <a:xfrm>
            <a:off x="643859" y="5399915"/>
            <a:ext cx="576164" cy="329281"/>
          </a:xfrm>
          <a:prstGeom prst="homePlate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21594000" scaled="0"/>
            <a:tileRect r="-100000" b="-100000"/>
          </a:gradFill>
          <a:ln>
            <a:noFill/>
          </a:ln>
          <a:effectLst>
            <a:outerShdw blurRad="25400" dist="12700" dir="6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5877" tIns="77940" rIns="155877" bIns="77940"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47292" y="8121982"/>
            <a:ext cx="98215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/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PF BeauSans Pro Bbook" panose="02000503030000020004" pitchFamily="2" charset="0"/>
              </a:rPr>
              <a:t>Лицензия ФСБ РФ по криптографической защите информации (рег. №78/20H от 13.11.2020 г.) и по защите гос. тайны (рег. №1535 от 25.12.2019 г.). Лицензия ФСТЭК России на деятельность по технической защите конфиденциальной информации (рег. № Л024-00107-77/01367096 от 26.08.2024) и по разработке и производству средств защиты конфиденциальной информации (рег. №1778 от 14.07.2017).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4A245A-31D8-5FA3-C2D9-E0FC4EE819D0}"/>
              </a:ext>
            </a:extLst>
          </p:cNvPr>
          <p:cNvSpPr/>
          <p:nvPr/>
        </p:nvSpPr>
        <p:spPr>
          <a:xfrm>
            <a:off x="561946" y="6265679"/>
            <a:ext cx="9411156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Собственное производство,  российское ПО,  полный цикл интеграции разработанных решений</a:t>
            </a:r>
            <a:endParaRPr lang="ru-RU" sz="3200" dirty="0">
              <a:solidFill>
                <a:srgbClr val="0267C2"/>
              </a:solidFill>
              <a:latin typeface="PF BeauSans Pro Thin" panose="02000500000000020004" pitchFamily="2" charset="0"/>
              <a:ea typeface="+mj-ea"/>
              <a:cs typeface="+mj-cs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60CBE8B-B796-6667-0541-CF9704D81DDA}"/>
              </a:ext>
            </a:extLst>
          </p:cNvPr>
          <p:cNvSpPr txBox="1">
            <a:spLocks/>
          </p:cNvSpPr>
          <p:nvPr/>
        </p:nvSpPr>
        <p:spPr bwMode="auto">
          <a:xfrm>
            <a:off x="720000" y="432000"/>
            <a:ext cx="13827936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О компании «Системы и Технологии»</a:t>
            </a:r>
          </a:p>
        </p:txBody>
      </p:sp>
    </p:spTree>
    <p:extLst>
      <p:ext uri="{BB962C8B-B14F-4D97-AF65-F5344CB8AC3E}">
        <p14:creationId xmlns:p14="http://schemas.microsoft.com/office/powerpoint/2010/main" val="903739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49A299FF-401B-4198-9AFE-E14E91622225}"/>
              </a:ext>
            </a:extLst>
          </p:cNvPr>
          <p:cNvSpPr txBox="1"/>
          <p:nvPr/>
        </p:nvSpPr>
        <p:spPr>
          <a:xfrm>
            <a:off x="2516214" y="2820970"/>
            <a:ext cx="6121063" cy="48013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Российское прикладное ПО «Пирамида</a:t>
            </a: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»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Цифровые приборы учёта </a:t>
            </a:r>
            <a:b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электроэнергии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Интеллектуальные контроллеры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Устройства телемеханики и диспетчеризации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56D4C0-E315-37EE-991D-458430B9BD41}"/>
              </a:ext>
            </a:extLst>
          </p:cNvPr>
          <p:cNvSpPr txBox="1"/>
          <p:nvPr/>
        </p:nvSpPr>
        <p:spPr>
          <a:xfrm>
            <a:off x="11013987" y="2820970"/>
            <a:ext cx="6121063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Программно-технические комплексы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Программно-аппаратные комплексы уровня ИВК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Шкафы автоматизированного управления освещением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Оборудование связи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B9FE63-85C2-31E7-A071-775E67864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4649" y="2668543"/>
            <a:ext cx="857399" cy="53349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BD2002-9A15-6A84-BFAD-AECFD4291F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2866" y="6754062"/>
            <a:ext cx="927485" cy="7419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F712F9-2FE1-339A-8367-204836170F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35904" y="3901260"/>
            <a:ext cx="634888" cy="8100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985EB9E-5624-9E6F-04B6-66CAA72200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52574" y="5349543"/>
            <a:ext cx="601544" cy="53931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2261F7-5FC9-6952-47EF-5775BFC32F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24707" y="6801271"/>
            <a:ext cx="974549" cy="67135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0557A7-FFE8-0BCB-2230-D62A730D9B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95614" y="2612473"/>
            <a:ext cx="741989" cy="74198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6AB10E8-0A08-4BE8-629F-555325FF7C7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602866" y="5349542"/>
            <a:ext cx="927485" cy="92748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55DF8E2-E289-BDE9-9484-E0EAE15D28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659679" y="3831497"/>
            <a:ext cx="813863" cy="101732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5EC982-7B53-CE46-F33E-7DC806FC85C8}"/>
              </a:ext>
            </a:extLst>
          </p:cNvPr>
          <p:cNvSpPr txBox="1">
            <a:spLocks/>
          </p:cNvSpPr>
          <p:nvPr/>
        </p:nvSpPr>
        <p:spPr bwMode="auto">
          <a:xfrm>
            <a:off x="720000" y="432000"/>
            <a:ext cx="13827936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Собственная разработка оборудования и ПО</a:t>
            </a:r>
          </a:p>
        </p:txBody>
      </p:sp>
    </p:spTree>
    <p:extLst>
      <p:ext uri="{BB962C8B-B14F-4D97-AF65-F5344CB8AC3E}">
        <p14:creationId xmlns:p14="http://schemas.microsoft.com/office/powerpoint/2010/main" val="254495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A14102-522C-A360-438A-4F92BECAA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4499" y="2660898"/>
            <a:ext cx="744623" cy="7189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32DD94-8946-844B-BB2E-C48465AD4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69597" y="3866213"/>
            <a:ext cx="730359" cy="8520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A6E943C-8D05-947C-CBA0-DA99095610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8599" y="2660898"/>
            <a:ext cx="671357" cy="67135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8ED871C-BCBD-14F4-D08D-9C78A1F928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20405" y="5172286"/>
            <a:ext cx="1381588" cy="134095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080778D-BC76-B5D6-F893-A7CE549A92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57300" y="5571876"/>
            <a:ext cx="954952" cy="95495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C33418D-4B5E-1F33-36DC-93A592E93B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39475" y="3798591"/>
            <a:ext cx="949647" cy="98733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2F644FF-A938-3495-17FA-798A4EA29159}"/>
              </a:ext>
            </a:extLst>
          </p:cNvPr>
          <p:cNvSpPr txBox="1"/>
          <p:nvPr/>
        </p:nvSpPr>
        <p:spPr>
          <a:xfrm>
            <a:off x="3027949" y="2820970"/>
            <a:ext cx="6121063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Проектирование и разработка</a:t>
            </a: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Производство продукции и ПО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Внедрение на объекте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D259C9-D251-D1CB-5CE2-0F1CF6FA7066}"/>
              </a:ext>
            </a:extLst>
          </p:cNvPr>
          <p:cNvSpPr txBox="1"/>
          <p:nvPr/>
        </p:nvSpPr>
        <p:spPr>
          <a:xfrm>
            <a:off x="11377452" y="2820970"/>
            <a:ext cx="6121063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Сервисное обслуживание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Техническая поддержка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Многоуровневое обучение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EC0FEBFA-D83F-A281-1A48-C32FA474BEAA}"/>
              </a:ext>
            </a:extLst>
          </p:cNvPr>
          <p:cNvSpPr txBox="1">
            <a:spLocks/>
          </p:cNvSpPr>
          <p:nvPr/>
        </p:nvSpPr>
        <p:spPr bwMode="auto">
          <a:xfrm>
            <a:off x="720000" y="432000"/>
            <a:ext cx="13827936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Готовые решения «под ключ»</a:t>
            </a:r>
          </a:p>
        </p:txBody>
      </p:sp>
    </p:spTree>
    <p:extLst>
      <p:ext uri="{BB962C8B-B14F-4D97-AF65-F5344CB8AC3E}">
        <p14:creationId xmlns:p14="http://schemas.microsoft.com/office/powerpoint/2010/main" val="2524261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5073D6-121D-4692-BC1D-AAC782B44F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59" y="2264767"/>
            <a:ext cx="16964872" cy="57858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2EFEB-A5B4-68AE-F937-B44C0AFECDC9}"/>
              </a:ext>
            </a:extLst>
          </p:cNvPr>
          <p:cNvSpPr txBox="1">
            <a:spLocks/>
          </p:cNvSpPr>
          <p:nvPr/>
        </p:nvSpPr>
        <p:spPr bwMode="auto">
          <a:xfrm>
            <a:off x="720000" y="432000"/>
            <a:ext cx="13827936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Нам доверяют</a:t>
            </a:r>
          </a:p>
        </p:txBody>
      </p:sp>
    </p:spTree>
    <p:extLst>
      <p:ext uri="{BB962C8B-B14F-4D97-AF65-F5344CB8AC3E}">
        <p14:creationId xmlns:p14="http://schemas.microsoft.com/office/powerpoint/2010/main" val="4104967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AFAA15-8B9E-2CE9-0D01-C14980FE4732}"/>
              </a:ext>
            </a:extLst>
          </p:cNvPr>
          <p:cNvSpPr/>
          <p:nvPr/>
        </p:nvSpPr>
        <p:spPr>
          <a:xfrm>
            <a:off x="8839805" y="2203299"/>
            <a:ext cx="8505034" cy="6520677"/>
          </a:xfrm>
          <a:prstGeom prst="rect">
            <a:avLst/>
          </a:prstGeom>
        </p:spPr>
        <p:txBody>
          <a:bodyPr wrap="square" lIns="311826" tIns="155915" rIns="311826" bIns="155915">
            <a:spAutoFit/>
          </a:bodyPr>
          <a:lstStyle/>
          <a:p>
            <a:pPr marL="342951" indent="-342951" defTabSz="166737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Использование единого контроллера (УСПД) под задачи АСКУЭ и диспетчеризации</a:t>
            </a: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342951" indent="-342951" defTabSz="166737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Возможность наращивания объёма дискретных сигналов типа «сухой контакт», за счёт подключения  дополнительных модулей ввода-вывода.</a:t>
            </a:r>
          </a:p>
          <a:p>
            <a:pPr marL="342951" indent="-342951" defTabSz="166737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Возможность подключения цифровых модулей диспетчеризации объекта  (МИП, контроллер ячейки).</a:t>
            </a:r>
          </a:p>
          <a:p>
            <a:pPr marL="342951" indent="-342951" defTabSz="166737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Передача информации в несколько направлений (в ИВК АСКУЭ и ОИК) по запросу или по расписанию, спорадически по событию.</a:t>
            </a:r>
          </a:p>
          <a:p>
            <a:pPr marL="342951" indent="-342951" defTabSz="166737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Контроль наличия напряжения на отходящих фидерах ТП.</a:t>
            </a:r>
          </a:p>
          <a:p>
            <a:pPr marL="342951" indent="-342951" defTabSz="166737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Контроль положения коммутационных аппаратов на ТП. </a:t>
            </a:r>
          </a:p>
          <a:p>
            <a:pPr marL="342951" indent="-342951" defTabSz="166737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Выполнение команд телеуправления с верхнего уровня. </a:t>
            </a:r>
          </a:p>
          <a:p>
            <a:pPr marL="342951" indent="-342951" defTabSz="166737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Контроль текущих параметров электрической сети (ток /напряжение/мощность).</a:t>
            </a:r>
          </a:p>
          <a:p>
            <a:pPr marL="342951" indent="-342951" defTabSz="166737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Приём сигналов точного времени с вышестоящего уровня или от устройства синхронизации времени. Синхронизация локальных устройств.</a:t>
            </a:r>
          </a:p>
        </p:txBody>
      </p:sp>
      <p:sp>
        <p:nvSpPr>
          <p:cNvPr id="8" name="Скругленный прямоугольник 4">
            <a:extLst>
              <a:ext uri="{FF2B5EF4-FFF2-40B4-BE49-F238E27FC236}">
                <a16:creationId xmlns:a16="http://schemas.microsoft.com/office/drawing/2014/main" id="{89D9B2D2-5802-1537-BEAA-7DAB6D7807AE}"/>
              </a:ext>
            </a:extLst>
          </p:cNvPr>
          <p:cNvSpPr/>
          <p:nvPr/>
        </p:nvSpPr>
        <p:spPr>
          <a:xfrm>
            <a:off x="8839804" y="1079550"/>
            <a:ext cx="8651846" cy="974591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41" tIns="121941" rIns="121941" bIns="121941" spcCol="1270" anchor="ctr"/>
          <a:lstStyle/>
          <a:p>
            <a:pPr marL="61367" defTabSz="2425270">
              <a:lnSpc>
                <a:spcPct val="90000"/>
              </a:lnSpc>
              <a:spcAft>
                <a:spcPts val="1022"/>
              </a:spcAft>
              <a:defRPr/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Ключевые особенности: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17BE1D-601C-3890-9BE7-2180C8F1E3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58" y="1506335"/>
            <a:ext cx="8032060" cy="78221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CEE4A-754B-4A97-39B4-64360EA83A0E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Комплексное решение по построению ИСУЭ и диспетчеризации</a:t>
            </a:r>
          </a:p>
        </p:txBody>
      </p:sp>
    </p:spTree>
    <p:extLst>
      <p:ext uri="{BB962C8B-B14F-4D97-AF65-F5344CB8AC3E}">
        <p14:creationId xmlns:p14="http://schemas.microsoft.com/office/powerpoint/2010/main" val="3269744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demetra\Depts\Маркетинг\Private\Кабанова\Презентации\Пирамида 2.0\материал\digital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2783" y="5676675"/>
            <a:ext cx="1165902" cy="116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12219" y="1184647"/>
            <a:ext cx="10061560" cy="477054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Универсальное УСПД под задачи учёта и диспетчеризации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4855" y="2192759"/>
            <a:ext cx="10564442" cy="6740307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Соответствует требованиям ПП РФ №890 от 19 июня 2020 г.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Автоматизированный сбор данных с приборов учёта энергоресурсов.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Поддержка 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более 200 типов приборов учёта различных производителей.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Передача данных с уровня объекта в несколько направлений </a:t>
            </a:r>
            <a:b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ИВК ВУ АСКУЭ и АСДУ по стандартным протоколам.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Ввод телесигнализации и телеизмерений с возможностью расширения.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Защита от несанкционированного доступа с помощью паролей.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Встроенное ПО под управлением </a:t>
            </a: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ОС </a:t>
            </a:r>
            <a:r>
              <a:rPr lang="ru-RU" sz="2400" dirty="0" err="1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Linux</a:t>
            </a: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Технологии передачи данных: </a:t>
            </a:r>
            <a:r>
              <a:rPr lang="en-US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GSM (CSD/GPRS)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, </a:t>
            </a:r>
            <a:r>
              <a:rPr lang="en-US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Ethernet 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(TCP/IP),</a:t>
            </a:r>
            <a:r>
              <a:rPr lang="en-US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PLC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en-US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PRIME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, </a:t>
            </a:r>
            <a:r>
              <a:rPr lang="en-US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RF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</a:t>
            </a:r>
            <a:r>
              <a:rPr lang="en-US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433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, </a:t>
            </a:r>
            <a:r>
              <a:rPr lang="en-US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RF-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868. 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Удалённое конфигурирование по каналам связи стандарта GSM (CSD/GPRS) и </a:t>
            </a:r>
            <a:r>
              <a:rPr lang="ru-RU" sz="2400" dirty="0" err="1">
                <a:latin typeface="Segoe UI Semilight" panose="020B0402040204020203" pitchFamily="34" charset="0"/>
                <a:cs typeface="Segoe UI Semilight" panose="020B0402040204020203" pitchFamily="34" charset="0"/>
              </a:rPr>
              <a:t>Ethernet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(TCP/IP).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Протоколы обмена: 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СПОДЭС. МЭК 60870-5-101, МЭК 60870-5-104, МЭК 60870-5-103, МЭК 61850-8-1, МЭК 62056 (</a:t>
            </a:r>
            <a:r>
              <a:rPr lang="en-US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DLMS/COSEM)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, </a:t>
            </a:r>
            <a:r>
              <a:rPr lang="en-US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Modbus/TCP, Modbus/RTU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, </a:t>
            </a:r>
            <a:r>
              <a:rPr lang="en-US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FTP, XML, SNMP</a:t>
            </a:r>
            <a:r>
              <a:rPr lang="ru-RU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9DB500-544C-48BB-8CAE-E761C37C89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1031" y="1696477"/>
            <a:ext cx="4229834" cy="453601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03DDAD8-D967-4B2D-9327-DD557CEEAD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18237" y="6557066"/>
            <a:ext cx="3275427" cy="69170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6A61EBF-8900-4F35-8131-2AA2A112D4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84237" y="7724233"/>
            <a:ext cx="2849169" cy="49407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C2E5322-ABC5-4ADB-A8AA-E412B7E8D0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426433" y="7681700"/>
            <a:ext cx="2267738" cy="55026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A39F3B-4814-65A4-5F6A-714432D7BCBC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Интеллектуальный контроллер </a:t>
            </a:r>
            <a:r>
              <a:rPr lang="en-US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SM 160-02M</a:t>
            </a:r>
            <a:endParaRPr lang="ru-RU" sz="4201" dirty="0">
              <a:solidFill>
                <a:srgbClr val="005EA4"/>
              </a:solidFill>
              <a:latin typeface="PF BeauSans Pro Ligh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333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0D11130-1255-408B-996C-408AEB373C39}"/>
              </a:ext>
            </a:extLst>
          </p:cNvPr>
          <p:cNvSpPr/>
          <p:nvPr/>
        </p:nvSpPr>
        <p:spPr>
          <a:xfrm>
            <a:off x="7133795" y="1247652"/>
            <a:ext cx="10655644" cy="230492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15900" sx="102000" sy="102000" algn="t" rotWithShape="0">
              <a:schemeClr val="tx1">
                <a:alpha val="19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336038" y="3691925"/>
            <a:ext cx="10134797" cy="477054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marL="61367">
              <a:spcAft>
                <a:spcPts val="1022"/>
              </a:spcAft>
              <a:defRPr/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Комплексное решение по защите информации в ИСУЭ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44355" y="7060554"/>
            <a:ext cx="10445083" cy="2693045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marL="342951" indent="-342951">
              <a:spcBef>
                <a:spcPts val="1000"/>
              </a:spcBef>
              <a:buSzPct val="110000"/>
              <a:buFont typeface="Wingdings" panose="05000000000000000000" pitchFamily="2" charset="2"/>
              <a:buChar char="ü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Протестировано и соответствует требованиям ПП РФ №890 от 19.06.2020 г. </a:t>
            </a:r>
          </a:p>
          <a:p>
            <a:pPr marL="342951" indent="-342951">
              <a:spcBef>
                <a:spcPts val="1000"/>
              </a:spcBef>
              <a:buSzPct val="110000"/>
              <a:buFont typeface="Wingdings" panose="05000000000000000000" pitchFamily="2" charset="2"/>
              <a:buChar char="ü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Имеет положительное заключение ФСБ России № 149/3/2/22433 </a:t>
            </a:r>
            <a:b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 29.12.2023 г. по оценке корректности встраивания СКЗИ IT SM М в УСПД.</a:t>
            </a:r>
          </a:p>
          <a:p>
            <a:pPr marL="342951" indent="-342951">
              <a:spcBef>
                <a:spcPts val="1000"/>
              </a:spcBef>
              <a:buSzPct val="110000"/>
              <a:buFont typeface="Wingdings" panose="05000000000000000000" pitchFamily="2" charset="2"/>
              <a:buChar char="ü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Удовлетворяет требованиям к СКЗИ по классу КС3 и может использоваться за пределами контролируемой зоны.</a:t>
            </a:r>
          </a:p>
          <a:p>
            <a:pPr marL="342951" indent="-342951">
              <a:spcBef>
                <a:spcPts val="1000"/>
              </a:spcBef>
              <a:buSzPct val="110000"/>
              <a:buFont typeface="Wingdings" panose="05000000000000000000" pitchFamily="2" charset="2"/>
              <a:buChar char="ü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Удовлетворяет требованиям к средствам электронной подписи, утверждённым Приказом ФСБ России от 27.12.2011 г. № 796 по классу КС3.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219651-1F46-4E03-98D2-32EE09E432D2}"/>
              </a:ext>
            </a:extLst>
          </p:cNvPr>
          <p:cNvSpPr/>
          <p:nvPr/>
        </p:nvSpPr>
        <p:spPr>
          <a:xfrm>
            <a:off x="7194462" y="4206193"/>
            <a:ext cx="10594975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Интеллектуальный контроллер </a:t>
            </a:r>
            <a:r>
              <a:rPr lang="en-US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SM160-02</a:t>
            </a: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 (ООО Завод «Промприбор», входящее в ГК «Системы и Технологии»).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Встраиваемый </a:t>
            </a:r>
            <a:r>
              <a:rPr lang="ru-RU" sz="21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Криптомодуль</a:t>
            </a: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СКЗИ «IT SM» версии 1.0. Исполнение 2 </a:t>
            </a:r>
            <a:b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(АО «НТЦ Фискальная безопасность»).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  <a:defRPr/>
            </a:pPr>
            <a:r>
              <a:rPr lang="ru-RU" sz="21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Криптошлюз</a:t>
            </a: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«КриптоПро </a:t>
            </a:r>
            <a:r>
              <a:rPr lang="ru-RU" sz="21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NGate</a:t>
            </a: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» (ООО «Крипто Про»).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212C90A-1AF2-49EF-A167-4BD9326120CC}"/>
              </a:ext>
            </a:extLst>
          </p:cNvPr>
          <p:cNvSpPr/>
          <p:nvPr/>
        </p:nvSpPr>
        <p:spPr>
          <a:xfrm>
            <a:off x="7336038" y="6444149"/>
            <a:ext cx="6890946" cy="477054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marL="61367">
              <a:spcAft>
                <a:spcPts val="1022"/>
              </a:spcAft>
              <a:defRPr/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Готово к внедрению на объектах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A514773-538D-489A-8D31-00EB5478811F}"/>
              </a:ext>
            </a:extLst>
          </p:cNvPr>
          <p:cNvSpPr/>
          <p:nvPr/>
        </p:nvSpPr>
        <p:spPr>
          <a:xfrm>
            <a:off x="7212073" y="1216397"/>
            <a:ext cx="10499084" cy="2287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000"/>
              </a:spcBef>
              <a:buSzPct val="110000"/>
              <a:defRPr/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Для защиты информации на канале связи между ИВК и ИВКЭ необходимо применение сертифицированных ФСБ России средств криптографической защиты информации (СКЗИ). 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Требования ПП РФ №890 от 19.06.2020 по защите информации ИСУЭ.</a:t>
            </a:r>
          </a:p>
          <a:p>
            <a:pPr marL="342951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Базовая модель угроз ИСУЭ Министерства энергетики РФ.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C136DC-CF69-E3A1-2019-BBB49E992E68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Интеллектуальный контроллер </a:t>
            </a:r>
            <a:r>
              <a:rPr lang="en-US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SM 160-02M c </a:t>
            </a:r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СКЗИ по классу КС3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FBF139-54EA-A0E7-2D94-960DDDCDE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52" y="1247652"/>
            <a:ext cx="5907547" cy="789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34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353827" y="3632919"/>
            <a:ext cx="9648744" cy="6246273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marR="0" lvl="0" indent="0" algn="l" defTabSz="733156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ru-RU" sz="19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Основные характеристики и функциональные особенности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Полное соответствие правилам доступа к минимальному набору функций интеллектуального учёта электроэнергии, утвержденным постановлением Правительства РФ от 19.06.2020 №890» и требованиям СТО 34.01.-5.1-009-2021.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Наличие исполнений для установки в щиток и на опору (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Split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). 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Прозрачная клеммная крышка.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Встроенный либо выносной дисплей.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Резервируемые интерфейсы передачи данных RS-485, GSM, NB 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IoT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, PLC, RF-433, RF-868 и т.д.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Фиксация фактов несанкционированного доступа. 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Измерение активной и реактивной энергии в двух направлениях (приём и отдача) и по модулю.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Срабатывание реле управления нагрузкой: </a:t>
            </a:r>
          </a:p>
          <a:p>
            <a:pPr marL="162036" lvl="1" defTabSz="733156"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— по внешней команде; </a:t>
            </a:r>
          </a:p>
          <a:p>
            <a:pPr marL="162036" lvl="1" defTabSz="733156"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— по превышению заданных пределов параметров сети;</a:t>
            </a:r>
          </a:p>
          <a:p>
            <a:pPr marL="162036" lvl="1" defTabSz="733156"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— по превышению заданного предела ограничения энергопотребления;</a:t>
            </a:r>
          </a:p>
          <a:p>
            <a:pPr marL="162036" lvl="1" defTabSz="733156"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— при попытке несанкционированного доступа.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Протокол обмена данными по цифровым интерфейсам согласно спецификации ПАО «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Россети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» - «СПОДЭС».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Инициативная передача данных по факту возникновения события (вскрытие клеммной крышки, воздействие магнитным полем, пропадание напряжения).</a:t>
            </a:r>
          </a:p>
          <a:p>
            <a:pPr marL="540122" marR="0" lvl="1" indent="-378086" algn="l" defTabSz="733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4E5F085-4401-0B37-E5CB-F103B87EB42C}"/>
              </a:ext>
            </a:extLst>
          </p:cNvPr>
          <p:cNvSpPr/>
          <p:nvPr/>
        </p:nvSpPr>
        <p:spPr>
          <a:xfrm>
            <a:off x="8440866" y="1400671"/>
            <a:ext cx="9432720" cy="2419071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defTabSz="733156">
              <a:spcAft>
                <a:spcPct val="20000"/>
              </a:spcAft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Счётчики статические однофазные активной и реактивной электрической энергии ST 1000-9 непосредственного включения предназначены для измерения и учёта активной и реактивной электрической энергии в однофазных двухпроводных сетях переменного тока промышленной частоты в многотарифном режиме. Счётчики используются в составе автоматизированных систем учёта и управления.</a:t>
            </a:r>
          </a:p>
          <a:p>
            <a:pPr marL="85693" marR="0" lvl="0" indent="0" algn="l" defTabSz="733156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7571DB-1299-ADEF-B42C-AD8F96845B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066" y="5410351"/>
            <a:ext cx="2803273" cy="389597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5B67B30-2DB9-B930-8E28-08F9372C70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51" y="5344381"/>
            <a:ext cx="3194320" cy="396194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6DDF7-F890-7373-CB21-95B880187DA6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Однофазные счётчики электроэнергии КВАНТ </a:t>
            </a:r>
            <a:r>
              <a:rPr lang="en-US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ST 1000-9</a:t>
            </a:r>
            <a:endParaRPr lang="ru-RU" sz="4201" dirty="0">
              <a:solidFill>
                <a:srgbClr val="005EA4"/>
              </a:solidFill>
              <a:latin typeface="PF BeauSans Pro Light" panose="02000500000000020004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6B5767-2048-E65F-69E0-909E27ECE5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7115" y="3416895"/>
            <a:ext cx="2267738" cy="55026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67BB03C-F585-9C7B-4ED2-C9A476E829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59" y="1544687"/>
            <a:ext cx="2792600" cy="373342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C487B1-A858-30AD-F3AE-E4206D59AA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68790" y="2489531"/>
            <a:ext cx="2664948" cy="46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81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53CF5A-F7AC-8435-9ADA-81D143C7B59B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Трёхфазные счётчики электроэнергии КВАНТ </a:t>
            </a:r>
            <a:r>
              <a:rPr lang="en-US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ST </a:t>
            </a:r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2</a:t>
            </a:r>
            <a:r>
              <a:rPr lang="en-US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000-</a:t>
            </a:r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12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607DE0-5B3B-88D1-F2C4-F3655B899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8547" y="2452693"/>
            <a:ext cx="2267738" cy="5502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3E8AD7-54A6-9823-A2F0-0E73C99508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949" y="4091822"/>
            <a:ext cx="2920512" cy="384226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BF8150B-267F-E475-9EEF-BB054669D8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940" y="4064967"/>
            <a:ext cx="3015487" cy="389597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79B4C5-1335-1D53-8E05-8FCD1F68BD56}"/>
              </a:ext>
            </a:extLst>
          </p:cNvPr>
          <p:cNvSpPr/>
          <p:nvPr/>
        </p:nvSpPr>
        <p:spPr>
          <a:xfrm>
            <a:off x="8440866" y="1400671"/>
            <a:ext cx="9705721" cy="2677604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marR="0" lvl="0" indent="0" algn="l" defTabSz="733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Счётчики статические трёхфазные активной и реактивной электрической энергии ST 2000-12 непосредственного и трансформаторного включения предназначены для измерения и учёта активной и реактивной электрической энергии в трёхфазных четырёхпроводных сетях переменного тока промышленной частоты в прямом и обратном направлениях в многотарифном режиме. Счётчики могут использоваться в составе автоматизированных систем учёта и управления.</a:t>
            </a:r>
          </a:p>
          <a:p>
            <a:pPr marL="85693" marR="0" lvl="0" indent="0" algn="l" defTabSz="733156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2412B67-37BC-590E-9C4B-F21AB54B3081}"/>
              </a:ext>
            </a:extLst>
          </p:cNvPr>
          <p:cNvSpPr/>
          <p:nvPr/>
        </p:nvSpPr>
        <p:spPr>
          <a:xfrm>
            <a:off x="8353827" y="3856333"/>
            <a:ext cx="9432720" cy="6523272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marR="0" lvl="0" indent="0" algn="l" defTabSz="733156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ru-RU" sz="19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Основные характеристики и функциональные особенности</a:t>
            </a:r>
          </a:p>
          <a:p>
            <a:pPr marL="540122" marR="0" lvl="1" indent="-378086" defTabSz="733156" eaLnBrk="1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Полное соответствие правилам доступа к минимальному набору функций интеллектуального учёта электроэнергии, утвержденным постановлением Правительства РФ от 19.06.2020 №890» и требованиям СТО 34.01.-5.1-009-2021</a:t>
            </a:r>
          </a:p>
          <a:p>
            <a:pPr marL="540122" marR="0" lvl="1" indent="-378086" defTabSz="733156" eaLnBrk="1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Наличие исполнений для установки в щиток и на опору (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Split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).</a:t>
            </a:r>
          </a:p>
          <a:p>
            <a:pPr marL="540122" marR="0" lvl="1" indent="-378086" defTabSz="733156" eaLnBrk="1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Прозрачная клеммная крышка</a:t>
            </a:r>
            <a:r>
              <a:rPr lang="ru-RU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marL="540122" marR="0" lvl="1" indent="-378086" defTabSz="733156" eaLnBrk="1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>
                <a:latin typeface="Segoe UI" panose="020B0502040204020203" pitchFamily="34" charset="0"/>
                <a:cs typeface="Segoe UI" panose="020B0502040204020203" pitchFamily="34" charset="0"/>
              </a:rPr>
              <a:t>Встроенный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либо выносной дисплей.</a:t>
            </a:r>
          </a:p>
          <a:p>
            <a:pPr marL="540122" marR="0" lvl="1" indent="-378086" defTabSz="733156" eaLnBrk="1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Резервируемые интерфейсы передачи данных RS-485, GSM, NB 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IoT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, PLC, RF-433, RF-868, Ethernet и т.д. </a:t>
            </a:r>
          </a:p>
          <a:p>
            <a:pPr marL="540122" marR="0" lvl="1" indent="-378086" defTabSz="733156" eaLnBrk="1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Фиксация фактов несанкционированного доступа.</a:t>
            </a:r>
          </a:p>
          <a:p>
            <a:pPr marL="540122" marR="0" lvl="1" indent="-378086" defTabSz="733156" eaLnBrk="1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Измерение активной и реактивной энергии в двух направлениях (приём и отдача) и по модулю. </a:t>
            </a:r>
          </a:p>
          <a:p>
            <a:pPr marL="540122" marR="0" lvl="1" indent="-378086" defTabSz="733156" eaLnBrk="1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Срабатывание реле управления нагрузкой: </a:t>
            </a:r>
          </a:p>
          <a:p>
            <a:pPr marL="162036" marR="0" lvl="1" defTabSz="733156" eaLnBrk="1" latinLnBrk="0" hangingPunct="1">
              <a:lnSpc>
                <a:spcPct val="100000"/>
              </a:lnSpc>
              <a:buClrTx/>
              <a:buSzTx/>
              <a:tabLst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— по внешней команде;</a:t>
            </a:r>
          </a:p>
          <a:p>
            <a:pPr marL="162036" marR="0" lvl="1" defTabSz="733156" eaLnBrk="1" latinLnBrk="0" hangingPunct="1">
              <a:lnSpc>
                <a:spcPct val="100000"/>
              </a:lnSpc>
              <a:buClrTx/>
              <a:buSzTx/>
              <a:tabLst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— по превышению заданных пределов параметров сети; </a:t>
            </a:r>
          </a:p>
          <a:p>
            <a:pPr marL="162036" marR="0" lvl="1" defTabSz="733156" eaLnBrk="1" latinLnBrk="0" hangingPunct="1">
              <a:lnSpc>
                <a:spcPct val="100000"/>
              </a:lnSpc>
              <a:buClrTx/>
              <a:buSzTx/>
              <a:tabLst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— по превышению заданного предела ограничения энергопотребления; </a:t>
            </a:r>
          </a:p>
          <a:p>
            <a:pPr marL="162036" marR="0" lvl="1" defTabSz="733156" eaLnBrk="1" latinLnBrk="0" hangingPunct="1">
              <a:lnSpc>
                <a:spcPct val="100000"/>
              </a:lnSpc>
              <a:buClrTx/>
              <a:buSzTx/>
              <a:tabLst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— при попытке несанкционированного доступа. 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Протокол обмена данными по цифровым интерфейсам согласно спецификации ПАО «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Россети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» - «СПОДЭС».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Инициативная передача данных по факту возникновения события (вскрытие клеммной крышки, воздействие магнитным полем, пропадание напряжения).</a:t>
            </a:r>
          </a:p>
          <a:p>
            <a:pPr marL="162036" lvl="1" defTabSz="733156">
              <a:defRPr/>
            </a:pP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40122" marR="0" lvl="1" indent="-378086" algn="l" defTabSz="733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2BAE447-C398-E551-DB77-BC93B30A5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68790" y="2489531"/>
            <a:ext cx="2664948" cy="46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70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345387" y="3272879"/>
            <a:ext cx="10657184" cy="7306563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marR="0" lvl="0" indent="0" algn="l" defTabSz="733156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ru-RU" sz="19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Основные характеристики и функциональные особенности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Унифицированное исполнение моноблок и СПЛИТ, аппаратная часть идентичная. 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Замена модулей связи без необходимости вскрытия корпуса прибора.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Измерение активной и реактивной энергии в двух направлениях (приём/отдача) и по модулю.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Фиксация попыток и фактов несанкционированного воздействия и доступа.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Резервируемые интерфейсы передачи данных RS-485, GSM, NB 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IoT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, RF-433, RF-868,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Ethernet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Срабатывание реле управления нагрузкой:</a:t>
            </a:r>
          </a:p>
          <a:p>
            <a:pPr marL="720000" lvl="2" indent="-360000" defTabSz="733156">
              <a:buFont typeface="Calibri" panose="020F0502020204030204" pitchFamily="34" charset="0"/>
              <a:buChar char="—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по внешней команде,</a:t>
            </a:r>
          </a:p>
          <a:p>
            <a:pPr marL="720000" lvl="2" indent="-360000" defTabSz="733156">
              <a:buFont typeface="Calibri" panose="020F0502020204030204" pitchFamily="34" charset="0"/>
              <a:buChar char="—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по превышению заданных пределов параметров сети,</a:t>
            </a:r>
          </a:p>
          <a:p>
            <a:pPr marL="720000" lvl="2" indent="-360000" defTabSz="733156">
              <a:buFont typeface="Calibri" panose="020F0502020204030204" pitchFamily="34" charset="0"/>
              <a:buChar char="—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по превышению заданного предела ограничения энергопотребления,</a:t>
            </a:r>
          </a:p>
          <a:p>
            <a:pPr marL="720000" lvl="2" indent="-360000" defTabSz="733156">
              <a:buFont typeface="Calibri" panose="020F0502020204030204" pitchFamily="34" charset="0"/>
              <a:buChar char="—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при попытке несанкционированного доступа.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Измерение и расчёт необходимых параметров работы в режиме реального времени (небаланса суммы фазных токов и тока в нулевом проводе, линейных напряжений, активной и реактивной электроэнергии в двух направлениях и т.д.).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Ведение архивов значений энергии и мощности.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Ведение журналов событий.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Измерение параметров качества электрической сети.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Протокол обмена данными по цифровым интерфейсам согласно спецификации ПАО «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Россети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» - «СПОДЭС».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Инициативная передача данных по факту возникновения события (вскрытие клеммной крышки, воздействие магнитным полем, пропадание напряжения).</a:t>
            </a:r>
          </a:p>
          <a:p>
            <a:pPr marL="0" lvl="1" defTabSz="733212">
              <a:spcAft>
                <a:spcPts val="300"/>
              </a:spcAft>
              <a:defRPr/>
            </a:pP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5693" marR="0" lvl="0" indent="0" algn="l" defTabSz="733156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lang="ru-RU" sz="1900" dirty="0">
              <a:solidFill>
                <a:srgbClr val="0267C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540122" marR="0" lvl="1" indent="-378086" algn="l" defTabSz="733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4E5F085-4401-0B37-E5CB-F103B87EB42C}"/>
              </a:ext>
            </a:extLst>
          </p:cNvPr>
          <p:cNvSpPr/>
          <p:nvPr/>
        </p:nvSpPr>
        <p:spPr>
          <a:xfrm>
            <a:off x="8440866" y="1760711"/>
            <a:ext cx="9345681" cy="1431109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defTabSz="733156">
              <a:spcAft>
                <a:spcPct val="20000"/>
              </a:spcAft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Счётчики электрической энергии однофазные многофункциональные для измерения активной и реактивной электрической энергии прямого и обратного направления по дифференцированным во времени тарифам в однофазных сетях переменного тока промышленной частоты.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6DDF7-F890-7373-CB21-95B880187DA6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Однофазные счётчики электроэнергии КВАНТ СТ1 на отечественной элементной базе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6B5767-2048-E65F-69E0-909E27ECE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0832" y="3298681"/>
            <a:ext cx="2142307" cy="5198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C0B947-5AF1-CCC6-638E-4F3D4E3FAE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055" y="4363347"/>
            <a:ext cx="5545268" cy="40110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41C873-340E-57E3-C555-C95ADA0F0A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6715" y="2552799"/>
            <a:ext cx="2664948" cy="56278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611417-DD66-40A0-70BD-DB71B457C6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21190" y="2641931"/>
            <a:ext cx="2664948" cy="46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56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6DDF7-F890-7373-CB21-95B880187DA6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Трёхфазные счётчики электроэнергии КВАНТ СТ3 на отечественной элементной базе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6B5767-2048-E65F-69E0-909E27ECE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0832" y="3298681"/>
            <a:ext cx="2142307" cy="5198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41C873-340E-57E3-C555-C95ADA0F0A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6715" y="2552799"/>
            <a:ext cx="2664948" cy="56278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611417-DD66-40A0-70BD-DB71B457C6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1190" y="2641931"/>
            <a:ext cx="2664948" cy="46212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6578C5-3522-AACE-D70C-7BA7EC3B77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6675" y="4352999"/>
            <a:ext cx="5894237" cy="387054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BF1E32-43E2-5E7D-5721-A1459152E001}"/>
              </a:ext>
            </a:extLst>
          </p:cNvPr>
          <p:cNvSpPr/>
          <p:nvPr/>
        </p:nvSpPr>
        <p:spPr>
          <a:xfrm>
            <a:off x="7345387" y="3272879"/>
            <a:ext cx="10657184" cy="7029564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marR="0" lvl="0" indent="0" algn="l" defTabSz="733156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ru-RU" sz="19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Основные характеристики и функциональные особенности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Унифицированное исполнение моноблок и СПЛИТ, аппаратная часть идентичная. 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Замена модулей связи без необходимости вскрытия корпуса прибора.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Измерение активной и реактивной энергии в двух направлениях (приём/отдача) и по модулю.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Фиксация попыток и фактов несанкционированного воздействия и доступа.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Резервируемые интерфейсы передачи данных RS-485, GSM, NB 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IoT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, RF-433, RF-868,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Ethernet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Срабатывание реле управления нагрузкой:</a:t>
            </a:r>
          </a:p>
          <a:p>
            <a:pPr marL="720000" lvl="2" indent="-360000" defTabSz="733156">
              <a:buFont typeface="Calibri" panose="020F0502020204030204" pitchFamily="34" charset="0"/>
              <a:buChar char="—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по внешней команде,</a:t>
            </a:r>
          </a:p>
          <a:p>
            <a:pPr marL="720000" lvl="2" indent="-360000" defTabSz="733156">
              <a:buFont typeface="Calibri" panose="020F0502020204030204" pitchFamily="34" charset="0"/>
              <a:buChar char="—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по превышению заданных пределов параметров сети,</a:t>
            </a:r>
          </a:p>
          <a:p>
            <a:pPr marL="720000" lvl="2" indent="-360000" defTabSz="733156">
              <a:buFont typeface="Calibri" panose="020F0502020204030204" pitchFamily="34" charset="0"/>
              <a:buChar char="—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по превышению заданного предела ограничения энергопотребления,</a:t>
            </a:r>
          </a:p>
          <a:p>
            <a:pPr marL="720000" lvl="2" indent="-360000" defTabSz="733156">
              <a:buFont typeface="Calibri" panose="020F0502020204030204" pitchFamily="34" charset="0"/>
              <a:buChar char="—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при попытке несанкционированного доступа.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Измерение и расчёт необходимых параметров работы в режиме реального времени (небаланса суммы фазных токов и тока в нулевом проводе, линейных напряжений, активной и реактивной электроэнергии в двух направлениях и т.д.).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Ведение архивов значений энергии и мощности.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Ведение журналов событий.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Измерение параметров качества электрической сети.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Протокол обмена данными по цифровым интерфейсам согласно спецификации ПАО «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Россети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» - «СПОДЭС».</a:t>
            </a:r>
          </a:p>
          <a:p>
            <a:pPr marL="360000" lvl="1" indent="-360000" defTabSz="733212"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Инициативная передача данных по факту возникновения события (вскрытие клеммной крышки, воздействие магнитным полем, пропадание напряжения).</a:t>
            </a:r>
          </a:p>
          <a:p>
            <a:pPr marL="85693" marR="0" lvl="0" indent="0" algn="l" defTabSz="733156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lang="ru-RU" sz="1900" dirty="0">
              <a:solidFill>
                <a:srgbClr val="0267C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540122" marR="0" lvl="1" indent="-378086" algn="l" defTabSz="733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49DE77A-07A8-5B87-4109-A8E1EFE92D8C}"/>
              </a:ext>
            </a:extLst>
          </p:cNvPr>
          <p:cNvSpPr/>
          <p:nvPr/>
        </p:nvSpPr>
        <p:spPr>
          <a:xfrm>
            <a:off x="8440866" y="1760711"/>
            <a:ext cx="9345681" cy="1431109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defTabSz="733156">
              <a:spcAft>
                <a:spcPct val="20000"/>
              </a:spcAft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Счётчики электрической энергии трёхфазные многофункциональные для измерения активной и реактивной электрической энергии прямого и обратного направления по дифференцированным во времени тарифам в трёхфазных сетях переменного тока промышленной частоты.</a:t>
            </a:r>
          </a:p>
        </p:txBody>
      </p:sp>
    </p:spTree>
    <p:extLst>
      <p:ext uri="{BB962C8B-B14F-4D97-AF65-F5344CB8AC3E}">
        <p14:creationId xmlns:p14="http://schemas.microsoft.com/office/powerpoint/2010/main" val="3261428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92659" y="2120751"/>
            <a:ext cx="6008842" cy="560226"/>
          </a:xfrm>
        </p:spPr>
        <p:txBody>
          <a:bodyPr/>
          <a:lstStyle/>
          <a:p>
            <a:pPr marL="7530" algn="l">
              <a:defRPr/>
            </a:pPr>
            <a:r>
              <a:rPr lang="en-US" alt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PLC-</a:t>
            </a:r>
            <a:r>
              <a:rPr lang="ru-RU" alt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модем </a:t>
            </a:r>
            <a:r>
              <a:rPr lang="en-US" alt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Link ST</a:t>
            </a:r>
            <a:r>
              <a:rPr lang="ru-RU" alt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en-US" alt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300</a:t>
            </a:r>
            <a:endParaRPr lang="ru-RU" sz="2800" dirty="0">
              <a:solidFill>
                <a:srgbClr val="0267C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659" y="5145087"/>
            <a:ext cx="6318143" cy="4016432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defTabSz="733156">
              <a:lnSpc>
                <a:spcPct val="90000"/>
              </a:lnSpc>
              <a:spcAft>
                <a:spcPct val="20000"/>
              </a:spcAft>
              <a:defRPr/>
            </a:pPr>
            <a:r>
              <a:rPr lang="ru-RU" sz="2100" b="1" dirty="0">
                <a:latin typeface="Segoe UI" panose="020B0502040204020203" pitchFamily="34" charset="0"/>
                <a:cs typeface="Segoe UI" panose="020B0502040204020203" pitchFamily="34" charset="0"/>
              </a:rPr>
              <a:t>Основные характеристики и функциональные особенности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организации PLC-сети стандарта PRIME (для режима работы «координатор PLC-сети»);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организации обмена данными по интерфейсу RS-232 (для режима «координатор PLC-сети»);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повторение входящих PLC-пакетов данных для усиления сигнала/увеличения зоны покрытия;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PLC-сети (для режима работы «ретранслятор (повторитель) PLC-сети»).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269603-6880-4304-A254-121848B3E0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902" y="6441231"/>
            <a:ext cx="2311685" cy="266861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6842B46-9211-4C61-85DE-968EBB0D40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7460" y="6441231"/>
            <a:ext cx="2145111" cy="271963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9470452" y="2120751"/>
            <a:ext cx="6481845" cy="56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097" tIns="68548" rIns="137097" bIns="6854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699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398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097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79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7530">
              <a:defRPr/>
            </a:pPr>
            <a:r>
              <a:rPr lang="en-US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RF-</a:t>
            </a: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модем </a:t>
            </a:r>
            <a:r>
              <a:rPr lang="en-US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Link ST</a:t>
            </a: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en-US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200</a:t>
            </a:r>
            <a:endParaRPr lang="ru-RU" sz="2800" b="0" dirty="0">
              <a:solidFill>
                <a:srgbClr val="0267C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584673" y="5145087"/>
            <a:ext cx="6272787" cy="4016432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defTabSz="733156">
              <a:lnSpc>
                <a:spcPct val="90000"/>
              </a:lnSpc>
              <a:spcAft>
                <a:spcPct val="20000"/>
              </a:spcAft>
              <a:defRPr/>
            </a:pPr>
            <a:r>
              <a:rPr lang="ru-RU" sz="2100" b="1" dirty="0">
                <a:latin typeface="Segoe UI" panose="020B0502040204020203" pitchFamily="34" charset="0"/>
                <a:cs typeface="Segoe UI" panose="020B0502040204020203" pitchFamily="34" charset="0"/>
              </a:rPr>
              <a:t>Основные характеристики и функциональные особенности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передача запросов по радио каналу;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обеспечение возможности локального сбора данных непосредственно на объекте автоматизации с помощью ноутбука (для модемов с питанием от USB);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осуществление ретрансляции запросов и данных по радиоканалу (для режима работы «ретранслятор»);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напряжение питания: 10-30 В;</a:t>
            </a:r>
          </a:p>
          <a:p>
            <a:pPr marL="540122" lvl="1" indent="-378086" defTabSz="733156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температурный диапазон: от -40 до +60 °С.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4E5F085-4401-0B37-E5CB-F103B87EB42C}"/>
              </a:ext>
            </a:extLst>
          </p:cNvPr>
          <p:cNvSpPr/>
          <p:nvPr/>
        </p:nvSpPr>
        <p:spPr>
          <a:xfrm>
            <a:off x="9389927" y="2785381"/>
            <a:ext cx="8468628" cy="2142072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defTabSz="733156">
              <a:spcAft>
                <a:spcPct val="20000"/>
              </a:spcAft>
              <a:defRPr/>
            </a:pPr>
            <a:r>
              <a:rPr lang="en-US" sz="2100" dirty="0">
                <a:latin typeface="Segoe UI" panose="020B0502040204020203" pitchFamily="34" charset="0"/>
                <a:cs typeface="Segoe UI" panose="020B0502040204020203" pitchFamily="34" charset="0"/>
              </a:rPr>
              <a:t>RF-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модем Link ST200  предназначен для организации беспроводного канала связи в составе АИИС КУЭ, АСДУ и телемеханики, а также в других автоматизированных системах сбора данных с объектов автоматизации.</a:t>
            </a:r>
          </a:p>
          <a:p>
            <a:pPr marL="85693" defTabSz="733156">
              <a:spcAft>
                <a:spcPct val="20000"/>
              </a:spcAft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Модем содержит радио приёмопередатчик, работающий в частотных диапазонах 433,075-434,79 МГц и 868,7-869,2 МГц.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A9061DE-8E3A-0114-8444-15737AA90790}"/>
              </a:ext>
            </a:extLst>
          </p:cNvPr>
          <p:cNvSpPr/>
          <p:nvPr/>
        </p:nvSpPr>
        <p:spPr>
          <a:xfrm>
            <a:off x="720650" y="2742650"/>
            <a:ext cx="7388507" cy="1754274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marL="85693" defTabSz="733156">
              <a:spcAft>
                <a:spcPct val="20000"/>
              </a:spcAft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PLC-модем Link ST300  предназначен для организации сбора информации с электросчетчиков по силовой сети (PLC) с применением технологии PRIME и последующей передачи полученных данных на вышестоящий уровень систем автоматизации по интерфейсу RS-232.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E3467A-044A-2651-11A2-1708661E13DD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Каналообразующее оборудование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F74FDB-DA7C-6AE7-902D-D3B2E1F76F71}"/>
              </a:ext>
            </a:extLst>
          </p:cNvPr>
          <p:cNvSpPr/>
          <p:nvPr/>
        </p:nvSpPr>
        <p:spPr>
          <a:xfrm>
            <a:off x="812219" y="1184647"/>
            <a:ext cx="17046336" cy="477054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Расширение функционала </a:t>
            </a:r>
            <a:r>
              <a:rPr lang="en-US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SM</a:t>
            </a: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160</a:t>
            </a:r>
            <a:r>
              <a:rPr lang="en-US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-02</a:t>
            </a: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 в части задач диспетчеризации и телемеханики</a:t>
            </a:r>
          </a:p>
        </p:txBody>
      </p:sp>
    </p:spTree>
    <p:extLst>
      <p:ext uri="{BB962C8B-B14F-4D97-AF65-F5344CB8AC3E}">
        <p14:creationId xmlns:p14="http://schemas.microsoft.com/office/powerpoint/2010/main" val="4275496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FAD5183-BF38-4C77-BB6E-E94D6B24C9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01" y="2321722"/>
            <a:ext cx="3658243" cy="349362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17D7EFC-DACB-44DD-B711-96FC0C0A6E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147" y="2336775"/>
            <a:ext cx="2542478" cy="36582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84D64C7-3323-4755-8531-95F406B7FF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989" y="5792084"/>
            <a:ext cx="3658243" cy="3475331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F5A9F11-5FF6-E37D-DF7E-AA8EAF2DE03F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Модули ввода-вывода дискретных сигналов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EE674A7-7834-4A0D-844F-F82811385812}"/>
              </a:ext>
            </a:extLst>
          </p:cNvPr>
          <p:cNvSpPr/>
          <p:nvPr/>
        </p:nvSpPr>
        <p:spPr>
          <a:xfrm>
            <a:off x="812219" y="1184647"/>
            <a:ext cx="17046336" cy="477054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Расширение функционала </a:t>
            </a:r>
            <a:r>
              <a:rPr lang="en-US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SM</a:t>
            </a: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160</a:t>
            </a:r>
            <a:r>
              <a:rPr lang="en-US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-02</a:t>
            </a: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 в части задач диспетчеризации и телемеханики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34F9615-A5C5-981B-7ADA-49CA8C7B61BF}"/>
              </a:ext>
            </a:extLst>
          </p:cNvPr>
          <p:cNvSpPr txBox="1">
            <a:spLocks/>
          </p:cNvSpPr>
          <p:nvPr/>
        </p:nvSpPr>
        <p:spPr bwMode="auto">
          <a:xfrm>
            <a:off x="9470452" y="2264767"/>
            <a:ext cx="6481845" cy="56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097" tIns="68548" rIns="137097" bIns="6854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699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398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097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79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7530">
              <a:defRPr/>
            </a:pPr>
            <a:endParaRPr lang="ru-RU" altLang="ru-RU" sz="2800" b="0" dirty="0">
              <a:solidFill>
                <a:srgbClr val="0267C2"/>
              </a:solidFill>
              <a:latin typeface="Segoe UI Semilight" panose="020B0402040204020203" pitchFamily="34" charset="0"/>
              <a:ea typeface="+mj-ea"/>
              <a:cs typeface="Segoe UI Semilight" panose="020B0402040204020203" pitchFamily="34" charset="0"/>
            </a:endParaRPr>
          </a:p>
          <a:p>
            <a:pPr marL="7530">
              <a:defRPr/>
            </a:pP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Контроллеры </a:t>
            </a:r>
            <a:r>
              <a:rPr lang="en-US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ST</a:t>
            </a: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410 </a:t>
            </a:r>
            <a:endParaRPr lang="ru-RU" altLang="ru-RU" sz="2800" b="0" dirty="0">
              <a:solidFill>
                <a:srgbClr val="0267C2"/>
              </a:solidFill>
              <a:latin typeface="Segoe UI Semilight" panose="020B0402040204020203" pitchFamily="34" charset="0"/>
              <a:ea typeface="+mj-ea"/>
              <a:cs typeface="Segoe UI Semilight" panose="020B0402040204020203" pitchFamily="34" charset="0"/>
            </a:endParaRPr>
          </a:p>
          <a:p>
            <a:pPr marL="7530">
              <a:defRPr/>
            </a:pPr>
            <a:endParaRPr lang="ru-RU" sz="2800" b="0" dirty="0">
              <a:solidFill>
                <a:srgbClr val="0267C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3681F6C-91FE-0FFD-AFC9-778E5632256F}"/>
              </a:ext>
            </a:extLst>
          </p:cNvPr>
          <p:cNvSpPr/>
          <p:nvPr/>
        </p:nvSpPr>
        <p:spPr>
          <a:xfrm>
            <a:off x="8857555" y="2929397"/>
            <a:ext cx="9001000" cy="6993144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Контроллер ввода–вывода дискретных сигналов ST 410 предназначен для решения задач, связанных с построением распределенных систем: передача состояния входов телесигнализации (ТС) и управление по сигналам телеуправления (ТУ).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Регистрация изменений состояния удалённого объекта по каналам телесигнализации (только контроллеры с каналами ТС).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Выдача сигналов для управления удалённым объектом по каналам телеуправления (только контроллеры с каналами ТУ);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Обеспечение гальванической развязки цепей телесигналов от цепей телеуправления (при наличии), цепей питания, внутренних цепей и интерфейса RS-485.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Ведение собственного журнала событий о срабатывании датчиков дискретного входа.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Поддержка протокол обмена MODBUS RTU.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Электропитание — напряжение постоянного тока от 10 до 30 В.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Диапазон температур от минус 10 до плюс 60 °С.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Контроллер является восстанавливаемым, многофункциональным изделием, рассчитанным на непрерывный режим работы без постоянного обслуживающего персонала.</a:t>
            </a:r>
          </a:p>
          <a:p>
            <a:pPr marL="85693" defTabSz="733156">
              <a:lnSpc>
                <a:spcPct val="90000"/>
              </a:lnSpc>
              <a:spcAft>
                <a:spcPct val="20000"/>
              </a:spcAft>
              <a:defRPr/>
            </a:pPr>
            <a:endParaRPr lang="ru-RU" sz="19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0163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ABBC6F-898C-4B7D-93AD-7839758EB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91" y="3776935"/>
            <a:ext cx="5725630" cy="4136769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D238199-C0FD-FF38-5FB1-2F6746FB82D0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Модули ввода-вывода дискретных сигналов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875A27D-1E0F-3C20-E623-7C7E38F0C381}"/>
              </a:ext>
            </a:extLst>
          </p:cNvPr>
          <p:cNvSpPr txBox="1">
            <a:spLocks/>
          </p:cNvSpPr>
          <p:nvPr/>
        </p:nvSpPr>
        <p:spPr bwMode="auto">
          <a:xfrm>
            <a:off x="9470452" y="2264767"/>
            <a:ext cx="6481845" cy="56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097" tIns="68548" rIns="137097" bIns="6854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699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398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097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79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7530">
              <a:defRPr/>
            </a:pPr>
            <a:endParaRPr lang="ru-RU" altLang="ru-RU" sz="2800" b="0" dirty="0">
              <a:solidFill>
                <a:srgbClr val="0267C2"/>
              </a:solidFill>
              <a:latin typeface="Segoe UI Semilight" panose="020B0402040204020203" pitchFamily="34" charset="0"/>
              <a:ea typeface="+mj-ea"/>
              <a:cs typeface="Segoe UI Semilight" panose="020B0402040204020203" pitchFamily="34" charset="0"/>
            </a:endParaRPr>
          </a:p>
          <a:p>
            <a:pPr marL="7530">
              <a:defRPr/>
            </a:pP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Контроллеры ввода-вывода </a:t>
            </a:r>
            <a:r>
              <a:rPr lang="en-US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ST</a:t>
            </a: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4</a:t>
            </a: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5</a:t>
            </a:r>
            <a:r>
              <a:rPr lang="en-US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0 </a:t>
            </a:r>
            <a:endParaRPr lang="ru-RU" altLang="ru-RU" sz="2800" b="0" dirty="0">
              <a:solidFill>
                <a:srgbClr val="0267C2"/>
              </a:solidFill>
              <a:latin typeface="Segoe UI Semilight" panose="020B0402040204020203" pitchFamily="34" charset="0"/>
              <a:ea typeface="+mj-ea"/>
              <a:cs typeface="Segoe UI Semilight" panose="020B0402040204020203" pitchFamily="34" charset="0"/>
            </a:endParaRPr>
          </a:p>
          <a:p>
            <a:pPr marL="7530">
              <a:defRPr/>
            </a:pPr>
            <a:endParaRPr lang="ru-RU" sz="2800" b="0" dirty="0">
              <a:solidFill>
                <a:srgbClr val="0267C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AD2046E-B969-9BDE-0DB8-3AB4F3699EF6}"/>
              </a:ext>
            </a:extLst>
          </p:cNvPr>
          <p:cNvSpPr/>
          <p:nvPr/>
        </p:nvSpPr>
        <p:spPr>
          <a:xfrm>
            <a:off x="812219" y="1184647"/>
            <a:ext cx="17046336" cy="477054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Расширение функционала </a:t>
            </a:r>
            <a:r>
              <a:rPr lang="en-US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SM</a:t>
            </a: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160</a:t>
            </a:r>
            <a:r>
              <a:rPr lang="en-US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-02</a:t>
            </a: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 в части задач диспетчеризации и телемеханики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DF6E0B0-799B-08FE-31DC-DF1506640BC5}"/>
              </a:ext>
            </a:extLst>
          </p:cNvPr>
          <p:cNvSpPr/>
          <p:nvPr/>
        </p:nvSpPr>
        <p:spPr>
          <a:xfrm>
            <a:off x="8857555" y="2929397"/>
            <a:ext cx="9001000" cy="7444550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Контроллеры ввода-вывода </a:t>
            </a:r>
            <a:r>
              <a:rPr lang="en-US" sz="2100" dirty="0">
                <a:latin typeface="Segoe UI" panose="020B0502040204020203" pitchFamily="34" charset="0"/>
                <a:cs typeface="Segoe UI" panose="020B0502040204020203" pitchFamily="34" charset="0"/>
              </a:rPr>
              <a:t>ST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 450 предназначены для работы в составе контролируемых пунктов (КП) телемеханики или в ячейках комплектного распределительного устройства (КРУ) распределительных, соединительных и трансформаторных подстанций электрических сетей с классами напряжений 6, 10, 20 </a:t>
            </a:r>
            <a:r>
              <a:rPr lang="ru-RU" sz="2100" dirty="0" err="1">
                <a:latin typeface="Segoe UI" panose="020B0502040204020203" pitchFamily="34" charset="0"/>
                <a:cs typeface="Segoe UI" panose="020B0502040204020203" pitchFamily="34" charset="0"/>
              </a:rPr>
              <a:t>кВ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, в составе панелей телемеханики подстанций с классами напряжений 35-110 </a:t>
            </a:r>
            <a:r>
              <a:rPr lang="ru-RU" sz="2100" dirty="0" err="1">
                <a:latin typeface="Segoe UI" panose="020B0502040204020203" pitchFamily="34" charset="0"/>
                <a:cs typeface="Segoe UI" panose="020B0502040204020203" pitchFamily="34" charset="0"/>
              </a:rPr>
              <a:t>кВ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 в системах сбора, приёма и передачи информации (СППИ) и диспетчерского управления.</a:t>
            </a:r>
          </a:p>
          <a:p>
            <a:pPr defTabSz="1371283" eaLnBrk="0" hangingPunct="0"/>
            <a:endParaRPr lang="ru-RU" altLang="ru-RU" sz="21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Сбор информации о состоянии двухпозиционных объектов (ТС) с привязкой к реальному времени.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Измерение температуры окружающей среды с помощью выносного датчика по интерфейсу 1-Wire.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Передача данных, приём команд по каналам связи (поддержка протоколов ГОСТ Р МЭК 60870-5-101/104, МЭК 61850-8-1).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Синхронизация часов реального времени по протоколам МЭК 60870-5-101/104 и SNTP.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Хранение журналов срабатывания сигналов ТС с присвоением метки времени.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Хранение собственных журналов событий.</a:t>
            </a:r>
          </a:p>
          <a:p>
            <a:pPr algn="just">
              <a:spcAft>
                <a:spcPts val="1000"/>
              </a:spcAft>
            </a:pPr>
            <a:endParaRPr lang="ru-RU" sz="21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5693" defTabSz="733156">
              <a:lnSpc>
                <a:spcPct val="90000"/>
              </a:lnSpc>
              <a:spcAft>
                <a:spcPct val="20000"/>
              </a:spcAft>
              <a:defRPr/>
            </a:pPr>
            <a:endParaRPr lang="ru-RU" sz="19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8745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DB0778-3355-47F4-A1A0-737D6AED75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91" y="5073079"/>
            <a:ext cx="3786749" cy="39913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31E24C-E46C-464E-A49B-063486CC56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712" y="2298117"/>
            <a:ext cx="4489801" cy="2828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AE57737-3967-7023-1A55-29E277FC9C5B}"/>
              </a:ext>
            </a:extLst>
          </p:cNvPr>
          <p:cNvSpPr txBox="1">
            <a:spLocks/>
          </p:cNvSpPr>
          <p:nvPr/>
        </p:nvSpPr>
        <p:spPr bwMode="auto">
          <a:xfrm>
            <a:off x="719999" y="431999"/>
            <a:ext cx="16624839" cy="132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Оборудование для расширения функционала </a:t>
            </a:r>
            <a:r>
              <a:rPr lang="en-US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SM160-02M</a:t>
            </a:r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 для задач диспетчеризации и телемеханики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04D22439-8594-3507-A5B5-D2698D3DD066}"/>
              </a:ext>
            </a:extLst>
          </p:cNvPr>
          <p:cNvSpPr txBox="1">
            <a:spLocks/>
          </p:cNvSpPr>
          <p:nvPr/>
        </p:nvSpPr>
        <p:spPr bwMode="auto">
          <a:xfrm>
            <a:off x="9470452" y="2264767"/>
            <a:ext cx="7091959" cy="56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097" tIns="68548" rIns="137097" bIns="6854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699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398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097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79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7530">
              <a:defRPr/>
            </a:pPr>
            <a:endParaRPr lang="ru-RU" altLang="ru-RU" sz="2800" b="0" dirty="0">
              <a:solidFill>
                <a:srgbClr val="0267C2"/>
              </a:solidFill>
              <a:latin typeface="Segoe UI Semilight" panose="020B0402040204020203" pitchFamily="34" charset="0"/>
              <a:ea typeface="+mj-ea"/>
              <a:cs typeface="Segoe UI Semilight" panose="020B0402040204020203" pitchFamily="34" charset="0"/>
            </a:endParaRPr>
          </a:p>
          <a:p>
            <a:pPr marL="7530">
              <a:defRPr/>
            </a:pP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Многофункциональный измерительный преобразователь </a:t>
            </a:r>
            <a:r>
              <a:rPr lang="en-US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ST</a:t>
            </a: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 </a:t>
            </a: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500</a:t>
            </a:r>
            <a:r>
              <a:rPr lang="en-US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 </a:t>
            </a:r>
            <a:endParaRPr lang="ru-RU" altLang="ru-RU" sz="2800" b="0" dirty="0">
              <a:solidFill>
                <a:srgbClr val="0267C2"/>
              </a:solidFill>
              <a:latin typeface="Segoe UI Semilight" panose="020B0402040204020203" pitchFamily="34" charset="0"/>
              <a:ea typeface="+mj-ea"/>
              <a:cs typeface="Segoe UI Semilight" panose="020B0402040204020203" pitchFamily="34" charset="0"/>
            </a:endParaRPr>
          </a:p>
          <a:p>
            <a:pPr marL="7530">
              <a:defRPr/>
            </a:pPr>
            <a:endParaRPr lang="ru-RU" sz="2800" b="0" dirty="0">
              <a:solidFill>
                <a:srgbClr val="0267C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B92F52-0391-A224-E5F4-8F9A34067C22}"/>
              </a:ext>
            </a:extLst>
          </p:cNvPr>
          <p:cNvSpPr/>
          <p:nvPr/>
        </p:nvSpPr>
        <p:spPr>
          <a:xfrm>
            <a:off x="8857555" y="3324132"/>
            <a:ext cx="9001000" cy="6213443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Многофункциональный измерительный преобразователь </a:t>
            </a:r>
            <a:r>
              <a:rPr lang="en-US" sz="2100" dirty="0">
                <a:latin typeface="Segoe UI" panose="020B0502040204020203" pitchFamily="34" charset="0"/>
                <a:cs typeface="Segoe UI" panose="020B0502040204020203" pitchFamily="34" charset="0"/>
              </a:rPr>
              <a:t>ST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 500 предназначен для измерения параметров трёхфазной сети, телесигнализации состояния объектов, телеуправления объектами с передачей данных и приёмом команд по цифровым интерфейсам RS-485 и Ethernet с использованием стандартных протоколов обмена информацией ГОСТ Р МЭК 60870-5-101, ГОСТ Р МЭК 60870-5-104, МЭК 61850-8-1, СПОДЭС (IEC 62056 DLMS/COSEM).</a:t>
            </a:r>
          </a:p>
          <a:p>
            <a:pPr>
              <a:spcAft>
                <a:spcPts val="1000"/>
              </a:spcAft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ST500-M1 предназначен для установки в закрытые низковольтные части ячеек RM6, либо в закрытые релейные части ячеек КСО, КРУ подстанций напряжения 6-20кВ.</a:t>
            </a:r>
          </a:p>
          <a:p>
            <a:pPr>
              <a:spcAft>
                <a:spcPts val="1000"/>
              </a:spcAft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ST500-M2 и ST500-M3 предназначены для установки в закрытые ячейки, а также в закрытые шкафы телемеханики подстанций 6-20 </a:t>
            </a:r>
            <a:r>
              <a:rPr lang="ru-RU" sz="2100" dirty="0" err="1">
                <a:latin typeface="Segoe UI" panose="020B0502040204020203" pitchFamily="34" charset="0"/>
                <a:cs typeface="Segoe UI" panose="020B0502040204020203" pitchFamily="34" charset="0"/>
              </a:rPr>
              <a:t>кВ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, 35-110кВ.</a:t>
            </a:r>
          </a:p>
          <a:p>
            <a:pPr>
              <a:spcAft>
                <a:spcPts val="1000"/>
              </a:spcAft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Применяются в составе АСУ ТП ПС, ССПИ, СОТИАСО, АСТУЭ, АСУ Э и др.</a:t>
            </a:r>
          </a:p>
          <a:p>
            <a:pPr algn="just">
              <a:spcAft>
                <a:spcPts val="1000"/>
              </a:spcAft>
            </a:pPr>
            <a:endParaRPr lang="ru-RU" sz="21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5693" defTabSz="733156">
              <a:lnSpc>
                <a:spcPct val="90000"/>
              </a:lnSpc>
              <a:spcAft>
                <a:spcPct val="20000"/>
              </a:spcAft>
              <a:defRPr/>
            </a:pPr>
            <a:endParaRPr lang="ru-RU" sz="19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6512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D7D9D9-D823-4259-954F-5E7BC92CC0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51" y="5155945"/>
            <a:ext cx="4236563" cy="32462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AB10A-3656-497A-BB91-369CA18BFB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043" y="2857533"/>
            <a:ext cx="3157904" cy="2407903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7A854D3-B683-5CB2-EB2D-1C7E4DBE609E}"/>
              </a:ext>
            </a:extLst>
          </p:cNvPr>
          <p:cNvSpPr txBox="1">
            <a:spLocks/>
          </p:cNvSpPr>
          <p:nvPr/>
        </p:nvSpPr>
        <p:spPr bwMode="auto">
          <a:xfrm>
            <a:off x="719999" y="431999"/>
            <a:ext cx="16624839" cy="132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Оборудование для расширения функционала </a:t>
            </a:r>
            <a:r>
              <a:rPr lang="en-US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SM160-02M</a:t>
            </a:r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 для задач диспетчеризации и телемеханики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1B61635-744E-CC5B-1B99-915EDD1901C5}"/>
              </a:ext>
            </a:extLst>
          </p:cNvPr>
          <p:cNvSpPr txBox="1">
            <a:spLocks/>
          </p:cNvSpPr>
          <p:nvPr/>
        </p:nvSpPr>
        <p:spPr bwMode="auto">
          <a:xfrm>
            <a:off x="9470452" y="2264767"/>
            <a:ext cx="8388103" cy="56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097" tIns="68548" rIns="137097" bIns="6854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699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398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097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79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7530">
              <a:defRPr/>
            </a:pPr>
            <a:endParaRPr lang="ru-RU" altLang="ru-RU" sz="2800" b="0" dirty="0">
              <a:solidFill>
                <a:srgbClr val="0267C2"/>
              </a:solidFill>
              <a:latin typeface="Segoe UI Semilight" panose="020B0402040204020203" pitchFamily="34" charset="0"/>
              <a:ea typeface="+mj-ea"/>
              <a:cs typeface="Segoe UI Semilight" panose="020B0402040204020203" pitchFamily="34" charset="0"/>
            </a:endParaRPr>
          </a:p>
          <a:p>
            <a:pPr marL="7530">
              <a:defRPr/>
            </a:pP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Адаптеры питания АП-07 (</a:t>
            </a:r>
            <a:r>
              <a:rPr lang="ru-RU" altLang="ru-RU" sz="2800" b="0" dirty="0" err="1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ионисторный</a:t>
            </a: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 промышленный ИБП)</a:t>
            </a:r>
          </a:p>
          <a:p>
            <a:pPr marL="7530">
              <a:defRPr/>
            </a:pPr>
            <a:endParaRPr lang="ru-RU" sz="2800" b="0" dirty="0">
              <a:solidFill>
                <a:srgbClr val="0267C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65016C-DDCC-7ED7-0DEB-709D87BBA638}"/>
              </a:ext>
            </a:extLst>
          </p:cNvPr>
          <p:cNvSpPr/>
          <p:nvPr/>
        </p:nvSpPr>
        <p:spPr>
          <a:xfrm>
            <a:off x="8641531" y="3056855"/>
            <a:ext cx="9217024" cy="7181401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Адаптер является многофункциональным устройством и предназначен для применения в автоматизированных системах и системах телемеханики.</a:t>
            </a:r>
          </a:p>
          <a:p>
            <a:pPr marL="171450" lvl="1" defTabSz="733156" eaLnBrk="0" hangingPunct="0"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Основные функции, выполняемые адаптером: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формирование резервированного (с подключением к встроенному ИБП) напряжения на выходе V1 для питания внешних устройств (только в модификациях со встроенным ИБП);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формирование нерезервированного напряжения на выходе V2 для питания внешних устройств;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формирование резервированного (с подключением к встроенному ИБП) напряжения на выходе V3 для питания внешних устройств (только в модификациях со встроенным ИБП);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ограничение входного напряжения 0,4кВ до безопасных величин (ограничение импульсных напряжений);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контроль наличия напряжения питания на вводе в устройство и контроль остаточной ёмкости ИБП с формированием дискретных сигналов «Напряжения питания на вводе» и «Низкая остаточная емкость ИБП» (только в модификациях со встроенным ИБП).</a:t>
            </a:r>
          </a:p>
          <a:p>
            <a:pPr marL="162036" lvl="1" defTabSz="733156" eaLnBrk="0" hangingPunct="0"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Условия эксплуатации: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температура окружающей среды, от -40 до +70 °С;</a:t>
            </a:r>
          </a:p>
          <a:p>
            <a:pPr marL="540122" lvl="1" indent="-378086" defTabSz="733156" eaLnBrk="0" hangingPunct="0">
              <a:buFont typeface="Arial" panose="020B0604020202020204" pitchFamily="34" charset="0"/>
              <a:buChar char="•"/>
              <a:defRPr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степень защиты корпуса IP20.</a:t>
            </a:r>
          </a:p>
        </p:txBody>
      </p:sp>
    </p:spTree>
    <p:extLst>
      <p:ext uri="{BB962C8B-B14F-4D97-AF65-F5344CB8AC3E}">
        <p14:creationId xmlns:p14="http://schemas.microsoft.com/office/powerpoint/2010/main" val="3104562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021" y="5090238"/>
            <a:ext cx="2977403" cy="444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59" y="1941638"/>
            <a:ext cx="2977403" cy="363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C:\Users\zubryakov\AppData\Local\Microsoft\Windows\Temporary Internet Files\Content.Outlook\UZGC7DZZ\Shkaf_ATM_00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171" y="1976735"/>
            <a:ext cx="2824918" cy="731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1CEAAEF-58B1-551B-1B03-2B123B53FEB6}"/>
              </a:ext>
            </a:extLst>
          </p:cNvPr>
          <p:cNvSpPr txBox="1">
            <a:spLocks/>
          </p:cNvSpPr>
          <p:nvPr/>
        </p:nvSpPr>
        <p:spPr bwMode="auto">
          <a:xfrm>
            <a:off x="719999" y="431999"/>
            <a:ext cx="16624839" cy="132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Комплектные изделия с применением </a:t>
            </a:r>
            <a:r>
              <a:rPr lang="en-US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SM 160-02M </a:t>
            </a:r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для задач учёта, диспетчеризации и телемеханики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18031EF-E175-50BB-7DC6-4EF60CD7D0AC}"/>
              </a:ext>
            </a:extLst>
          </p:cNvPr>
          <p:cNvSpPr txBox="1">
            <a:spLocks/>
          </p:cNvSpPr>
          <p:nvPr/>
        </p:nvSpPr>
        <p:spPr bwMode="auto">
          <a:xfrm>
            <a:off x="9470452" y="2264767"/>
            <a:ext cx="6481845" cy="56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097" tIns="68548" rIns="137097" bIns="6854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699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398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097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79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7530">
              <a:defRPr/>
            </a:pPr>
            <a:endParaRPr lang="ru-RU" altLang="ru-RU" sz="2800" b="0" dirty="0">
              <a:solidFill>
                <a:srgbClr val="0267C2"/>
              </a:solidFill>
              <a:latin typeface="Segoe UI Semilight" panose="020B0402040204020203" pitchFamily="34" charset="0"/>
              <a:ea typeface="+mj-ea"/>
              <a:cs typeface="Segoe UI Semilight" panose="020B0402040204020203" pitchFamily="34" charset="0"/>
            </a:endParaRPr>
          </a:p>
          <a:p>
            <a:pPr marL="7530">
              <a:defRPr/>
            </a:pPr>
            <a:r>
              <a:rPr lang="ru-RU" altLang="ru-RU" sz="2800" b="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Устройства и комплексы телемеханики</a:t>
            </a:r>
          </a:p>
          <a:p>
            <a:pPr marL="7530">
              <a:defRPr/>
            </a:pPr>
            <a:endParaRPr lang="ru-RU" sz="2800" b="0" dirty="0">
              <a:solidFill>
                <a:srgbClr val="0267C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A6F3D7D-72BC-AE15-BD66-C1EB0A9EAD39}"/>
              </a:ext>
            </a:extLst>
          </p:cNvPr>
          <p:cNvSpPr/>
          <p:nvPr/>
        </p:nvSpPr>
        <p:spPr>
          <a:xfrm>
            <a:off x="8857555" y="2929397"/>
            <a:ext cx="9001000" cy="5955424"/>
          </a:xfrm>
          <a:prstGeom prst="rect">
            <a:avLst/>
          </a:prstGeom>
        </p:spPr>
        <p:txBody>
          <a:bodyPr wrap="square" lIns="137101" tIns="68554" rIns="137101" bIns="68554">
            <a:spAutoFit/>
          </a:bodyPr>
          <a:lstStyle/>
          <a:p>
            <a:pPr lvl="0"/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Шкаф АТМ предназначен для размещения в нем контроллера УСПД, счетчика электроэнергии и дополнительного оборудования, необходимого для последующей работы в составе автоматизированных информационно-измерительных систем коммерческого учёта электрической энергии и мощности (АИИС КУЭ).</a:t>
            </a:r>
          </a:p>
          <a:p>
            <a:pPr lvl="0"/>
            <a:endParaRPr lang="ru-RU" sz="21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В состав Шкафа АТМ входит </a:t>
            </a:r>
            <a:r>
              <a:rPr lang="ru-RU" sz="2100" dirty="0" err="1">
                <a:latin typeface="Segoe UI" panose="020B0502040204020203" pitchFamily="34" charset="0"/>
                <a:cs typeface="Segoe UI" panose="020B0502040204020203" pitchFamily="34" charset="0"/>
              </a:rPr>
              <a:t>ионисторный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 источник бесперебойного питания АП 07, позволяющей функционировать основному оборудованию при пропадании внешнего питания.</a:t>
            </a:r>
          </a:p>
          <a:p>
            <a:pPr lvl="0"/>
            <a:endParaRPr lang="ru-RU" sz="21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Рабочие условия эксплуатации Шкафа АТМ: </a:t>
            </a:r>
          </a:p>
          <a:p>
            <a:pPr marL="257117" indent="-257117">
              <a:buFont typeface="Arial" panose="020B0604020202020204" pitchFamily="34" charset="0"/>
              <a:buChar char="•"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температура: от минус 40 до +60 °С</a:t>
            </a:r>
          </a:p>
          <a:p>
            <a:pPr marL="257117" indent="-257117">
              <a:buFont typeface="Arial" panose="020B0604020202020204" pitchFamily="34" charset="0"/>
              <a:buChar char="•"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Степень защиты Шкафа АТМ соответствует IP54.</a:t>
            </a:r>
          </a:p>
          <a:p>
            <a:pPr marL="257117" indent="-257117">
              <a:buFont typeface="Arial" panose="020B0604020202020204" pitchFamily="34" charset="0"/>
              <a:buChar char="•"/>
            </a:pP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Средний срок службы Шкафа АТМ, не менее, лет: 20.</a:t>
            </a:r>
          </a:p>
          <a:p>
            <a:pPr marL="257117" indent="-257117">
              <a:buFont typeface="Arial" panose="020B0604020202020204" pitchFamily="34" charset="0"/>
              <a:buChar char="•"/>
            </a:pPr>
            <a:endParaRPr lang="ru-RU" sz="21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Модификации шкафов АТМ определяются требованиями Заказчика, объёмом необходимой информации и сигналов состояния собираемых с объекта (ТП).</a:t>
            </a:r>
          </a:p>
        </p:txBody>
      </p:sp>
    </p:spTree>
    <p:extLst>
      <p:ext uri="{BB962C8B-B14F-4D97-AF65-F5344CB8AC3E}">
        <p14:creationId xmlns:p14="http://schemas.microsoft.com/office/powerpoint/2010/main" val="1249999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снимок экрана, диаграмм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95E26F66-0411-5A06-91EA-950A5F22FB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326"/>
          <a:stretch/>
        </p:blipFill>
        <p:spPr>
          <a:xfrm>
            <a:off x="10367421" y="2057653"/>
            <a:ext cx="7407626" cy="740791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58440" y="5793159"/>
            <a:ext cx="9755299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  <a:buSzPct val="110000"/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Функционал комплекса обеспечивает: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2219" y="2852180"/>
            <a:ext cx="8714159" cy="23442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indent="-342951">
              <a:spcBef>
                <a:spcPts val="1000"/>
              </a:spcBef>
              <a:buSzPct val="110000"/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Позволяет создать ИСУ, объединяющую функционал АИИС КУЭ ОРЭ и РРЭ, ИСУЭ и систем диспетчеризации, на одной программной платформе. </a:t>
            </a:r>
          </a:p>
          <a:p>
            <a:pPr indent="-342951">
              <a:spcBef>
                <a:spcPts val="1000"/>
              </a:spcBef>
              <a:buSzPct val="110000"/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Выполнен на основе отечественных программных продуктов, серверном и сетевом оборудовании, включая российское ПО «Пирамида 2.0».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2910" y="6479213"/>
            <a:ext cx="9895020" cy="2103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568435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Сбор данных с интеллектуального оборудования по разнородным каналам связи</a:t>
            </a:r>
          </a:p>
          <a:p>
            <a:pPr marL="568435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Мониторинг состояния и управление объектами автоматизации</a:t>
            </a:r>
          </a:p>
          <a:p>
            <a:pPr marL="568435" indent="-342951">
              <a:spcBef>
                <a:spcPts val="10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Обработку и предоставление информации потребителям через личный кабинет и в смежные информационные системы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332E6-AA91-B2ED-8140-0E47E7BA9715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ПАК «Пирамида» - построение единых ИВК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A57B502-5933-7486-0EBA-7959AA53B604}"/>
              </a:ext>
            </a:extLst>
          </p:cNvPr>
          <p:cNvSpPr/>
          <p:nvPr/>
        </p:nvSpPr>
        <p:spPr>
          <a:xfrm>
            <a:off x="812219" y="1184647"/>
            <a:ext cx="17046336" cy="907941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marL="61367" defTabSz="1486273">
              <a:spcBef>
                <a:spcPts val="1200"/>
              </a:spcBef>
              <a:buSzPct val="110000"/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ПАК «Пирамида» — комплектное изделие для организации единых информационно-вычислительных комплексов (ИВК) автоматизированных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2234743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5E48BF-5465-9D0C-F8CA-D402A96D1A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0587" y="1549937"/>
            <a:ext cx="3161971" cy="728278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97AE7E7-32E1-9029-5C25-D2A923D608A2}"/>
              </a:ext>
            </a:extLst>
          </p:cNvPr>
          <p:cNvSpPr/>
          <p:nvPr/>
        </p:nvSpPr>
        <p:spPr>
          <a:xfrm>
            <a:off x="529665" y="1877944"/>
            <a:ext cx="673173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2752" defTabSz="2972992">
              <a:spcBef>
                <a:spcPts val="1200"/>
              </a:spcBef>
              <a:buSzPct val="110000"/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Технологическая независимость КИИ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AF9861-412F-6E14-023A-84FB04784940}"/>
              </a:ext>
            </a:extLst>
          </p:cNvPr>
          <p:cNvSpPr/>
          <p:nvPr/>
        </p:nvSpPr>
        <p:spPr>
          <a:xfrm>
            <a:off x="529666" y="6154360"/>
            <a:ext cx="5966633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22752" defTabSz="2972992">
              <a:spcBef>
                <a:spcPts val="1200"/>
              </a:spcBef>
              <a:buSzPct val="110000"/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Кастомизация и простая интеграция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2ADA9DD-7916-4777-87D7-58AE49447A39}"/>
              </a:ext>
            </a:extLst>
          </p:cNvPr>
          <p:cNvSpPr/>
          <p:nvPr/>
        </p:nvSpPr>
        <p:spPr>
          <a:xfrm>
            <a:off x="7018492" y="7838245"/>
            <a:ext cx="36178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5484" algn="ctr">
              <a:spcBef>
                <a:spcPts val="1000"/>
              </a:spcBef>
              <a:buSzPct val="110000"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Компоновка под задачи и масштаб системы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15B27B-101E-4CE7-B0BD-2DB5EEDDF307}"/>
              </a:ext>
            </a:extLst>
          </p:cNvPr>
          <p:cNvSpPr/>
          <p:nvPr/>
        </p:nvSpPr>
        <p:spPr>
          <a:xfrm>
            <a:off x="4475708" y="7839704"/>
            <a:ext cx="23649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  <a:buSzPct val="110000"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Минимальные сроки запуска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A690F70-3E9F-4C1E-9750-672DE5B1A7F2}"/>
              </a:ext>
            </a:extLst>
          </p:cNvPr>
          <p:cNvSpPr/>
          <p:nvPr/>
        </p:nvSpPr>
        <p:spPr>
          <a:xfrm>
            <a:off x="10536690" y="7838245"/>
            <a:ext cx="41136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5484" algn="ctr">
              <a:spcBef>
                <a:spcPts val="1000"/>
              </a:spcBef>
              <a:buSzPct val="110000"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Готовность и совместимость компонентов комплекса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54FB9A0-D51D-4390-B619-0E53827CBF8E}"/>
              </a:ext>
            </a:extLst>
          </p:cNvPr>
          <p:cNvSpPr/>
          <p:nvPr/>
        </p:nvSpPr>
        <p:spPr>
          <a:xfrm>
            <a:off x="141742" y="7838245"/>
            <a:ext cx="41136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5484" algn="ctr">
              <a:spcBef>
                <a:spcPts val="1000"/>
              </a:spcBef>
              <a:buSzPct val="110000"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Единая программная платформа «Пирамида 2.0»</a:t>
            </a:r>
          </a:p>
        </p:txBody>
      </p:sp>
      <p:grpSp>
        <p:nvGrpSpPr>
          <p:cNvPr id="19" name="Google Shape;10241;p77">
            <a:extLst>
              <a:ext uri="{FF2B5EF4-FFF2-40B4-BE49-F238E27FC236}">
                <a16:creationId xmlns:a16="http://schemas.microsoft.com/office/drawing/2014/main" id="{72E2F406-ED46-406D-9D3D-1ED89E7F613E}"/>
              </a:ext>
            </a:extLst>
          </p:cNvPr>
          <p:cNvGrpSpPr/>
          <p:nvPr/>
        </p:nvGrpSpPr>
        <p:grpSpPr>
          <a:xfrm>
            <a:off x="12323146" y="6922144"/>
            <a:ext cx="668202" cy="668202"/>
            <a:chOff x="1487200" y="4993750"/>
            <a:chExt cx="483125" cy="483125"/>
          </a:xfrm>
          <a:solidFill>
            <a:srgbClr val="0267C2"/>
          </a:solidFill>
        </p:grpSpPr>
        <p:sp>
          <p:nvSpPr>
            <p:cNvPr id="20" name="Google Shape;10242;p77">
              <a:extLst>
                <a:ext uri="{FF2B5EF4-FFF2-40B4-BE49-F238E27FC236}">
                  <a16:creationId xmlns:a16="http://schemas.microsoft.com/office/drawing/2014/main" id="{FB05EE0F-EA5B-4791-8B07-AF5585400F1B}"/>
                </a:ext>
              </a:extLst>
            </p:cNvPr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" name="Google Shape;10243;p77">
              <a:extLst>
                <a:ext uri="{FF2B5EF4-FFF2-40B4-BE49-F238E27FC236}">
                  <a16:creationId xmlns:a16="http://schemas.microsoft.com/office/drawing/2014/main" id="{1B5EEDDB-2207-41D3-9B58-41FCA50B5740}"/>
                </a:ext>
              </a:extLst>
            </p:cNvPr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2" name="Google Shape;10191;p77">
            <a:extLst>
              <a:ext uri="{FF2B5EF4-FFF2-40B4-BE49-F238E27FC236}">
                <a16:creationId xmlns:a16="http://schemas.microsoft.com/office/drawing/2014/main" id="{07B778EE-3276-4287-9FFF-4816F8071C75}"/>
              </a:ext>
            </a:extLst>
          </p:cNvPr>
          <p:cNvGrpSpPr/>
          <p:nvPr/>
        </p:nvGrpSpPr>
        <p:grpSpPr>
          <a:xfrm>
            <a:off x="5243817" y="6928970"/>
            <a:ext cx="749256" cy="749140"/>
            <a:chOff x="3270475" y="1427025"/>
            <a:chExt cx="483200" cy="483125"/>
          </a:xfrm>
          <a:solidFill>
            <a:srgbClr val="0267C2"/>
          </a:solidFill>
        </p:grpSpPr>
        <p:sp>
          <p:nvSpPr>
            <p:cNvPr id="23" name="Google Shape;10192;p77">
              <a:extLst>
                <a:ext uri="{FF2B5EF4-FFF2-40B4-BE49-F238E27FC236}">
                  <a16:creationId xmlns:a16="http://schemas.microsoft.com/office/drawing/2014/main" id="{9ADCC5A3-8FC1-485C-B2D7-81173797EC74}"/>
                </a:ext>
              </a:extLst>
            </p:cNvPr>
            <p:cNvSpPr/>
            <p:nvPr/>
          </p:nvSpPr>
          <p:spPr>
            <a:xfrm>
              <a:off x="3270475" y="1427025"/>
              <a:ext cx="483200" cy="483125"/>
            </a:xfrm>
            <a:custGeom>
              <a:avLst/>
              <a:gdLst/>
              <a:ahLst/>
              <a:cxnLst/>
              <a:rect l="l" t="t" r="r" b="b"/>
              <a:pathLst>
                <a:path w="19328" h="19325" extrusionOk="0">
                  <a:moveTo>
                    <a:pt x="9630" y="1133"/>
                  </a:moveTo>
                  <a:cubicBezTo>
                    <a:pt x="14352" y="1133"/>
                    <a:pt x="18196" y="4943"/>
                    <a:pt x="18196" y="9626"/>
                  </a:cubicBezTo>
                  <a:cubicBezTo>
                    <a:pt x="18196" y="14349"/>
                    <a:pt x="14352" y="18193"/>
                    <a:pt x="9630" y="18193"/>
                  </a:cubicBezTo>
                  <a:cubicBezTo>
                    <a:pt x="4946" y="18193"/>
                    <a:pt x="1136" y="14349"/>
                    <a:pt x="1136" y="9626"/>
                  </a:cubicBezTo>
                  <a:cubicBezTo>
                    <a:pt x="1136" y="4943"/>
                    <a:pt x="4946" y="1133"/>
                    <a:pt x="9630" y="1133"/>
                  </a:cubicBezTo>
                  <a:close/>
                  <a:moveTo>
                    <a:pt x="9641" y="0"/>
                  </a:moveTo>
                  <a:cubicBezTo>
                    <a:pt x="9637" y="0"/>
                    <a:pt x="9633" y="0"/>
                    <a:pt x="9630" y="0"/>
                  </a:cubicBezTo>
                  <a:cubicBezTo>
                    <a:pt x="4312" y="0"/>
                    <a:pt x="4" y="4309"/>
                    <a:pt x="4" y="9626"/>
                  </a:cubicBezTo>
                  <a:cubicBezTo>
                    <a:pt x="1" y="12187"/>
                    <a:pt x="1012" y="14648"/>
                    <a:pt x="2821" y="16465"/>
                  </a:cubicBezTo>
                  <a:cubicBezTo>
                    <a:pt x="4644" y="18310"/>
                    <a:pt x="7063" y="19325"/>
                    <a:pt x="9630" y="19325"/>
                  </a:cubicBezTo>
                  <a:cubicBezTo>
                    <a:pt x="10922" y="19325"/>
                    <a:pt x="12199" y="19065"/>
                    <a:pt x="13389" y="18555"/>
                  </a:cubicBezTo>
                  <a:cubicBezTo>
                    <a:pt x="15711" y="17558"/>
                    <a:pt x="17562" y="15708"/>
                    <a:pt x="18558" y="13386"/>
                  </a:cubicBezTo>
                  <a:cubicBezTo>
                    <a:pt x="19068" y="12196"/>
                    <a:pt x="19328" y="10919"/>
                    <a:pt x="19328" y="9626"/>
                  </a:cubicBezTo>
                  <a:cubicBezTo>
                    <a:pt x="19328" y="7060"/>
                    <a:pt x="18313" y="4641"/>
                    <a:pt x="16469" y="2818"/>
                  </a:cubicBezTo>
                  <a:cubicBezTo>
                    <a:pt x="14654" y="1012"/>
                    <a:pt x="12197" y="0"/>
                    <a:pt x="964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" name="Google Shape;10193;p77">
              <a:extLst>
                <a:ext uri="{FF2B5EF4-FFF2-40B4-BE49-F238E27FC236}">
                  <a16:creationId xmlns:a16="http://schemas.microsoft.com/office/drawing/2014/main" id="{EF3ACD17-1C18-4D07-874C-D91AA7793748}"/>
                </a:ext>
              </a:extLst>
            </p:cNvPr>
            <p:cNvSpPr/>
            <p:nvPr/>
          </p:nvSpPr>
          <p:spPr>
            <a:xfrm>
              <a:off x="3497550" y="1596875"/>
              <a:ext cx="87650" cy="141525"/>
            </a:xfrm>
            <a:custGeom>
              <a:avLst/>
              <a:gdLst/>
              <a:ahLst/>
              <a:cxnLst/>
              <a:rect l="l" t="t" r="r" b="b"/>
              <a:pathLst>
                <a:path w="3506" h="5661" extrusionOk="0">
                  <a:moveTo>
                    <a:pt x="2885" y="1"/>
                  </a:moveTo>
                  <a:cubicBezTo>
                    <a:pt x="2740" y="1"/>
                    <a:pt x="2595" y="56"/>
                    <a:pt x="2485" y="166"/>
                  </a:cubicBezTo>
                  <a:lnTo>
                    <a:pt x="220" y="2431"/>
                  </a:lnTo>
                  <a:cubicBezTo>
                    <a:pt x="0" y="2651"/>
                    <a:pt x="0" y="3011"/>
                    <a:pt x="220" y="3231"/>
                  </a:cubicBezTo>
                  <a:lnTo>
                    <a:pt x="2485" y="5496"/>
                  </a:lnTo>
                  <a:cubicBezTo>
                    <a:pt x="2595" y="5606"/>
                    <a:pt x="2740" y="5661"/>
                    <a:pt x="2885" y="5661"/>
                  </a:cubicBezTo>
                  <a:cubicBezTo>
                    <a:pt x="3030" y="5661"/>
                    <a:pt x="3175" y="5606"/>
                    <a:pt x="3285" y="5496"/>
                  </a:cubicBezTo>
                  <a:cubicBezTo>
                    <a:pt x="3506" y="5275"/>
                    <a:pt x="3506" y="4916"/>
                    <a:pt x="3285" y="4695"/>
                  </a:cubicBezTo>
                  <a:lnTo>
                    <a:pt x="1422" y="2832"/>
                  </a:lnTo>
                  <a:lnTo>
                    <a:pt x="3285" y="966"/>
                  </a:lnTo>
                  <a:cubicBezTo>
                    <a:pt x="3506" y="746"/>
                    <a:pt x="3506" y="387"/>
                    <a:pt x="3285" y="166"/>
                  </a:cubicBezTo>
                  <a:cubicBezTo>
                    <a:pt x="3175" y="56"/>
                    <a:pt x="3030" y="1"/>
                    <a:pt x="288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" name="Google Shape;10194;p77">
              <a:extLst>
                <a:ext uri="{FF2B5EF4-FFF2-40B4-BE49-F238E27FC236}">
                  <a16:creationId xmlns:a16="http://schemas.microsoft.com/office/drawing/2014/main" id="{BAC205F9-A5AD-4A45-A46C-744853F14BA9}"/>
                </a:ext>
              </a:extLst>
            </p:cNvPr>
            <p:cNvSpPr/>
            <p:nvPr/>
          </p:nvSpPr>
          <p:spPr>
            <a:xfrm>
              <a:off x="3327100" y="1483625"/>
              <a:ext cx="369975" cy="369925"/>
            </a:xfrm>
            <a:custGeom>
              <a:avLst/>
              <a:gdLst/>
              <a:ahLst/>
              <a:cxnLst/>
              <a:rect l="l" t="t" r="r" b="b"/>
              <a:pathLst>
                <a:path w="14799" h="14797" extrusionOk="0">
                  <a:moveTo>
                    <a:pt x="7929" y="1157"/>
                  </a:moveTo>
                  <a:cubicBezTo>
                    <a:pt x="9206" y="1272"/>
                    <a:pt x="10420" y="1770"/>
                    <a:pt x="11411" y="2589"/>
                  </a:cubicBezTo>
                  <a:lnTo>
                    <a:pt x="11042" y="2957"/>
                  </a:lnTo>
                  <a:cubicBezTo>
                    <a:pt x="10828" y="3180"/>
                    <a:pt x="10831" y="3534"/>
                    <a:pt x="11048" y="3751"/>
                  </a:cubicBezTo>
                  <a:cubicBezTo>
                    <a:pt x="11158" y="3861"/>
                    <a:pt x="11303" y="3916"/>
                    <a:pt x="11448" y="3916"/>
                  </a:cubicBezTo>
                  <a:cubicBezTo>
                    <a:pt x="11590" y="3916"/>
                    <a:pt x="11732" y="3863"/>
                    <a:pt x="11842" y="3757"/>
                  </a:cubicBezTo>
                  <a:lnTo>
                    <a:pt x="12214" y="3389"/>
                  </a:lnTo>
                  <a:cubicBezTo>
                    <a:pt x="13026" y="4349"/>
                    <a:pt x="13524" y="5539"/>
                    <a:pt x="13639" y="6795"/>
                  </a:cubicBezTo>
                  <a:lnTo>
                    <a:pt x="13101" y="6795"/>
                  </a:lnTo>
                  <a:cubicBezTo>
                    <a:pt x="12787" y="6795"/>
                    <a:pt x="12534" y="7048"/>
                    <a:pt x="12534" y="7362"/>
                  </a:cubicBezTo>
                  <a:cubicBezTo>
                    <a:pt x="12534" y="7673"/>
                    <a:pt x="12787" y="7927"/>
                    <a:pt x="13101" y="7927"/>
                  </a:cubicBezTo>
                  <a:lnTo>
                    <a:pt x="13639" y="7927"/>
                  </a:lnTo>
                  <a:cubicBezTo>
                    <a:pt x="13515" y="9198"/>
                    <a:pt x="13005" y="10400"/>
                    <a:pt x="12178" y="11375"/>
                  </a:cubicBezTo>
                  <a:lnTo>
                    <a:pt x="11842" y="11040"/>
                  </a:lnTo>
                  <a:cubicBezTo>
                    <a:pt x="11732" y="10934"/>
                    <a:pt x="11590" y="10881"/>
                    <a:pt x="11448" y="10881"/>
                  </a:cubicBezTo>
                  <a:cubicBezTo>
                    <a:pt x="11303" y="10881"/>
                    <a:pt x="11158" y="10936"/>
                    <a:pt x="11048" y="11046"/>
                  </a:cubicBezTo>
                  <a:cubicBezTo>
                    <a:pt x="10831" y="11264"/>
                    <a:pt x="10828" y="11617"/>
                    <a:pt x="11042" y="11840"/>
                  </a:cubicBezTo>
                  <a:lnTo>
                    <a:pt x="11377" y="12175"/>
                  </a:lnTo>
                  <a:cubicBezTo>
                    <a:pt x="10402" y="13003"/>
                    <a:pt x="9200" y="13513"/>
                    <a:pt x="7929" y="13637"/>
                  </a:cubicBezTo>
                  <a:lnTo>
                    <a:pt x="7929" y="13099"/>
                  </a:lnTo>
                  <a:cubicBezTo>
                    <a:pt x="7929" y="12785"/>
                    <a:pt x="7676" y="12532"/>
                    <a:pt x="7365" y="12532"/>
                  </a:cubicBezTo>
                  <a:cubicBezTo>
                    <a:pt x="7051" y="12532"/>
                    <a:pt x="6797" y="12785"/>
                    <a:pt x="6797" y="13099"/>
                  </a:cubicBezTo>
                  <a:lnTo>
                    <a:pt x="6797" y="13637"/>
                  </a:lnTo>
                  <a:cubicBezTo>
                    <a:pt x="5541" y="13522"/>
                    <a:pt x="4351" y="13024"/>
                    <a:pt x="3391" y="12212"/>
                  </a:cubicBezTo>
                  <a:lnTo>
                    <a:pt x="3759" y="11840"/>
                  </a:lnTo>
                  <a:cubicBezTo>
                    <a:pt x="3974" y="11617"/>
                    <a:pt x="3971" y="11264"/>
                    <a:pt x="3753" y="11046"/>
                  </a:cubicBezTo>
                  <a:cubicBezTo>
                    <a:pt x="3643" y="10936"/>
                    <a:pt x="3499" y="10881"/>
                    <a:pt x="3354" y="10881"/>
                  </a:cubicBezTo>
                  <a:cubicBezTo>
                    <a:pt x="3212" y="10881"/>
                    <a:pt x="3070" y="10934"/>
                    <a:pt x="2959" y="11040"/>
                  </a:cubicBezTo>
                  <a:lnTo>
                    <a:pt x="2591" y="11408"/>
                  </a:lnTo>
                  <a:cubicBezTo>
                    <a:pt x="1773" y="10418"/>
                    <a:pt x="1274" y="9204"/>
                    <a:pt x="1160" y="7927"/>
                  </a:cubicBezTo>
                  <a:lnTo>
                    <a:pt x="1703" y="7927"/>
                  </a:lnTo>
                  <a:cubicBezTo>
                    <a:pt x="2014" y="7927"/>
                    <a:pt x="2268" y="7673"/>
                    <a:pt x="2268" y="7362"/>
                  </a:cubicBezTo>
                  <a:cubicBezTo>
                    <a:pt x="2268" y="7048"/>
                    <a:pt x="2014" y="6795"/>
                    <a:pt x="1703" y="6795"/>
                  </a:cubicBezTo>
                  <a:lnTo>
                    <a:pt x="1163" y="6795"/>
                  </a:lnTo>
                  <a:cubicBezTo>
                    <a:pt x="1274" y="5539"/>
                    <a:pt x="1770" y="4346"/>
                    <a:pt x="2579" y="3377"/>
                  </a:cubicBezTo>
                  <a:lnTo>
                    <a:pt x="2959" y="3757"/>
                  </a:lnTo>
                  <a:cubicBezTo>
                    <a:pt x="3070" y="3863"/>
                    <a:pt x="3212" y="3916"/>
                    <a:pt x="3354" y="3916"/>
                  </a:cubicBezTo>
                  <a:cubicBezTo>
                    <a:pt x="3499" y="3916"/>
                    <a:pt x="3643" y="3861"/>
                    <a:pt x="3753" y="3751"/>
                  </a:cubicBezTo>
                  <a:cubicBezTo>
                    <a:pt x="3971" y="3534"/>
                    <a:pt x="3974" y="3180"/>
                    <a:pt x="3759" y="2957"/>
                  </a:cubicBezTo>
                  <a:lnTo>
                    <a:pt x="3379" y="2577"/>
                  </a:lnTo>
                  <a:cubicBezTo>
                    <a:pt x="4348" y="1767"/>
                    <a:pt x="5541" y="1272"/>
                    <a:pt x="6797" y="1160"/>
                  </a:cubicBezTo>
                  <a:lnTo>
                    <a:pt x="6797" y="1701"/>
                  </a:lnTo>
                  <a:cubicBezTo>
                    <a:pt x="6797" y="2012"/>
                    <a:pt x="7051" y="2266"/>
                    <a:pt x="7365" y="2266"/>
                  </a:cubicBezTo>
                  <a:cubicBezTo>
                    <a:pt x="7676" y="2266"/>
                    <a:pt x="7929" y="2012"/>
                    <a:pt x="7929" y="1701"/>
                  </a:cubicBezTo>
                  <a:lnTo>
                    <a:pt x="7929" y="1157"/>
                  </a:lnTo>
                  <a:close/>
                  <a:moveTo>
                    <a:pt x="7376" y="1"/>
                  </a:moveTo>
                  <a:cubicBezTo>
                    <a:pt x="7372" y="1"/>
                    <a:pt x="7368" y="1"/>
                    <a:pt x="7365" y="1"/>
                  </a:cubicBezTo>
                  <a:cubicBezTo>
                    <a:pt x="5435" y="1"/>
                    <a:pt x="3581" y="759"/>
                    <a:pt x="2210" y="2115"/>
                  </a:cubicBezTo>
                  <a:cubicBezTo>
                    <a:pt x="2174" y="2142"/>
                    <a:pt x="2141" y="2172"/>
                    <a:pt x="2114" y="2208"/>
                  </a:cubicBezTo>
                  <a:cubicBezTo>
                    <a:pt x="761" y="3582"/>
                    <a:pt x="3" y="5433"/>
                    <a:pt x="3" y="7362"/>
                  </a:cubicBezTo>
                  <a:cubicBezTo>
                    <a:pt x="0" y="9322"/>
                    <a:pt x="776" y="11206"/>
                    <a:pt x="2159" y="12598"/>
                  </a:cubicBezTo>
                  <a:lnTo>
                    <a:pt x="2177" y="12616"/>
                  </a:lnTo>
                  <a:lnTo>
                    <a:pt x="2180" y="12619"/>
                  </a:lnTo>
                  <a:lnTo>
                    <a:pt x="2186" y="12625"/>
                  </a:lnTo>
                  <a:cubicBezTo>
                    <a:pt x="3578" y="14023"/>
                    <a:pt x="5414" y="14796"/>
                    <a:pt x="7365" y="14796"/>
                  </a:cubicBezTo>
                  <a:cubicBezTo>
                    <a:pt x="9327" y="14796"/>
                    <a:pt x="11187" y="14017"/>
                    <a:pt x="12603" y="12601"/>
                  </a:cubicBezTo>
                  <a:cubicBezTo>
                    <a:pt x="14019" y="11185"/>
                    <a:pt x="14798" y="9325"/>
                    <a:pt x="14798" y="7362"/>
                  </a:cubicBezTo>
                  <a:cubicBezTo>
                    <a:pt x="14798" y="5415"/>
                    <a:pt x="14028" y="3576"/>
                    <a:pt x="12627" y="2184"/>
                  </a:cubicBezTo>
                  <a:lnTo>
                    <a:pt x="12621" y="2178"/>
                  </a:lnTo>
                  <a:cubicBezTo>
                    <a:pt x="12621" y="2175"/>
                    <a:pt x="12618" y="2175"/>
                    <a:pt x="12618" y="2175"/>
                  </a:cubicBezTo>
                  <a:lnTo>
                    <a:pt x="12600" y="2157"/>
                  </a:lnTo>
                  <a:cubicBezTo>
                    <a:pt x="11211" y="777"/>
                    <a:pt x="9331" y="1"/>
                    <a:pt x="7376" y="1"/>
                  </a:cubicBezTo>
                  <a:close/>
                </a:path>
              </a:pathLst>
            </a:custGeom>
            <a:solidFill>
              <a:srgbClr val="0267C2"/>
            </a:solidFill>
            <a:ln>
              <a:solidFill>
                <a:schemeClr val="bg1"/>
              </a:solidFill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>
                <a:solidFill>
                  <a:srgbClr val="435D74"/>
                </a:solidFill>
              </a:endParaRPr>
            </a:p>
          </p:txBody>
        </p:sp>
      </p:grpSp>
      <p:sp>
        <p:nvSpPr>
          <p:cNvPr id="27" name="Google Shape;11649;p85">
            <a:extLst>
              <a:ext uri="{FF2B5EF4-FFF2-40B4-BE49-F238E27FC236}">
                <a16:creationId xmlns:a16="http://schemas.microsoft.com/office/drawing/2014/main" id="{03E72318-CA3B-40CF-85BC-A44F23DAFBA1}"/>
              </a:ext>
            </a:extLst>
          </p:cNvPr>
          <p:cNvSpPr/>
          <p:nvPr/>
        </p:nvSpPr>
        <p:spPr>
          <a:xfrm>
            <a:off x="8503326" y="6928851"/>
            <a:ext cx="749258" cy="749258"/>
          </a:xfrm>
          <a:custGeom>
            <a:avLst/>
            <a:gdLst/>
            <a:ahLst/>
            <a:cxnLst/>
            <a:rect l="l" t="t" r="r" b="b"/>
            <a:pathLst>
              <a:path w="12004" h="12004" extrusionOk="0">
                <a:moveTo>
                  <a:pt x="5671" y="725"/>
                </a:moveTo>
                <a:lnTo>
                  <a:pt x="5671" y="2395"/>
                </a:lnTo>
                <a:cubicBezTo>
                  <a:pt x="5671" y="2616"/>
                  <a:pt x="5843" y="2760"/>
                  <a:pt x="6021" y="2760"/>
                </a:cubicBezTo>
                <a:cubicBezTo>
                  <a:pt x="6097" y="2760"/>
                  <a:pt x="6173" y="2734"/>
                  <a:pt x="6239" y="2678"/>
                </a:cubicBezTo>
                <a:cubicBezTo>
                  <a:pt x="6365" y="2552"/>
                  <a:pt x="6554" y="2489"/>
                  <a:pt x="6711" y="2489"/>
                </a:cubicBezTo>
                <a:cubicBezTo>
                  <a:pt x="7121" y="2489"/>
                  <a:pt x="7436" y="2804"/>
                  <a:pt x="7436" y="3182"/>
                </a:cubicBezTo>
                <a:cubicBezTo>
                  <a:pt x="7436" y="3592"/>
                  <a:pt x="7121" y="3907"/>
                  <a:pt x="6711" y="3907"/>
                </a:cubicBezTo>
                <a:cubicBezTo>
                  <a:pt x="6554" y="3907"/>
                  <a:pt x="6365" y="3812"/>
                  <a:pt x="6239" y="3686"/>
                </a:cubicBezTo>
                <a:cubicBezTo>
                  <a:pt x="6173" y="3630"/>
                  <a:pt x="6097" y="3605"/>
                  <a:pt x="6021" y="3605"/>
                </a:cubicBezTo>
                <a:cubicBezTo>
                  <a:pt x="5843" y="3605"/>
                  <a:pt x="5671" y="3748"/>
                  <a:pt x="5671" y="3970"/>
                </a:cubicBezTo>
                <a:lnTo>
                  <a:pt x="5671" y="5640"/>
                </a:lnTo>
                <a:lnTo>
                  <a:pt x="4569" y="5640"/>
                </a:lnTo>
                <a:cubicBezTo>
                  <a:pt x="4600" y="5514"/>
                  <a:pt x="4600" y="5388"/>
                  <a:pt x="4600" y="5262"/>
                </a:cubicBezTo>
                <a:cubicBezTo>
                  <a:pt x="4600" y="4474"/>
                  <a:pt x="3970" y="3875"/>
                  <a:pt x="3183" y="3875"/>
                </a:cubicBezTo>
                <a:cubicBezTo>
                  <a:pt x="2395" y="3875"/>
                  <a:pt x="1765" y="4474"/>
                  <a:pt x="1765" y="5262"/>
                </a:cubicBezTo>
                <a:cubicBezTo>
                  <a:pt x="1765" y="5388"/>
                  <a:pt x="1765" y="5514"/>
                  <a:pt x="1796" y="5640"/>
                </a:cubicBezTo>
                <a:lnTo>
                  <a:pt x="694" y="5640"/>
                </a:lnTo>
                <a:lnTo>
                  <a:pt x="694" y="1071"/>
                </a:lnTo>
                <a:cubicBezTo>
                  <a:pt x="694" y="882"/>
                  <a:pt x="851" y="725"/>
                  <a:pt x="1040" y="725"/>
                </a:cubicBezTo>
                <a:close/>
                <a:moveTo>
                  <a:pt x="10964" y="725"/>
                </a:moveTo>
                <a:cubicBezTo>
                  <a:pt x="11122" y="725"/>
                  <a:pt x="11311" y="882"/>
                  <a:pt x="11311" y="1071"/>
                </a:cubicBezTo>
                <a:lnTo>
                  <a:pt x="11311" y="5671"/>
                </a:lnTo>
                <a:lnTo>
                  <a:pt x="9610" y="5671"/>
                </a:lnTo>
                <a:cubicBezTo>
                  <a:pt x="9295" y="5671"/>
                  <a:pt x="9169" y="6018"/>
                  <a:pt x="9326" y="6270"/>
                </a:cubicBezTo>
                <a:cubicBezTo>
                  <a:pt x="9452" y="6396"/>
                  <a:pt x="9515" y="6585"/>
                  <a:pt x="9515" y="6742"/>
                </a:cubicBezTo>
                <a:cubicBezTo>
                  <a:pt x="9515" y="7120"/>
                  <a:pt x="9200" y="7435"/>
                  <a:pt x="8822" y="7435"/>
                </a:cubicBezTo>
                <a:cubicBezTo>
                  <a:pt x="8412" y="7435"/>
                  <a:pt x="8097" y="7120"/>
                  <a:pt x="8097" y="6742"/>
                </a:cubicBezTo>
                <a:cubicBezTo>
                  <a:pt x="8097" y="6585"/>
                  <a:pt x="8192" y="6364"/>
                  <a:pt x="8286" y="6270"/>
                </a:cubicBezTo>
                <a:cubicBezTo>
                  <a:pt x="8507" y="6018"/>
                  <a:pt x="8349" y="5671"/>
                  <a:pt x="8034" y="5671"/>
                </a:cubicBezTo>
                <a:lnTo>
                  <a:pt x="6365" y="5671"/>
                </a:lnTo>
                <a:lnTo>
                  <a:pt x="6365" y="4568"/>
                </a:lnTo>
                <a:cubicBezTo>
                  <a:pt x="6491" y="4600"/>
                  <a:pt x="6617" y="4600"/>
                  <a:pt x="6711" y="4600"/>
                </a:cubicBezTo>
                <a:cubicBezTo>
                  <a:pt x="7499" y="4600"/>
                  <a:pt x="8160" y="3970"/>
                  <a:pt x="8160" y="3182"/>
                </a:cubicBezTo>
                <a:cubicBezTo>
                  <a:pt x="8160" y="2395"/>
                  <a:pt x="7499" y="1764"/>
                  <a:pt x="6711" y="1764"/>
                </a:cubicBezTo>
                <a:cubicBezTo>
                  <a:pt x="6617" y="1764"/>
                  <a:pt x="6491" y="1764"/>
                  <a:pt x="6365" y="1796"/>
                </a:cubicBezTo>
                <a:lnTo>
                  <a:pt x="6365" y="725"/>
                </a:lnTo>
                <a:close/>
                <a:moveTo>
                  <a:pt x="3183" y="4568"/>
                </a:moveTo>
                <a:cubicBezTo>
                  <a:pt x="3561" y="4568"/>
                  <a:pt x="3876" y="4883"/>
                  <a:pt x="3876" y="5293"/>
                </a:cubicBezTo>
                <a:cubicBezTo>
                  <a:pt x="3876" y="5451"/>
                  <a:pt x="3813" y="5640"/>
                  <a:pt x="3687" y="5766"/>
                </a:cubicBezTo>
                <a:cubicBezTo>
                  <a:pt x="3498" y="5986"/>
                  <a:pt x="3655" y="6333"/>
                  <a:pt x="3970" y="6333"/>
                </a:cubicBezTo>
                <a:lnTo>
                  <a:pt x="5608" y="6333"/>
                </a:lnTo>
                <a:lnTo>
                  <a:pt x="5608" y="7435"/>
                </a:lnTo>
                <a:cubicBezTo>
                  <a:pt x="5514" y="7404"/>
                  <a:pt x="5388" y="7404"/>
                  <a:pt x="5262" y="7404"/>
                </a:cubicBezTo>
                <a:cubicBezTo>
                  <a:pt x="4474" y="7404"/>
                  <a:pt x="3844" y="8034"/>
                  <a:pt x="3844" y="8822"/>
                </a:cubicBezTo>
                <a:cubicBezTo>
                  <a:pt x="3844" y="9609"/>
                  <a:pt x="4474" y="10239"/>
                  <a:pt x="5262" y="10239"/>
                </a:cubicBezTo>
                <a:cubicBezTo>
                  <a:pt x="5388" y="10239"/>
                  <a:pt x="5514" y="10239"/>
                  <a:pt x="5608" y="10208"/>
                </a:cubicBezTo>
                <a:lnTo>
                  <a:pt x="5608" y="11310"/>
                </a:lnTo>
                <a:lnTo>
                  <a:pt x="1009" y="11310"/>
                </a:lnTo>
                <a:cubicBezTo>
                  <a:pt x="851" y="11310"/>
                  <a:pt x="694" y="11153"/>
                  <a:pt x="694" y="10964"/>
                </a:cubicBezTo>
                <a:lnTo>
                  <a:pt x="694" y="6333"/>
                </a:lnTo>
                <a:lnTo>
                  <a:pt x="2395" y="6333"/>
                </a:lnTo>
                <a:cubicBezTo>
                  <a:pt x="2710" y="6333"/>
                  <a:pt x="2868" y="5986"/>
                  <a:pt x="2679" y="5766"/>
                </a:cubicBezTo>
                <a:cubicBezTo>
                  <a:pt x="2552" y="5640"/>
                  <a:pt x="2458" y="5482"/>
                  <a:pt x="2458" y="5293"/>
                </a:cubicBezTo>
                <a:cubicBezTo>
                  <a:pt x="2458" y="4883"/>
                  <a:pt x="2773" y="4568"/>
                  <a:pt x="3183" y="4568"/>
                </a:cubicBezTo>
                <a:close/>
                <a:moveTo>
                  <a:pt x="11311" y="6333"/>
                </a:moveTo>
                <a:lnTo>
                  <a:pt x="11311" y="10964"/>
                </a:lnTo>
                <a:cubicBezTo>
                  <a:pt x="11311" y="11153"/>
                  <a:pt x="11153" y="11310"/>
                  <a:pt x="10933" y="11310"/>
                </a:cubicBezTo>
                <a:lnTo>
                  <a:pt x="6333" y="11310"/>
                </a:lnTo>
                <a:lnTo>
                  <a:pt x="6333" y="9609"/>
                </a:lnTo>
                <a:cubicBezTo>
                  <a:pt x="6333" y="9388"/>
                  <a:pt x="6162" y="9244"/>
                  <a:pt x="5972" y="9244"/>
                </a:cubicBezTo>
                <a:cubicBezTo>
                  <a:pt x="5892" y="9244"/>
                  <a:pt x="5809" y="9270"/>
                  <a:pt x="5735" y="9326"/>
                </a:cubicBezTo>
                <a:cubicBezTo>
                  <a:pt x="5640" y="9452"/>
                  <a:pt x="5482" y="9546"/>
                  <a:pt x="5262" y="9546"/>
                </a:cubicBezTo>
                <a:cubicBezTo>
                  <a:pt x="4884" y="9546"/>
                  <a:pt x="4569" y="9231"/>
                  <a:pt x="4569" y="8822"/>
                </a:cubicBezTo>
                <a:cubicBezTo>
                  <a:pt x="4569" y="8443"/>
                  <a:pt x="4884" y="8097"/>
                  <a:pt x="5262" y="8097"/>
                </a:cubicBezTo>
                <a:cubicBezTo>
                  <a:pt x="5419" y="8097"/>
                  <a:pt x="5640" y="8191"/>
                  <a:pt x="5735" y="8317"/>
                </a:cubicBezTo>
                <a:cubicBezTo>
                  <a:pt x="5809" y="8374"/>
                  <a:pt x="5892" y="8399"/>
                  <a:pt x="5972" y="8399"/>
                </a:cubicBezTo>
                <a:cubicBezTo>
                  <a:pt x="6162" y="8399"/>
                  <a:pt x="6333" y="8255"/>
                  <a:pt x="6333" y="8034"/>
                </a:cubicBezTo>
                <a:lnTo>
                  <a:pt x="6333" y="6333"/>
                </a:lnTo>
                <a:lnTo>
                  <a:pt x="7436" y="6333"/>
                </a:lnTo>
                <a:cubicBezTo>
                  <a:pt x="7404" y="6459"/>
                  <a:pt x="7404" y="6585"/>
                  <a:pt x="7404" y="6711"/>
                </a:cubicBezTo>
                <a:cubicBezTo>
                  <a:pt x="7404" y="7498"/>
                  <a:pt x="8034" y="8097"/>
                  <a:pt x="8822" y="8097"/>
                </a:cubicBezTo>
                <a:cubicBezTo>
                  <a:pt x="9610" y="8097"/>
                  <a:pt x="10240" y="7498"/>
                  <a:pt x="10240" y="6711"/>
                </a:cubicBezTo>
                <a:cubicBezTo>
                  <a:pt x="10240" y="6585"/>
                  <a:pt x="10240" y="6459"/>
                  <a:pt x="10208" y="6333"/>
                </a:cubicBezTo>
                <a:close/>
                <a:moveTo>
                  <a:pt x="1040" y="0"/>
                </a:moveTo>
                <a:cubicBezTo>
                  <a:pt x="473" y="0"/>
                  <a:pt x="1" y="473"/>
                  <a:pt x="1" y="1071"/>
                </a:cubicBezTo>
                <a:lnTo>
                  <a:pt x="1" y="10964"/>
                </a:lnTo>
                <a:cubicBezTo>
                  <a:pt x="1" y="11531"/>
                  <a:pt x="473" y="12004"/>
                  <a:pt x="1040" y="12004"/>
                </a:cubicBezTo>
                <a:lnTo>
                  <a:pt x="10933" y="12004"/>
                </a:lnTo>
                <a:cubicBezTo>
                  <a:pt x="11531" y="12004"/>
                  <a:pt x="12004" y="11531"/>
                  <a:pt x="12004" y="10964"/>
                </a:cubicBezTo>
                <a:lnTo>
                  <a:pt x="12004" y="1071"/>
                </a:lnTo>
                <a:cubicBezTo>
                  <a:pt x="11972" y="473"/>
                  <a:pt x="11500" y="0"/>
                  <a:pt x="10933" y="0"/>
                </a:cubicBezTo>
                <a:close/>
              </a:path>
            </a:pathLst>
          </a:custGeom>
          <a:solidFill>
            <a:srgbClr val="0267C2"/>
          </a:solidFill>
          <a:ln>
            <a:solidFill>
              <a:schemeClr val="bg1"/>
            </a:solidFill>
          </a:ln>
        </p:spPr>
        <p:txBody>
          <a:bodyPr spcFirstLastPara="1" wrap="square" lIns="182882" tIns="182882" rIns="182882" bIns="182882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700901-87AA-0DED-7EA9-96C0D1374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2366" y="6968194"/>
            <a:ext cx="1124033" cy="7099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7D115-4279-85A9-9201-CA6B8D3C3E44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ПАК «Пирамида» - защищенность и готовность к применению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01387EC-F9EE-E171-9AC2-4D0802D31E95}"/>
              </a:ext>
            </a:extLst>
          </p:cNvPr>
          <p:cNvSpPr/>
          <p:nvPr/>
        </p:nvSpPr>
        <p:spPr>
          <a:xfrm>
            <a:off x="812220" y="2852180"/>
            <a:ext cx="6899184" cy="3082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4175" indent="-171450">
              <a:spcBef>
                <a:spcPts val="5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Соблюдение ФЗ № 187 от 26.07.2017 </a:t>
            </a:r>
            <a:b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«О безопасности критической информационной инфраструктуры РФ».</a:t>
            </a:r>
          </a:p>
          <a:p>
            <a:pPr marL="284175" indent="-171450">
              <a:spcBef>
                <a:spcPts val="500"/>
              </a:spcBef>
              <a:buSzPct val="110000"/>
              <a:buFont typeface="Arial" panose="020B0604020202020204" pitchFamily="34" charset="0"/>
              <a:buChar char="•"/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4175" indent="-171450">
              <a:spcBef>
                <a:spcPts val="5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Соответствие Указу Президента РФ от 30.03.2022 № 166 «О мерах по обеспечению технологической независимости и безопасности».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54AC3B3-F96D-CB3B-A7F2-7FC6AB48D819}"/>
              </a:ext>
            </a:extLst>
          </p:cNvPr>
          <p:cNvSpPr/>
          <p:nvPr/>
        </p:nvSpPr>
        <p:spPr>
          <a:xfrm>
            <a:off x="7711404" y="2895456"/>
            <a:ext cx="6449178" cy="3082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4175" indent="-171450">
              <a:spcBef>
                <a:spcPts val="5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Исполнение требований ПП РФ № 890 о минимальном функционале ИСУ. </a:t>
            </a:r>
          </a:p>
          <a:p>
            <a:pPr marL="284175" indent="-171450">
              <a:spcBef>
                <a:spcPts val="500"/>
              </a:spcBef>
              <a:buSzPct val="110000"/>
              <a:buFont typeface="Arial" panose="020B0604020202020204" pitchFamily="34" charset="0"/>
              <a:buChar char="•"/>
            </a:pP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4175" indent="-171450">
              <a:spcBef>
                <a:spcPts val="500"/>
              </a:spcBef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Гарантийное обслуживание и сопровождение всех программных и аппаратных компонентов в течение 3-5 лет в РФ вне зависимости от зарубежных компаний.</a:t>
            </a:r>
          </a:p>
        </p:txBody>
      </p:sp>
    </p:spTree>
    <p:extLst>
      <p:ext uri="{BB962C8B-B14F-4D97-AF65-F5344CB8AC3E}">
        <p14:creationId xmlns:p14="http://schemas.microsoft.com/office/powerpoint/2010/main" val="307715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D63489-4D4C-48FB-9E0A-CC873C35B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243" y="581237"/>
            <a:ext cx="14276544" cy="9244370"/>
          </a:xfrm>
          <a:prstGeom prst="rect">
            <a:avLst/>
          </a:prstGeom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8483" y="1349406"/>
            <a:ext cx="8939336" cy="8129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0E0515A-3DA6-48D4-AC70-7D425FA772DD}"/>
              </a:ext>
            </a:extLst>
          </p:cNvPr>
          <p:cNvSpPr txBox="1"/>
          <p:nvPr/>
        </p:nvSpPr>
        <p:spPr>
          <a:xfrm>
            <a:off x="673080" y="3323823"/>
            <a:ext cx="6933736" cy="26468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51" indent="-34295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Интеллектуальные системы учёта электроэнергии в соответствии с ПП РФ 890</a:t>
            </a:r>
          </a:p>
          <a:p>
            <a:pPr marL="342951" indent="-34295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АИИС КУЭ оптового рынка электроэнергии </a:t>
            </a:r>
          </a:p>
          <a:p>
            <a:pPr marL="342951" indent="-34295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Диспетчеризация и управление энергообъектами (SCADA, телемеханика) </a:t>
            </a:r>
          </a:p>
          <a:p>
            <a:pPr marL="342951" indent="-34295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Коммерческий и технический учёт энергоресурсов, воды, технических сред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DF61D2-DBF0-DA88-840B-8404EE2A2058}"/>
              </a:ext>
            </a:extLst>
          </p:cNvPr>
          <p:cNvSpPr/>
          <p:nvPr/>
        </p:nvSpPr>
        <p:spPr>
          <a:xfrm>
            <a:off x="568286" y="1953317"/>
            <a:ext cx="8140197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Программная платформа для организации верхнего уровня цифровых систем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B49F7E2-CEBA-4887-9B6C-719234901580}"/>
              </a:ext>
            </a:extLst>
          </p:cNvPr>
          <p:cNvSpPr/>
          <p:nvPr/>
        </p:nvSpPr>
        <p:spPr>
          <a:xfrm>
            <a:off x="568286" y="6541673"/>
            <a:ext cx="6933736" cy="1723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Опыт построения ИТ-инфраструктуры </a:t>
            </a:r>
            <a:b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</a:b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для центров сбора и обработки данных </a:t>
            </a:r>
            <a:b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</a:b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на базе отечественного стека решений</a:t>
            </a:r>
            <a:b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</a:br>
            <a:endParaRPr lang="ru-RU" sz="2800" dirty="0">
              <a:solidFill>
                <a:srgbClr val="0267C2"/>
              </a:solidFill>
              <a:latin typeface="Segoe UI Semilight" panose="020B04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422A2B-12B5-2487-0F54-4599ED657AF3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ПИРАМИДА 2.0 – защищенный отечественный продукт</a:t>
            </a:r>
          </a:p>
        </p:txBody>
      </p:sp>
    </p:spTree>
    <p:extLst>
      <p:ext uri="{BB962C8B-B14F-4D97-AF65-F5344CB8AC3E}">
        <p14:creationId xmlns:p14="http://schemas.microsoft.com/office/powerpoint/2010/main" val="2888247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BD04AAF-889C-CDF9-E001-AE6D7F2F6B0F}"/>
              </a:ext>
            </a:extLst>
          </p:cNvPr>
          <p:cNvSpPr/>
          <p:nvPr/>
        </p:nvSpPr>
        <p:spPr>
          <a:xfrm>
            <a:off x="10014210" y="5932624"/>
            <a:ext cx="3774818" cy="93942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15900" sx="102000" sy="102000" algn="t" rotWithShape="0">
              <a:schemeClr val="tx1">
                <a:alpha val="19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2120D0-B6AB-380E-9755-E867C998A286}"/>
              </a:ext>
            </a:extLst>
          </p:cNvPr>
          <p:cNvSpPr/>
          <p:nvPr/>
        </p:nvSpPr>
        <p:spPr>
          <a:xfrm>
            <a:off x="9990580" y="1397355"/>
            <a:ext cx="3774818" cy="93942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15900" sx="102000" sy="102000" algn="t" rotWithShape="0">
              <a:schemeClr val="tx1">
                <a:alpha val="19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1766494" y="5610048"/>
            <a:ext cx="792137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Масштабируемая архитектура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1766495" y="4373889"/>
            <a:ext cx="517108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Полная кроссплатформенность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766494" y="1929151"/>
            <a:ext cx="792137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Едином реестре </a:t>
            </a:r>
            <a:r>
              <a:rPr lang="ru-RU" sz="24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Минцифры</a:t>
            </a: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РФ № 1930</a:t>
            </a:r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DA09BC1E-5951-5AF1-B8DB-B25EEEC29F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880" y="6746959"/>
            <a:ext cx="889176" cy="695177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B78848F2-E4CB-66E0-4CE8-A2355C1299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1249" y="3001315"/>
            <a:ext cx="703556" cy="720109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D7BCC88F-ACB2-9B14-4CF5-6679D78025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7227" y="1831558"/>
            <a:ext cx="682787" cy="675749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E3AFC583-E7AE-30BD-9212-35F96F4D400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7812" y="4187731"/>
            <a:ext cx="753667" cy="753667"/>
          </a:xfrm>
          <a:prstGeom prst="rect">
            <a:avLst/>
          </a:prstGeom>
        </p:spPr>
      </p:pic>
      <p:grpSp>
        <p:nvGrpSpPr>
          <p:cNvPr id="87" name="Google Shape;13818;p94"/>
          <p:cNvGrpSpPr/>
          <p:nvPr/>
        </p:nvGrpSpPr>
        <p:grpSpPr>
          <a:xfrm>
            <a:off x="652745" y="8031435"/>
            <a:ext cx="713228" cy="772664"/>
            <a:chOff x="7582302" y="1499934"/>
            <a:chExt cx="369133" cy="360411"/>
          </a:xfrm>
          <a:solidFill>
            <a:srgbClr val="0165B7"/>
          </a:solidFill>
        </p:grpSpPr>
        <p:sp>
          <p:nvSpPr>
            <p:cNvPr id="88" name="Google Shape;13819;p94"/>
            <p:cNvSpPr/>
            <p:nvPr/>
          </p:nvSpPr>
          <p:spPr>
            <a:xfrm>
              <a:off x="7582302" y="1499934"/>
              <a:ext cx="369133" cy="360411"/>
            </a:xfrm>
            <a:custGeom>
              <a:avLst/>
              <a:gdLst/>
              <a:ahLst/>
              <a:cxnLst/>
              <a:rect l="l" t="t" r="r" b="b"/>
              <a:pathLst>
                <a:path w="11597" h="11323" extrusionOk="0">
                  <a:moveTo>
                    <a:pt x="7204" y="595"/>
                  </a:moveTo>
                  <a:cubicBezTo>
                    <a:pt x="7418" y="595"/>
                    <a:pt x="7573" y="738"/>
                    <a:pt x="7608" y="917"/>
                  </a:cubicBezTo>
                  <a:cubicBezTo>
                    <a:pt x="7608" y="941"/>
                    <a:pt x="7620" y="976"/>
                    <a:pt x="7620" y="1000"/>
                  </a:cubicBezTo>
                  <a:lnTo>
                    <a:pt x="7620" y="1750"/>
                  </a:lnTo>
                  <a:lnTo>
                    <a:pt x="3322" y="1750"/>
                  </a:lnTo>
                  <a:lnTo>
                    <a:pt x="3322" y="1631"/>
                  </a:lnTo>
                  <a:cubicBezTo>
                    <a:pt x="3322" y="1227"/>
                    <a:pt x="3191" y="869"/>
                    <a:pt x="2953" y="595"/>
                  </a:cubicBezTo>
                  <a:close/>
                  <a:moveTo>
                    <a:pt x="1667" y="310"/>
                  </a:moveTo>
                  <a:cubicBezTo>
                    <a:pt x="2405" y="310"/>
                    <a:pt x="3001" y="905"/>
                    <a:pt x="3001" y="1631"/>
                  </a:cubicBezTo>
                  <a:cubicBezTo>
                    <a:pt x="3001" y="2358"/>
                    <a:pt x="2405" y="2953"/>
                    <a:pt x="1667" y="2953"/>
                  </a:cubicBezTo>
                  <a:cubicBezTo>
                    <a:pt x="941" y="2953"/>
                    <a:pt x="346" y="2358"/>
                    <a:pt x="346" y="1631"/>
                  </a:cubicBezTo>
                  <a:cubicBezTo>
                    <a:pt x="346" y="905"/>
                    <a:pt x="941" y="310"/>
                    <a:pt x="1667" y="310"/>
                  </a:cubicBezTo>
                  <a:close/>
                  <a:moveTo>
                    <a:pt x="7644" y="9775"/>
                  </a:moveTo>
                  <a:lnTo>
                    <a:pt x="7644" y="10513"/>
                  </a:lnTo>
                  <a:cubicBezTo>
                    <a:pt x="7644" y="10549"/>
                    <a:pt x="7644" y="10573"/>
                    <a:pt x="7620" y="10609"/>
                  </a:cubicBezTo>
                  <a:cubicBezTo>
                    <a:pt x="7585" y="10799"/>
                    <a:pt x="7418" y="10930"/>
                    <a:pt x="7227" y="10930"/>
                  </a:cubicBezTo>
                  <a:lnTo>
                    <a:pt x="2358" y="10930"/>
                  </a:lnTo>
                  <a:cubicBezTo>
                    <a:pt x="2131" y="10930"/>
                    <a:pt x="1941" y="10740"/>
                    <a:pt x="1941" y="10513"/>
                  </a:cubicBezTo>
                  <a:lnTo>
                    <a:pt x="1941" y="9775"/>
                  </a:lnTo>
                  <a:close/>
                  <a:moveTo>
                    <a:pt x="1667" y="0"/>
                  </a:moveTo>
                  <a:cubicBezTo>
                    <a:pt x="750" y="0"/>
                    <a:pt x="0" y="738"/>
                    <a:pt x="0" y="1667"/>
                  </a:cubicBezTo>
                  <a:cubicBezTo>
                    <a:pt x="0" y="2560"/>
                    <a:pt x="715" y="3298"/>
                    <a:pt x="1608" y="3334"/>
                  </a:cubicBezTo>
                  <a:lnTo>
                    <a:pt x="1608" y="4917"/>
                  </a:lnTo>
                  <a:cubicBezTo>
                    <a:pt x="1608" y="5013"/>
                    <a:pt x="1691" y="5084"/>
                    <a:pt x="1774" y="5084"/>
                  </a:cubicBezTo>
                  <a:cubicBezTo>
                    <a:pt x="1858" y="5084"/>
                    <a:pt x="1941" y="5013"/>
                    <a:pt x="1941" y="4917"/>
                  </a:cubicBezTo>
                  <a:lnTo>
                    <a:pt x="1941" y="3310"/>
                  </a:lnTo>
                  <a:cubicBezTo>
                    <a:pt x="2572" y="3203"/>
                    <a:pt x="3096" y="2739"/>
                    <a:pt x="3263" y="2119"/>
                  </a:cubicBezTo>
                  <a:lnTo>
                    <a:pt x="7644" y="2119"/>
                  </a:lnTo>
                  <a:lnTo>
                    <a:pt x="7644" y="3489"/>
                  </a:lnTo>
                  <a:lnTo>
                    <a:pt x="4929" y="3489"/>
                  </a:lnTo>
                  <a:lnTo>
                    <a:pt x="4929" y="2905"/>
                  </a:lnTo>
                  <a:cubicBezTo>
                    <a:pt x="4929" y="2822"/>
                    <a:pt x="4858" y="2751"/>
                    <a:pt x="4763" y="2751"/>
                  </a:cubicBezTo>
                  <a:cubicBezTo>
                    <a:pt x="4679" y="2751"/>
                    <a:pt x="4608" y="2822"/>
                    <a:pt x="4608" y="2905"/>
                  </a:cubicBezTo>
                  <a:lnTo>
                    <a:pt x="4608" y="3882"/>
                  </a:lnTo>
                  <a:lnTo>
                    <a:pt x="4608" y="7715"/>
                  </a:lnTo>
                  <a:lnTo>
                    <a:pt x="4608" y="8692"/>
                  </a:lnTo>
                  <a:cubicBezTo>
                    <a:pt x="4608" y="8775"/>
                    <a:pt x="4679" y="8847"/>
                    <a:pt x="4763" y="8847"/>
                  </a:cubicBezTo>
                  <a:cubicBezTo>
                    <a:pt x="4858" y="8847"/>
                    <a:pt x="4929" y="8775"/>
                    <a:pt x="4929" y="8692"/>
                  </a:cubicBezTo>
                  <a:lnTo>
                    <a:pt x="4929" y="8096"/>
                  </a:lnTo>
                  <a:lnTo>
                    <a:pt x="7644" y="8096"/>
                  </a:lnTo>
                  <a:lnTo>
                    <a:pt x="7644" y="9478"/>
                  </a:lnTo>
                  <a:lnTo>
                    <a:pt x="1941" y="9478"/>
                  </a:lnTo>
                  <a:lnTo>
                    <a:pt x="1941" y="5668"/>
                  </a:lnTo>
                  <a:cubicBezTo>
                    <a:pt x="1941" y="5572"/>
                    <a:pt x="1870" y="5501"/>
                    <a:pt x="1774" y="5501"/>
                  </a:cubicBezTo>
                  <a:cubicBezTo>
                    <a:pt x="1691" y="5501"/>
                    <a:pt x="1608" y="5572"/>
                    <a:pt x="1608" y="5668"/>
                  </a:cubicBezTo>
                  <a:lnTo>
                    <a:pt x="1608" y="9656"/>
                  </a:lnTo>
                  <a:lnTo>
                    <a:pt x="1608" y="10561"/>
                  </a:lnTo>
                  <a:cubicBezTo>
                    <a:pt x="1608" y="10978"/>
                    <a:pt x="1953" y="11323"/>
                    <a:pt x="2370" y="11323"/>
                  </a:cubicBezTo>
                  <a:lnTo>
                    <a:pt x="7239" y="11323"/>
                  </a:lnTo>
                  <a:cubicBezTo>
                    <a:pt x="7620" y="11323"/>
                    <a:pt x="7954" y="11025"/>
                    <a:pt x="8001" y="10632"/>
                  </a:cubicBezTo>
                  <a:lnTo>
                    <a:pt x="8001" y="10561"/>
                  </a:lnTo>
                  <a:lnTo>
                    <a:pt x="8001" y="9656"/>
                  </a:lnTo>
                  <a:lnTo>
                    <a:pt x="8001" y="8096"/>
                  </a:lnTo>
                  <a:lnTo>
                    <a:pt x="9025" y="8096"/>
                  </a:lnTo>
                  <a:cubicBezTo>
                    <a:pt x="9109" y="8096"/>
                    <a:pt x="9192" y="8013"/>
                    <a:pt x="9192" y="7930"/>
                  </a:cubicBezTo>
                  <a:cubicBezTo>
                    <a:pt x="9192" y="7834"/>
                    <a:pt x="9109" y="7763"/>
                    <a:pt x="9025" y="7763"/>
                  </a:cubicBezTo>
                  <a:lnTo>
                    <a:pt x="4977" y="7763"/>
                  </a:lnTo>
                  <a:cubicBezTo>
                    <a:pt x="4965" y="7763"/>
                    <a:pt x="4941" y="7751"/>
                    <a:pt x="4941" y="7727"/>
                  </a:cubicBezTo>
                  <a:lnTo>
                    <a:pt x="4941" y="3894"/>
                  </a:lnTo>
                  <a:cubicBezTo>
                    <a:pt x="4941" y="3882"/>
                    <a:pt x="4965" y="3858"/>
                    <a:pt x="4977" y="3858"/>
                  </a:cubicBezTo>
                  <a:lnTo>
                    <a:pt x="11228" y="3858"/>
                  </a:lnTo>
                  <a:cubicBezTo>
                    <a:pt x="11240" y="3858"/>
                    <a:pt x="11252" y="3882"/>
                    <a:pt x="11252" y="3894"/>
                  </a:cubicBezTo>
                  <a:lnTo>
                    <a:pt x="11252" y="7727"/>
                  </a:lnTo>
                  <a:cubicBezTo>
                    <a:pt x="11252" y="7751"/>
                    <a:pt x="11240" y="7763"/>
                    <a:pt x="11228" y="7763"/>
                  </a:cubicBezTo>
                  <a:lnTo>
                    <a:pt x="9763" y="7763"/>
                  </a:lnTo>
                  <a:cubicBezTo>
                    <a:pt x="9680" y="7763"/>
                    <a:pt x="9609" y="7834"/>
                    <a:pt x="9609" y="7930"/>
                  </a:cubicBezTo>
                  <a:cubicBezTo>
                    <a:pt x="9609" y="8013"/>
                    <a:pt x="9680" y="8096"/>
                    <a:pt x="9763" y="8096"/>
                  </a:cubicBezTo>
                  <a:lnTo>
                    <a:pt x="11228" y="8096"/>
                  </a:lnTo>
                  <a:cubicBezTo>
                    <a:pt x="11430" y="8096"/>
                    <a:pt x="11597" y="7930"/>
                    <a:pt x="11597" y="7715"/>
                  </a:cubicBezTo>
                  <a:lnTo>
                    <a:pt x="11597" y="3882"/>
                  </a:lnTo>
                  <a:cubicBezTo>
                    <a:pt x="11585" y="3632"/>
                    <a:pt x="11418" y="3465"/>
                    <a:pt x="11216" y="3465"/>
                  </a:cubicBezTo>
                  <a:lnTo>
                    <a:pt x="7977" y="3465"/>
                  </a:lnTo>
                  <a:lnTo>
                    <a:pt x="7977" y="1929"/>
                  </a:lnTo>
                  <a:lnTo>
                    <a:pt x="7977" y="1024"/>
                  </a:lnTo>
                  <a:lnTo>
                    <a:pt x="7977" y="953"/>
                  </a:lnTo>
                  <a:cubicBezTo>
                    <a:pt x="7942" y="560"/>
                    <a:pt x="7620" y="262"/>
                    <a:pt x="7227" y="262"/>
                  </a:cubicBezTo>
                  <a:lnTo>
                    <a:pt x="2655" y="262"/>
                  </a:lnTo>
                  <a:cubicBezTo>
                    <a:pt x="2643" y="262"/>
                    <a:pt x="2620" y="262"/>
                    <a:pt x="2608" y="274"/>
                  </a:cubicBezTo>
                  <a:cubicBezTo>
                    <a:pt x="2346" y="95"/>
                    <a:pt x="2012" y="0"/>
                    <a:pt x="1667" y="0"/>
                  </a:cubicBezTo>
                  <a:close/>
                </a:path>
              </a:pathLst>
            </a:custGeom>
            <a:grpFill/>
            <a:ln w="6350"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  <p:sp>
          <p:nvSpPr>
            <p:cNvPr id="89" name="Google Shape;13820;p94"/>
            <p:cNvSpPr/>
            <p:nvPr/>
          </p:nvSpPr>
          <p:spPr>
            <a:xfrm>
              <a:off x="7850598" y="1634829"/>
              <a:ext cx="77729" cy="51214"/>
            </a:xfrm>
            <a:custGeom>
              <a:avLst/>
              <a:gdLst/>
              <a:ahLst/>
              <a:cxnLst/>
              <a:rect l="l" t="t" r="r" b="b"/>
              <a:pathLst>
                <a:path w="2442" h="1609" extrusionOk="0">
                  <a:moveTo>
                    <a:pt x="1656" y="322"/>
                  </a:moveTo>
                  <a:cubicBezTo>
                    <a:pt x="1906" y="322"/>
                    <a:pt x="2108" y="537"/>
                    <a:pt x="2108" y="787"/>
                  </a:cubicBezTo>
                  <a:cubicBezTo>
                    <a:pt x="2108" y="1037"/>
                    <a:pt x="1906" y="1251"/>
                    <a:pt x="1656" y="1251"/>
                  </a:cubicBezTo>
                  <a:cubicBezTo>
                    <a:pt x="1394" y="1251"/>
                    <a:pt x="1191" y="1037"/>
                    <a:pt x="1191" y="787"/>
                  </a:cubicBezTo>
                  <a:cubicBezTo>
                    <a:pt x="1191" y="537"/>
                    <a:pt x="1394" y="322"/>
                    <a:pt x="1656" y="322"/>
                  </a:cubicBezTo>
                  <a:close/>
                  <a:moveTo>
                    <a:pt x="799" y="322"/>
                  </a:moveTo>
                  <a:cubicBezTo>
                    <a:pt x="858" y="322"/>
                    <a:pt x="906" y="346"/>
                    <a:pt x="965" y="358"/>
                  </a:cubicBezTo>
                  <a:cubicBezTo>
                    <a:pt x="894" y="477"/>
                    <a:pt x="834" y="632"/>
                    <a:pt x="834" y="787"/>
                  </a:cubicBezTo>
                  <a:cubicBezTo>
                    <a:pt x="834" y="929"/>
                    <a:pt x="870" y="1096"/>
                    <a:pt x="965" y="1215"/>
                  </a:cubicBezTo>
                  <a:cubicBezTo>
                    <a:pt x="918" y="1227"/>
                    <a:pt x="858" y="1251"/>
                    <a:pt x="799" y="1251"/>
                  </a:cubicBezTo>
                  <a:cubicBezTo>
                    <a:pt x="792" y="1251"/>
                    <a:pt x="785" y="1251"/>
                    <a:pt x="779" y="1251"/>
                  </a:cubicBezTo>
                  <a:cubicBezTo>
                    <a:pt x="538" y="1251"/>
                    <a:pt x="346" y="1042"/>
                    <a:pt x="346" y="787"/>
                  </a:cubicBezTo>
                  <a:cubicBezTo>
                    <a:pt x="346" y="537"/>
                    <a:pt x="549" y="322"/>
                    <a:pt x="799" y="322"/>
                  </a:cubicBezTo>
                  <a:close/>
                  <a:moveTo>
                    <a:pt x="799" y="1"/>
                  </a:moveTo>
                  <a:cubicBezTo>
                    <a:pt x="358" y="1"/>
                    <a:pt x="1" y="358"/>
                    <a:pt x="1" y="799"/>
                  </a:cubicBezTo>
                  <a:cubicBezTo>
                    <a:pt x="1" y="1251"/>
                    <a:pt x="358" y="1608"/>
                    <a:pt x="799" y="1608"/>
                  </a:cubicBezTo>
                  <a:cubicBezTo>
                    <a:pt x="953" y="1596"/>
                    <a:pt x="1096" y="1561"/>
                    <a:pt x="1215" y="1489"/>
                  </a:cubicBezTo>
                  <a:cubicBezTo>
                    <a:pt x="1334" y="1561"/>
                    <a:pt x="1489" y="1608"/>
                    <a:pt x="1632" y="1608"/>
                  </a:cubicBezTo>
                  <a:cubicBezTo>
                    <a:pt x="2084" y="1608"/>
                    <a:pt x="2442" y="1251"/>
                    <a:pt x="2442" y="799"/>
                  </a:cubicBezTo>
                  <a:cubicBezTo>
                    <a:pt x="2442" y="358"/>
                    <a:pt x="2084" y="1"/>
                    <a:pt x="1632" y="1"/>
                  </a:cubicBezTo>
                  <a:cubicBezTo>
                    <a:pt x="1489" y="1"/>
                    <a:pt x="1334" y="48"/>
                    <a:pt x="1215" y="120"/>
                  </a:cubicBezTo>
                  <a:cubicBezTo>
                    <a:pt x="1096" y="48"/>
                    <a:pt x="953" y="1"/>
                    <a:pt x="799" y="1"/>
                  </a:cubicBezTo>
                  <a:close/>
                </a:path>
              </a:pathLst>
            </a:custGeom>
            <a:grpFill/>
            <a:ln w="6350"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  <p:sp>
          <p:nvSpPr>
            <p:cNvPr id="90" name="Google Shape;13821;p94"/>
            <p:cNvSpPr/>
            <p:nvPr/>
          </p:nvSpPr>
          <p:spPr>
            <a:xfrm>
              <a:off x="7753962" y="1635593"/>
              <a:ext cx="70917" cy="48541"/>
            </a:xfrm>
            <a:custGeom>
              <a:avLst/>
              <a:gdLst/>
              <a:ahLst/>
              <a:cxnLst/>
              <a:rect l="l" t="t" r="r" b="b"/>
              <a:pathLst>
                <a:path w="2228" h="1525" extrusionOk="0">
                  <a:moveTo>
                    <a:pt x="1858" y="346"/>
                  </a:moveTo>
                  <a:cubicBezTo>
                    <a:pt x="1870" y="346"/>
                    <a:pt x="1894" y="358"/>
                    <a:pt x="1894" y="382"/>
                  </a:cubicBezTo>
                  <a:lnTo>
                    <a:pt x="1894" y="1156"/>
                  </a:lnTo>
                  <a:cubicBezTo>
                    <a:pt x="1894" y="1167"/>
                    <a:pt x="1870" y="1179"/>
                    <a:pt x="1858" y="1179"/>
                  </a:cubicBezTo>
                  <a:lnTo>
                    <a:pt x="370" y="1179"/>
                  </a:lnTo>
                  <a:cubicBezTo>
                    <a:pt x="358" y="1179"/>
                    <a:pt x="346" y="1167"/>
                    <a:pt x="346" y="1156"/>
                  </a:cubicBezTo>
                  <a:lnTo>
                    <a:pt x="346" y="382"/>
                  </a:lnTo>
                  <a:cubicBezTo>
                    <a:pt x="346" y="358"/>
                    <a:pt x="358" y="346"/>
                    <a:pt x="370" y="346"/>
                  </a:cubicBezTo>
                  <a:close/>
                  <a:moveTo>
                    <a:pt x="370" y="1"/>
                  </a:moveTo>
                  <a:cubicBezTo>
                    <a:pt x="167" y="1"/>
                    <a:pt x="1" y="167"/>
                    <a:pt x="1" y="382"/>
                  </a:cubicBezTo>
                  <a:lnTo>
                    <a:pt x="1" y="1156"/>
                  </a:lnTo>
                  <a:cubicBezTo>
                    <a:pt x="1" y="1358"/>
                    <a:pt x="167" y="1525"/>
                    <a:pt x="370" y="1525"/>
                  </a:cubicBezTo>
                  <a:lnTo>
                    <a:pt x="1858" y="1525"/>
                  </a:lnTo>
                  <a:cubicBezTo>
                    <a:pt x="2072" y="1525"/>
                    <a:pt x="2227" y="1358"/>
                    <a:pt x="2227" y="1156"/>
                  </a:cubicBezTo>
                  <a:lnTo>
                    <a:pt x="2227" y="382"/>
                  </a:lnTo>
                  <a:cubicBezTo>
                    <a:pt x="2227" y="167"/>
                    <a:pt x="2072" y="1"/>
                    <a:pt x="1858" y="1"/>
                  </a:cubicBezTo>
                  <a:close/>
                </a:path>
              </a:pathLst>
            </a:custGeom>
            <a:grpFill/>
            <a:ln w="6350"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  <p:sp>
          <p:nvSpPr>
            <p:cNvPr id="91" name="Google Shape;13822;p94"/>
            <p:cNvSpPr/>
            <p:nvPr/>
          </p:nvSpPr>
          <p:spPr>
            <a:xfrm>
              <a:off x="7750174" y="1695465"/>
              <a:ext cx="180794" cy="31862"/>
            </a:xfrm>
            <a:custGeom>
              <a:avLst/>
              <a:gdLst/>
              <a:ahLst/>
              <a:cxnLst/>
              <a:rect l="l" t="t" r="r" b="b"/>
              <a:pathLst>
                <a:path w="5680" h="1001" extrusionOk="0">
                  <a:moveTo>
                    <a:pt x="5311" y="346"/>
                  </a:moveTo>
                  <a:cubicBezTo>
                    <a:pt x="5323" y="346"/>
                    <a:pt x="5347" y="358"/>
                    <a:pt x="5347" y="370"/>
                  </a:cubicBezTo>
                  <a:lnTo>
                    <a:pt x="5347" y="620"/>
                  </a:lnTo>
                  <a:cubicBezTo>
                    <a:pt x="5347" y="644"/>
                    <a:pt x="5323" y="656"/>
                    <a:pt x="5311" y="656"/>
                  </a:cubicBezTo>
                  <a:lnTo>
                    <a:pt x="370" y="656"/>
                  </a:lnTo>
                  <a:cubicBezTo>
                    <a:pt x="358" y="656"/>
                    <a:pt x="346" y="632"/>
                    <a:pt x="346" y="620"/>
                  </a:cubicBezTo>
                  <a:lnTo>
                    <a:pt x="346" y="370"/>
                  </a:lnTo>
                  <a:cubicBezTo>
                    <a:pt x="346" y="358"/>
                    <a:pt x="358" y="346"/>
                    <a:pt x="370" y="346"/>
                  </a:cubicBezTo>
                  <a:close/>
                  <a:moveTo>
                    <a:pt x="352" y="0"/>
                  </a:moveTo>
                  <a:cubicBezTo>
                    <a:pt x="168" y="0"/>
                    <a:pt x="1" y="174"/>
                    <a:pt x="1" y="370"/>
                  </a:cubicBezTo>
                  <a:lnTo>
                    <a:pt x="1" y="620"/>
                  </a:lnTo>
                  <a:cubicBezTo>
                    <a:pt x="1" y="834"/>
                    <a:pt x="167" y="1001"/>
                    <a:pt x="370" y="1001"/>
                  </a:cubicBezTo>
                  <a:lnTo>
                    <a:pt x="5311" y="1001"/>
                  </a:lnTo>
                  <a:cubicBezTo>
                    <a:pt x="5525" y="1001"/>
                    <a:pt x="5680" y="834"/>
                    <a:pt x="5680" y="620"/>
                  </a:cubicBezTo>
                  <a:lnTo>
                    <a:pt x="5680" y="370"/>
                  </a:lnTo>
                  <a:cubicBezTo>
                    <a:pt x="5680" y="167"/>
                    <a:pt x="5525" y="1"/>
                    <a:pt x="5311" y="1"/>
                  </a:cubicBezTo>
                  <a:lnTo>
                    <a:pt x="370" y="1"/>
                  </a:lnTo>
                  <a:cubicBezTo>
                    <a:pt x="364" y="0"/>
                    <a:pt x="358" y="0"/>
                    <a:pt x="352" y="0"/>
                  </a:cubicBezTo>
                  <a:close/>
                </a:path>
              </a:pathLst>
            </a:custGeom>
            <a:grpFill/>
            <a:ln w="6350"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  <p:sp>
          <p:nvSpPr>
            <p:cNvPr id="92" name="Google Shape;13823;p94"/>
            <p:cNvSpPr/>
            <p:nvPr/>
          </p:nvSpPr>
          <p:spPr>
            <a:xfrm>
              <a:off x="7613750" y="1535424"/>
              <a:ext cx="43225" cy="32371"/>
            </a:xfrm>
            <a:custGeom>
              <a:avLst/>
              <a:gdLst/>
              <a:ahLst/>
              <a:cxnLst/>
              <a:rect l="l" t="t" r="r" b="b"/>
              <a:pathLst>
                <a:path w="1358" h="1017" extrusionOk="0">
                  <a:moveTo>
                    <a:pt x="1179" y="1"/>
                  </a:moveTo>
                  <a:cubicBezTo>
                    <a:pt x="1136" y="1"/>
                    <a:pt x="1093" y="19"/>
                    <a:pt x="1060" y="52"/>
                  </a:cubicBezTo>
                  <a:lnTo>
                    <a:pt x="548" y="600"/>
                  </a:lnTo>
                  <a:lnTo>
                    <a:pt x="322" y="326"/>
                  </a:lnTo>
                  <a:cubicBezTo>
                    <a:pt x="287" y="277"/>
                    <a:pt x="240" y="253"/>
                    <a:pt x="191" y="253"/>
                  </a:cubicBezTo>
                  <a:cubicBezTo>
                    <a:pt x="155" y="253"/>
                    <a:pt x="119" y="265"/>
                    <a:pt x="84" y="290"/>
                  </a:cubicBezTo>
                  <a:cubicBezTo>
                    <a:pt x="12" y="350"/>
                    <a:pt x="0" y="457"/>
                    <a:pt x="60" y="528"/>
                  </a:cubicBezTo>
                  <a:lnTo>
                    <a:pt x="405" y="957"/>
                  </a:lnTo>
                  <a:cubicBezTo>
                    <a:pt x="429" y="1004"/>
                    <a:pt x="477" y="1016"/>
                    <a:pt x="536" y="1016"/>
                  </a:cubicBezTo>
                  <a:cubicBezTo>
                    <a:pt x="584" y="1016"/>
                    <a:pt x="620" y="1004"/>
                    <a:pt x="655" y="957"/>
                  </a:cubicBezTo>
                  <a:lnTo>
                    <a:pt x="1298" y="278"/>
                  </a:lnTo>
                  <a:cubicBezTo>
                    <a:pt x="1358" y="207"/>
                    <a:pt x="1358" y="100"/>
                    <a:pt x="1274" y="40"/>
                  </a:cubicBezTo>
                  <a:cubicBezTo>
                    <a:pt x="1248" y="13"/>
                    <a:pt x="1214" y="1"/>
                    <a:pt x="1179" y="1"/>
                  </a:cubicBezTo>
                  <a:close/>
                </a:path>
              </a:pathLst>
            </a:custGeom>
            <a:grpFill/>
            <a:ln w="6350"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</p:grpSp>
      <p:grpSp>
        <p:nvGrpSpPr>
          <p:cNvPr id="93" name="Google Shape;13804;p94"/>
          <p:cNvGrpSpPr/>
          <p:nvPr/>
        </p:nvGrpSpPr>
        <p:grpSpPr>
          <a:xfrm>
            <a:off x="671248" y="5505739"/>
            <a:ext cx="720205" cy="530322"/>
            <a:chOff x="7009649" y="1541981"/>
            <a:chExt cx="524940" cy="320655"/>
          </a:xfrm>
          <a:solidFill>
            <a:srgbClr val="0165B7"/>
          </a:solidFill>
        </p:grpSpPr>
        <p:sp>
          <p:nvSpPr>
            <p:cNvPr id="94" name="Google Shape;13805;p94"/>
            <p:cNvSpPr/>
            <p:nvPr/>
          </p:nvSpPr>
          <p:spPr>
            <a:xfrm>
              <a:off x="7009649" y="1541981"/>
              <a:ext cx="524940" cy="320655"/>
            </a:xfrm>
            <a:custGeom>
              <a:avLst/>
              <a:gdLst/>
              <a:ahLst/>
              <a:cxnLst/>
              <a:rect l="l" t="t" r="r" b="b"/>
              <a:pathLst>
                <a:path w="16492" h="10074" extrusionOk="0">
                  <a:moveTo>
                    <a:pt x="13979" y="1227"/>
                  </a:moveTo>
                  <a:lnTo>
                    <a:pt x="13979" y="6764"/>
                  </a:lnTo>
                  <a:lnTo>
                    <a:pt x="11348" y="6764"/>
                  </a:lnTo>
                  <a:cubicBezTo>
                    <a:pt x="11205" y="6764"/>
                    <a:pt x="11109" y="6871"/>
                    <a:pt x="11109" y="7002"/>
                  </a:cubicBezTo>
                  <a:cubicBezTo>
                    <a:pt x="11109" y="7145"/>
                    <a:pt x="11205" y="7240"/>
                    <a:pt x="11348" y="7240"/>
                  </a:cubicBezTo>
                  <a:lnTo>
                    <a:pt x="13979" y="7240"/>
                  </a:lnTo>
                  <a:lnTo>
                    <a:pt x="13979" y="7514"/>
                  </a:lnTo>
                  <a:lnTo>
                    <a:pt x="2537" y="7514"/>
                  </a:lnTo>
                  <a:lnTo>
                    <a:pt x="2537" y="7240"/>
                  </a:lnTo>
                  <a:lnTo>
                    <a:pt x="10336" y="7240"/>
                  </a:lnTo>
                  <a:cubicBezTo>
                    <a:pt x="10466" y="7240"/>
                    <a:pt x="10574" y="7145"/>
                    <a:pt x="10574" y="7002"/>
                  </a:cubicBezTo>
                  <a:cubicBezTo>
                    <a:pt x="10574" y="6871"/>
                    <a:pt x="10466" y="6764"/>
                    <a:pt x="10336" y="6764"/>
                  </a:cubicBezTo>
                  <a:lnTo>
                    <a:pt x="7014" y="6764"/>
                  </a:lnTo>
                  <a:lnTo>
                    <a:pt x="7014" y="1227"/>
                  </a:lnTo>
                  <a:close/>
                  <a:moveTo>
                    <a:pt x="14169" y="7990"/>
                  </a:moveTo>
                  <a:lnTo>
                    <a:pt x="14943" y="8287"/>
                  </a:lnTo>
                  <a:lnTo>
                    <a:pt x="1537" y="8287"/>
                  </a:lnTo>
                  <a:lnTo>
                    <a:pt x="2323" y="7990"/>
                  </a:lnTo>
                  <a:close/>
                  <a:moveTo>
                    <a:pt x="10240" y="8776"/>
                  </a:moveTo>
                  <a:lnTo>
                    <a:pt x="10014" y="9002"/>
                  </a:lnTo>
                  <a:lnTo>
                    <a:pt x="6526" y="9002"/>
                  </a:lnTo>
                  <a:lnTo>
                    <a:pt x="6299" y="8776"/>
                  </a:lnTo>
                  <a:close/>
                  <a:moveTo>
                    <a:pt x="16003" y="8776"/>
                  </a:moveTo>
                  <a:lnTo>
                    <a:pt x="16003" y="8823"/>
                  </a:lnTo>
                  <a:lnTo>
                    <a:pt x="16015" y="8823"/>
                  </a:lnTo>
                  <a:cubicBezTo>
                    <a:pt x="16015" y="9252"/>
                    <a:pt x="15658" y="9609"/>
                    <a:pt x="15229" y="9609"/>
                  </a:cubicBezTo>
                  <a:lnTo>
                    <a:pt x="1287" y="9609"/>
                  </a:lnTo>
                  <a:cubicBezTo>
                    <a:pt x="846" y="9609"/>
                    <a:pt x="489" y="9252"/>
                    <a:pt x="489" y="8823"/>
                  </a:cubicBezTo>
                  <a:lnTo>
                    <a:pt x="489" y="8776"/>
                  </a:lnTo>
                  <a:lnTo>
                    <a:pt x="5633" y="8776"/>
                  </a:lnTo>
                  <a:lnTo>
                    <a:pt x="6252" y="9407"/>
                  </a:lnTo>
                  <a:cubicBezTo>
                    <a:pt x="6299" y="9454"/>
                    <a:pt x="6359" y="9478"/>
                    <a:pt x="6418" y="9478"/>
                  </a:cubicBezTo>
                  <a:lnTo>
                    <a:pt x="10121" y="9478"/>
                  </a:lnTo>
                  <a:cubicBezTo>
                    <a:pt x="10181" y="9478"/>
                    <a:pt x="10240" y="9454"/>
                    <a:pt x="10288" y="9407"/>
                  </a:cubicBezTo>
                  <a:lnTo>
                    <a:pt x="10907" y="8776"/>
                  </a:lnTo>
                  <a:close/>
                  <a:moveTo>
                    <a:pt x="2811" y="1"/>
                  </a:moveTo>
                  <a:cubicBezTo>
                    <a:pt x="2382" y="1"/>
                    <a:pt x="2037" y="346"/>
                    <a:pt x="2037" y="775"/>
                  </a:cubicBezTo>
                  <a:lnTo>
                    <a:pt x="2037" y="3799"/>
                  </a:lnTo>
                  <a:cubicBezTo>
                    <a:pt x="2037" y="3930"/>
                    <a:pt x="2144" y="4037"/>
                    <a:pt x="2275" y="4037"/>
                  </a:cubicBezTo>
                  <a:cubicBezTo>
                    <a:pt x="2418" y="4037"/>
                    <a:pt x="2513" y="3930"/>
                    <a:pt x="2513" y="3799"/>
                  </a:cubicBezTo>
                  <a:lnTo>
                    <a:pt x="2513" y="1215"/>
                  </a:lnTo>
                  <a:lnTo>
                    <a:pt x="6526" y="1215"/>
                  </a:lnTo>
                  <a:lnTo>
                    <a:pt x="6526" y="6752"/>
                  </a:lnTo>
                  <a:lnTo>
                    <a:pt x="2513" y="6752"/>
                  </a:lnTo>
                  <a:lnTo>
                    <a:pt x="2513" y="4763"/>
                  </a:lnTo>
                  <a:cubicBezTo>
                    <a:pt x="2513" y="4632"/>
                    <a:pt x="2418" y="4525"/>
                    <a:pt x="2275" y="4525"/>
                  </a:cubicBezTo>
                  <a:cubicBezTo>
                    <a:pt x="2144" y="4525"/>
                    <a:pt x="2037" y="4632"/>
                    <a:pt x="2037" y="4763"/>
                  </a:cubicBezTo>
                  <a:lnTo>
                    <a:pt x="2037" y="7573"/>
                  </a:lnTo>
                  <a:lnTo>
                    <a:pt x="156" y="8299"/>
                  </a:lnTo>
                  <a:cubicBezTo>
                    <a:pt x="60" y="8335"/>
                    <a:pt x="1" y="8430"/>
                    <a:pt x="1" y="8526"/>
                  </a:cubicBezTo>
                  <a:lnTo>
                    <a:pt x="1" y="8811"/>
                  </a:lnTo>
                  <a:cubicBezTo>
                    <a:pt x="1" y="9502"/>
                    <a:pt x="572" y="10073"/>
                    <a:pt x="1263" y="10073"/>
                  </a:cubicBezTo>
                  <a:lnTo>
                    <a:pt x="15217" y="10073"/>
                  </a:lnTo>
                  <a:cubicBezTo>
                    <a:pt x="15908" y="10073"/>
                    <a:pt x="16479" y="9502"/>
                    <a:pt x="16479" y="8811"/>
                  </a:cubicBezTo>
                  <a:lnTo>
                    <a:pt x="16479" y="8526"/>
                  </a:lnTo>
                  <a:cubicBezTo>
                    <a:pt x="16491" y="8430"/>
                    <a:pt x="16432" y="8347"/>
                    <a:pt x="16348" y="8323"/>
                  </a:cubicBezTo>
                  <a:lnTo>
                    <a:pt x="14467" y="7585"/>
                  </a:lnTo>
                  <a:lnTo>
                    <a:pt x="14467" y="775"/>
                  </a:lnTo>
                  <a:cubicBezTo>
                    <a:pt x="14467" y="346"/>
                    <a:pt x="14122" y="1"/>
                    <a:pt x="13693" y="1"/>
                  </a:cubicBezTo>
                  <a:lnTo>
                    <a:pt x="11550" y="1"/>
                  </a:lnTo>
                  <a:cubicBezTo>
                    <a:pt x="11419" y="1"/>
                    <a:pt x="11312" y="108"/>
                    <a:pt x="11312" y="239"/>
                  </a:cubicBezTo>
                  <a:cubicBezTo>
                    <a:pt x="11312" y="370"/>
                    <a:pt x="11419" y="477"/>
                    <a:pt x="11550" y="477"/>
                  </a:cubicBezTo>
                  <a:lnTo>
                    <a:pt x="13693" y="477"/>
                  </a:lnTo>
                  <a:cubicBezTo>
                    <a:pt x="13848" y="477"/>
                    <a:pt x="13967" y="596"/>
                    <a:pt x="13979" y="739"/>
                  </a:cubicBezTo>
                  <a:lnTo>
                    <a:pt x="2537" y="739"/>
                  </a:lnTo>
                  <a:cubicBezTo>
                    <a:pt x="2549" y="596"/>
                    <a:pt x="2668" y="477"/>
                    <a:pt x="2811" y="477"/>
                  </a:cubicBezTo>
                  <a:lnTo>
                    <a:pt x="10586" y="477"/>
                  </a:lnTo>
                  <a:cubicBezTo>
                    <a:pt x="10717" y="477"/>
                    <a:pt x="10824" y="370"/>
                    <a:pt x="10824" y="239"/>
                  </a:cubicBezTo>
                  <a:cubicBezTo>
                    <a:pt x="10824" y="108"/>
                    <a:pt x="10717" y="1"/>
                    <a:pt x="105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  <p:sp>
          <p:nvSpPr>
            <p:cNvPr id="95" name="Google Shape;13806;p94"/>
            <p:cNvSpPr/>
            <p:nvPr/>
          </p:nvSpPr>
          <p:spPr>
            <a:xfrm>
              <a:off x="7110104" y="1604909"/>
              <a:ext cx="61782" cy="41697"/>
            </a:xfrm>
            <a:custGeom>
              <a:avLst/>
              <a:gdLst/>
              <a:ahLst/>
              <a:cxnLst/>
              <a:rect l="l" t="t" r="r" b="b"/>
              <a:pathLst>
                <a:path w="1941" h="1310" extrusionOk="0">
                  <a:moveTo>
                    <a:pt x="1441" y="488"/>
                  </a:moveTo>
                  <a:lnTo>
                    <a:pt x="1441" y="834"/>
                  </a:lnTo>
                  <a:lnTo>
                    <a:pt x="488" y="834"/>
                  </a:lnTo>
                  <a:lnTo>
                    <a:pt x="488" y="488"/>
                  </a:lnTo>
                  <a:close/>
                  <a:moveTo>
                    <a:pt x="238" y="0"/>
                  </a:moveTo>
                  <a:cubicBezTo>
                    <a:pt x="107" y="0"/>
                    <a:pt x="0" y="107"/>
                    <a:pt x="0" y="238"/>
                  </a:cubicBezTo>
                  <a:lnTo>
                    <a:pt x="0" y="1072"/>
                  </a:lnTo>
                  <a:cubicBezTo>
                    <a:pt x="0" y="1203"/>
                    <a:pt x="107" y="1310"/>
                    <a:pt x="238" y="1310"/>
                  </a:cubicBezTo>
                  <a:lnTo>
                    <a:pt x="1679" y="1310"/>
                  </a:lnTo>
                  <a:cubicBezTo>
                    <a:pt x="1822" y="1310"/>
                    <a:pt x="1917" y="1203"/>
                    <a:pt x="1917" y="1072"/>
                  </a:cubicBezTo>
                  <a:lnTo>
                    <a:pt x="1917" y="238"/>
                  </a:lnTo>
                  <a:cubicBezTo>
                    <a:pt x="1941" y="119"/>
                    <a:pt x="1822" y="0"/>
                    <a:pt x="1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  <p:sp>
          <p:nvSpPr>
            <p:cNvPr id="96" name="Google Shape;13807;p94"/>
            <p:cNvSpPr/>
            <p:nvPr/>
          </p:nvSpPr>
          <p:spPr>
            <a:xfrm>
              <a:off x="7110455" y="1655296"/>
              <a:ext cx="96700" cy="15183"/>
            </a:xfrm>
            <a:custGeom>
              <a:avLst/>
              <a:gdLst/>
              <a:ahLst/>
              <a:cxnLst/>
              <a:rect l="l" t="t" r="r" b="b"/>
              <a:pathLst>
                <a:path w="3038" h="477" extrusionOk="0">
                  <a:moveTo>
                    <a:pt x="239" y="1"/>
                  </a:moveTo>
                  <a:cubicBezTo>
                    <a:pt x="108" y="1"/>
                    <a:pt x="1" y="96"/>
                    <a:pt x="1" y="239"/>
                  </a:cubicBezTo>
                  <a:cubicBezTo>
                    <a:pt x="1" y="370"/>
                    <a:pt x="108" y="477"/>
                    <a:pt x="239" y="477"/>
                  </a:cubicBezTo>
                  <a:lnTo>
                    <a:pt x="2799" y="477"/>
                  </a:lnTo>
                  <a:cubicBezTo>
                    <a:pt x="2942" y="477"/>
                    <a:pt x="3037" y="370"/>
                    <a:pt x="3037" y="239"/>
                  </a:cubicBezTo>
                  <a:cubicBezTo>
                    <a:pt x="3037" y="96"/>
                    <a:pt x="2942" y="1"/>
                    <a:pt x="27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  <p:sp>
          <p:nvSpPr>
            <p:cNvPr id="97" name="Google Shape;13808;p94"/>
            <p:cNvSpPr/>
            <p:nvPr/>
          </p:nvSpPr>
          <p:spPr>
            <a:xfrm>
              <a:off x="7146104" y="1676909"/>
              <a:ext cx="61050" cy="41729"/>
            </a:xfrm>
            <a:custGeom>
              <a:avLst/>
              <a:gdLst/>
              <a:ahLst/>
              <a:cxnLst/>
              <a:rect l="l" t="t" r="r" b="b"/>
              <a:pathLst>
                <a:path w="1918" h="1311" extrusionOk="0">
                  <a:moveTo>
                    <a:pt x="1441" y="489"/>
                  </a:moveTo>
                  <a:lnTo>
                    <a:pt x="1441" y="834"/>
                  </a:lnTo>
                  <a:lnTo>
                    <a:pt x="488" y="834"/>
                  </a:lnTo>
                  <a:lnTo>
                    <a:pt x="488" y="489"/>
                  </a:lnTo>
                  <a:close/>
                  <a:moveTo>
                    <a:pt x="238" y="0"/>
                  </a:moveTo>
                  <a:cubicBezTo>
                    <a:pt x="107" y="0"/>
                    <a:pt x="0" y="108"/>
                    <a:pt x="0" y="239"/>
                  </a:cubicBezTo>
                  <a:lnTo>
                    <a:pt x="0" y="1072"/>
                  </a:lnTo>
                  <a:cubicBezTo>
                    <a:pt x="0" y="1203"/>
                    <a:pt x="107" y="1310"/>
                    <a:pt x="238" y="1310"/>
                  </a:cubicBezTo>
                  <a:lnTo>
                    <a:pt x="1679" y="1310"/>
                  </a:lnTo>
                  <a:cubicBezTo>
                    <a:pt x="1822" y="1310"/>
                    <a:pt x="1917" y="1203"/>
                    <a:pt x="1917" y="1072"/>
                  </a:cubicBezTo>
                  <a:lnTo>
                    <a:pt x="1917" y="239"/>
                  </a:lnTo>
                  <a:cubicBezTo>
                    <a:pt x="1917" y="108"/>
                    <a:pt x="1822" y="0"/>
                    <a:pt x="1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  <p:sp>
          <p:nvSpPr>
            <p:cNvPr id="98" name="Google Shape;13809;p94"/>
            <p:cNvSpPr/>
            <p:nvPr/>
          </p:nvSpPr>
          <p:spPr>
            <a:xfrm>
              <a:off x="7110455" y="1726563"/>
              <a:ext cx="96700" cy="15183"/>
            </a:xfrm>
            <a:custGeom>
              <a:avLst/>
              <a:gdLst/>
              <a:ahLst/>
              <a:cxnLst/>
              <a:rect l="l" t="t" r="r" b="b"/>
              <a:pathLst>
                <a:path w="3038" h="477" extrusionOk="0">
                  <a:moveTo>
                    <a:pt x="239" y="0"/>
                  </a:moveTo>
                  <a:cubicBezTo>
                    <a:pt x="108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lnTo>
                    <a:pt x="2799" y="476"/>
                  </a:lnTo>
                  <a:cubicBezTo>
                    <a:pt x="2942" y="476"/>
                    <a:pt x="3037" y="381"/>
                    <a:pt x="3037" y="238"/>
                  </a:cubicBezTo>
                  <a:cubicBezTo>
                    <a:pt x="3037" y="107"/>
                    <a:pt x="2942" y="0"/>
                    <a:pt x="2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  <p:sp>
          <p:nvSpPr>
            <p:cNvPr id="99" name="Google Shape;13810;p94"/>
            <p:cNvSpPr/>
            <p:nvPr/>
          </p:nvSpPr>
          <p:spPr>
            <a:xfrm>
              <a:off x="7262825" y="1636739"/>
              <a:ext cx="48541" cy="80371"/>
            </a:xfrm>
            <a:custGeom>
              <a:avLst/>
              <a:gdLst/>
              <a:ahLst/>
              <a:cxnLst/>
              <a:rect l="l" t="t" r="r" b="b"/>
              <a:pathLst>
                <a:path w="1525" h="2525" extrusionOk="0">
                  <a:moveTo>
                    <a:pt x="1268" y="0"/>
                  </a:moveTo>
                  <a:cubicBezTo>
                    <a:pt x="1206" y="0"/>
                    <a:pt x="1143" y="24"/>
                    <a:pt x="1096" y="72"/>
                  </a:cubicBezTo>
                  <a:lnTo>
                    <a:pt x="72" y="1096"/>
                  </a:lnTo>
                  <a:cubicBezTo>
                    <a:pt x="24" y="1143"/>
                    <a:pt x="0" y="1203"/>
                    <a:pt x="0" y="1262"/>
                  </a:cubicBezTo>
                  <a:cubicBezTo>
                    <a:pt x="0" y="1322"/>
                    <a:pt x="24" y="1381"/>
                    <a:pt x="72" y="1429"/>
                  </a:cubicBezTo>
                  <a:lnTo>
                    <a:pt x="1096" y="2453"/>
                  </a:lnTo>
                  <a:cubicBezTo>
                    <a:pt x="1143" y="2501"/>
                    <a:pt x="1203" y="2524"/>
                    <a:pt x="1262" y="2524"/>
                  </a:cubicBezTo>
                  <a:cubicBezTo>
                    <a:pt x="1322" y="2524"/>
                    <a:pt x="1381" y="2501"/>
                    <a:pt x="1429" y="2453"/>
                  </a:cubicBezTo>
                  <a:cubicBezTo>
                    <a:pt x="1524" y="2370"/>
                    <a:pt x="1524" y="2215"/>
                    <a:pt x="1441" y="2108"/>
                  </a:cubicBezTo>
                  <a:lnTo>
                    <a:pt x="596" y="1262"/>
                  </a:lnTo>
                  <a:lnTo>
                    <a:pt x="1441" y="417"/>
                  </a:lnTo>
                  <a:cubicBezTo>
                    <a:pt x="1524" y="322"/>
                    <a:pt x="1524" y="167"/>
                    <a:pt x="1441" y="72"/>
                  </a:cubicBezTo>
                  <a:cubicBezTo>
                    <a:pt x="1393" y="24"/>
                    <a:pt x="1331" y="0"/>
                    <a:pt x="1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  <p:sp>
          <p:nvSpPr>
            <p:cNvPr id="100" name="Google Shape;13811;p94"/>
            <p:cNvSpPr/>
            <p:nvPr/>
          </p:nvSpPr>
          <p:spPr>
            <a:xfrm>
              <a:off x="7380691" y="1636357"/>
              <a:ext cx="48891" cy="80371"/>
            </a:xfrm>
            <a:custGeom>
              <a:avLst/>
              <a:gdLst/>
              <a:ahLst/>
              <a:cxnLst/>
              <a:rect l="l" t="t" r="r" b="b"/>
              <a:pathLst>
                <a:path w="1536" h="2525" extrusionOk="0">
                  <a:moveTo>
                    <a:pt x="261" y="0"/>
                  </a:moveTo>
                  <a:cubicBezTo>
                    <a:pt x="197" y="0"/>
                    <a:pt x="131" y="24"/>
                    <a:pt x="83" y="72"/>
                  </a:cubicBezTo>
                  <a:cubicBezTo>
                    <a:pt x="0" y="155"/>
                    <a:pt x="0" y="322"/>
                    <a:pt x="83" y="417"/>
                  </a:cubicBezTo>
                  <a:lnTo>
                    <a:pt x="941" y="1262"/>
                  </a:lnTo>
                  <a:lnTo>
                    <a:pt x="83" y="2108"/>
                  </a:lnTo>
                  <a:cubicBezTo>
                    <a:pt x="0" y="2203"/>
                    <a:pt x="0" y="2358"/>
                    <a:pt x="83" y="2453"/>
                  </a:cubicBezTo>
                  <a:cubicBezTo>
                    <a:pt x="131" y="2501"/>
                    <a:pt x="191" y="2525"/>
                    <a:pt x="250" y="2525"/>
                  </a:cubicBezTo>
                  <a:cubicBezTo>
                    <a:pt x="310" y="2525"/>
                    <a:pt x="369" y="2501"/>
                    <a:pt x="417" y="2453"/>
                  </a:cubicBezTo>
                  <a:lnTo>
                    <a:pt x="1441" y="1429"/>
                  </a:lnTo>
                  <a:cubicBezTo>
                    <a:pt x="1488" y="1382"/>
                    <a:pt x="1512" y="1322"/>
                    <a:pt x="1512" y="1262"/>
                  </a:cubicBezTo>
                  <a:cubicBezTo>
                    <a:pt x="1536" y="1203"/>
                    <a:pt x="1500" y="1143"/>
                    <a:pt x="1453" y="1096"/>
                  </a:cubicBezTo>
                  <a:lnTo>
                    <a:pt x="429" y="72"/>
                  </a:lnTo>
                  <a:cubicBezTo>
                    <a:pt x="387" y="24"/>
                    <a:pt x="325" y="0"/>
                    <a:pt x="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  <p:sp>
          <p:nvSpPr>
            <p:cNvPr id="101" name="Google Shape;13812;p94"/>
            <p:cNvSpPr/>
            <p:nvPr/>
          </p:nvSpPr>
          <p:spPr>
            <a:xfrm>
              <a:off x="7321933" y="1626744"/>
              <a:ext cx="48923" cy="99851"/>
            </a:xfrm>
            <a:custGeom>
              <a:avLst/>
              <a:gdLst/>
              <a:ahLst/>
              <a:cxnLst/>
              <a:rect l="l" t="t" r="r" b="b"/>
              <a:pathLst>
                <a:path w="1537" h="3137" extrusionOk="0">
                  <a:moveTo>
                    <a:pt x="1249" y="0"/>
                  </a:moveTo>
                  <a:cubicBezTo>
                    <a:pt x="1154" y="0"/>
                    <a:pt x="1061" y="59"/>
                    <a:pt x="1025" y="160"/>
                  </a:cubicBezTo>
                  <a:lnTo>
                    <a:pt x="48" y="2815"/>
                  </a:lnTo>
                  <a:cubicBezTo>
                    <a:pt x="1" y="2934"/>
                    <a:pt x="60" y="3077"/>
                    <a:pt x="191" y="3124"/>
                  </a:cubicBezTo>
                  <a:cubicBezTo>
                    <a:pt x="227" y="3136"/>
                    <a:pt x="251" y="3136"/>
                    <a:pt x="286" y="3136"/>
                  </a:cubicBezTo>
                  <a:cubicBezTo>
                    <a:pt x="382" y="3136"/>
                    <a:pt x="477" y="3077"/>
                    <a:pt x="501" y="2981"/>
                  </a:cubicBezTo>
                  <a:lnTo>
                    <a:pt x="1489" y="326"/>
                  </a:lnTo>
                  <a:cubicBezTo>
                    <a:pt x="1537" y="207"/>
                    <a:pt x="1477" y="64"/>
                    <a:pt x="1334" y="17"/>
                  </a:cubicBezTo>
                  <a:cubicBezTo>
                    <a:pt x="1307" y="6"/>
                    <a:pt x="1278" y="0"/>
                    <a:pt x="12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82882" tIns="182882" rIns="182882" bIns="182882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800">
                <a:solidFill>
                  <a:schemeClr val="tx1"/>
                </a:solidFill>
              </a:endParaRPr>
            </a:p>
          </p:txBody>
        </p: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3A476B8-66F1-576F-B9A1-288936FEA73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32000" y1="62500" x2="32000" y2="62500"/>
                        <a14:backgroundMark x1="30000" y1="68500" x2="30000" y2="68500"/>
                        <a14:backgroundMark x1="30000" y1="44500" x2="30000" y2="44500"/>
                        <a14:backgroundMark x1="35000" y1="33500" x2="35000" y2="33500"/>
                        <a14:backgroundMark x1="69000" y1="70000" x2="69000" y2="70000"/>
                        <a14:backgroundMark x1="73000" y1="56000" x2="73000" y2="56000"/>
                        <a14:backgroundMark x1="73000" y1="63000" x2="73000" y2="6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0495" t="22250" r="17726" b="23463"/>
          <a:stretch/>
        </p:blipFill>
        <p:spPr>
          <a:xfrm>
            <a:off x="15972314" y="2298547"/>
            <a:ext cx="1492599" cy="106566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B032826-0B97-C3E6-790F-B20F698D9C0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122" t="31561" r="13823" b="32981"/>
          <a:stretch/>
        </p:blipFill>
        <p:spPr>
          <a:xfrm>
            <a:off x="10629505" y="3460036"/>
            <a:ext cx="2248750" cy="69984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8F85BB1-E4F9-E9D2-F29D-FA7A010AF89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1190" y="8311494"/>
            <a:ext cx="2040218" cy="1105118"/>
          </a:xfrm>
          <a:prstGeom prst="rect">
            <a:avLst/>
          </a:prstGeom>
        </p:spPr>
      </p:pic>
      <p:pic>
        <p:nvPicPr>
          <p:cNvPr id="32" name="Picture 2" descr="Windows 11.svg">
            <a:extLst>
              <a:ext uri="{FF2B5EF4-FFF2-40B4-BE49-F238E27FC236}">
                <a16:creationId xmlns:a16="http://schemas.microsoft.com/office/drawing/2014/main" id="{D4716BDF-7AD1-4284-9A47-EF38C6A0C2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71101" y="2772384"/>
            <a:ext cx="2221156" cy="39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2D94D89-F8B8-F3B6-72BB-966213698DBC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65013" y="2632785"/>
            <a:ext cx="1692938" cy="546059"/>
          </a:xfrm>
          <a:prstGeom prst="rect">
            <a:avLst/>
          </a:prstGeom>
        </p:spPr>
      </p:pic>
      <p:pic>
        <p:nvPicPr>
          <p:cNvPr id="34" name="Picture 6" descr="Debian">
            <a:extLst>
              <a:ext uri="{FF2B5EF4-FFF2-40B4-BE49-F238E27FC236}">
                <a16:creationId xmlns:a16="http://schemas.microsoft.com/office/drawing/2014/main" id="{72B0192D-8E2C-30DE-4B43-10751F228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56133" y="3900828"/>
            <a:ext cx="719417" cy="8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https://1000marche.net/wp-content/uploads/2020/03/logo-Ubuntu-2048x1152.jpg">
            <a:extLst>
              <a:ext uri="{FF2B5EF4-FFF2-40B4-BE49-F238E27FC236}">
                <a16:creationId xmlns:a16="http://schemas.microsoft.com/office/drawing/2014/main" id="{652D69DC-B6CE-0852-984C-173524FFF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09157" y="3447858"/>
            <a:ext cx="1260467" cy="70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2" descr="https://developers.redhat.com/sites/default/files/blog/2020/05/Logo-Red_Hat-Enterprise_Linux-A-Standard-RGB.png">
            <a:extLst>
              <a:ext uri="{FF2B5EF4-FFF2-40B4-BE49-F238E27FC236}">
                <a16:creationId xmlns:a16="http://schemas.microsoft.com/office/drawing/2014/main" id="{1EF05091-0530-A0FB-7FB3-36495D8C7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5398" y="4491550"/>
            <a:ext cx="2071578" cy="50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4" descr="https://i.pinimg.com/originals/43/65/07/436507827deaac216768213f2980c565.png">
            <a:extLst>
              <a:ext uri="{FF2B5EF4-FFF2-40B4-BE49-F238E27FC236}">
                <a16:creationId xmlns:a16="http://schemas.microsoft.com/office/drawing/2014/main" id="{53DAB445-909D-00C7-EEC9-D7D4B1CDA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1545" y="4341194"/>
            <a:ext cx="1692934" cy="57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47F6145-654C-6396-5E8D-2D394B4C9D49}"/>
              </a:ext>
            </a:extLst>
          </p:cNvPr>
          <p:cNvSpPr/>
          <p:nvPr/>
        </p:nvSpPr>
        <p:spPr>
          <a:xfrm>
            <a:off x="10463443" y="6138685"/>
            <a:ext cx="4653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PF BeauSans Pro Thin" panose="02000500000000020004" pitchFamily="2" charset="0"/>
                <a:ea typeface="+mj-ea"/>
                <a:cs typeface="+mj-cs"/>
              </a:rPr>
              <a:t>Поддержка </a:t>
            </a:r>
            <a:r>
              <a:rPr lang="ru-RU" sz="2800" b="1" dirty="0">
                <a:solidFill>
                  <a:srgbClr val="0267C2"/>
                </a:solidFill>
                <a:latin typeface="PF BeauSans Pro Thin" panose="02000500000000020004" pitchFamily="2" charset="0"/>
                <a:ea typeface="+mj-ea"/>
                <a:cs typeface="+mj-cs"/>
              </a:rPr>
              <a:t>СУБД</a:t>
            </a:r>
          </a:p>
        </p:txBody>
      </p:sp>
      <p:pic>
        <p:nvPicPr>
          <p:cNvPr id="40" name="Picture 20" descr="https://joshuafazel.com/images/MSSQL.png">
            <a:extLst>
              <a:ext uri="{FF2B5EF4-FFF2-40B4-BE49-F238E27FC236}">
                <a16:creationId xmlns:a16="http://schemas.microsoft.com/office/drawing/2014/main" id="{024B6C2F-8387-C1FF-EA9D-9C5767BD4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89167" y="8165456"/>
            <a:ext cx="1044557" cy="104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4" descr="https://www.aktekbilisim.com/wp-content/uploads/2022/03/IMG_2704-2048x1152.png">
            <a:extLst>
              <a:ext uri="{FF2B5EF4-FFF2-40B4-BE49-F238E27FC236}">
                <a16:creationId xmlns:a16="http://schemas.microsoft.com/office/drawing/2014/main" id="{CA1233E4-1744-A221-91F0-66348C979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4988" y="7033845"/>
            <a:ext cx="1453478" cy="81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15D30FC-2C3C-145B-AFAB-1E652A14658C}"/>
              </a:ext>
            </a:extLst>
          </p:cNvPr>
          <p:cNvSpPr/>
          <p:nvPr/>
        </p:nvSpPr>
        <p:spPr>
          <a:xfrm>
            <a:off x="10445019" y="1596497"/>
            <a:ext cx="6944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PF BeauSans Pro Thin" panose="02000500000000020004" pitchFamily="2" charset="0"/>
                <a:ea typeface="+mj-ea"/>
                <a:cs typeface="+mj-cs"/>
              </a:rPr>
              <a:t>Поддержка </a:t>
            </a:r>
            <a:r>
              <a:rPr lang="ru-RU" sz="2800" b="1" dirty="0">
                <a:solidFill>
                  <a:srgbClr val="0267C2"/>
                </a:solidFill>
                <a:latin typeface="PF BeauSans Pro Thin" panose="02000500000000020004" pitchFamily="2" charset="0"/>
                <a:ea typeface="+mj-ea"/>
                <a:cs typeface="+mj-cs"/>
              </a:rPr>
              <a:t>ОС </a:t>
            </a:r>
          </a:p>
        </p:txBody>
      </p:sp>
      <p:pic>
        <p:nvPicPr>
          <p:cNvPr id="44" name="Picture 26" descr="https://toplogos.ru/images/logo-postgresql.png">
            <a:extLst>
              <a:ext uri="{FF2B5EF4-FFF2-40B4-BE49-F238E27FC236}">
                <a16:creationId xmlns:a16="http://schemas.microsoft.com/office/drawing/2014/main" id="{002E750A-D418-8C8C-5703-CB0BCCEA1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75534" y="8216612"/>
            <a:ext cx="1123425" cy="124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Рисунок 47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80B30AA-2A72-FCB9-65C9-230A6612244F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0608" y="6930682"/>
            <a:ext cx="1579690" cy="987307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422390D-FA29-5A8A-71F3-D62A1C8BAAC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768926" y="7236474"/>
            <a:ext cx="2228981" cy="460110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1745228" y="8219457"/>
            <a:ext cx="792137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Мобильные приложения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766494" y="6911632"/>
            <a:ext cx="792137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Веб-интерфейс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C378CD-6B0F-433B-803E-C3A7DED2C725}"/>
              </a:ext>
            </a:extLst>
          </p:cNvPr>
          <p:cNvSpPr/>
          <p:nvPr/>
        </p:nvSpPr>
        <p:spPr>
          <a:xfrm>
            <a:off x="1522386" y="2863013"/>
            <a:ext cx="76232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Соответствие Указу Президента РФ от 30.03.2022 </a:t>
            </a:r>
            <a:b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№ 166 «О технологическом суверенитете»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0A6A5B1-97BF-E987-0017-72CF505361EA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ПИРАМИДА 2.0 – актуальные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3404669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6468814" y="5454951"/>
            <a:ext cx="5112888" cy="33845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15900" sx="102000" sy="102000" algn="t" rotWithShape="0">
              <a:schemeClr val="tx1">
                <a:alpha val="19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2246111" y="1489032"/>
            <a:ext cx="5112888" cy="33845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15900" sx="102000" sy="102000" algn="t" rotWithShape="0">
              <a:schemeClr val="tx1">
                <a:alpha val="19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12246111" y="5454951"/>
            <a:ext cx="5112888" cy="33845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15900" sx="102000" sy="102000" algn="t" rotWithShape="0">
              <a:schemeClr val="tx1">
                <a:alpha val="19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47812" y="5454951"/>
            <a:ext cx="5112888" cy="33845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15900" sx="102000" sy="102000" algn="t" rotWithShape="0">
              <a:schemeClr val="tx1">
                <a:alpha val="19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54397" y="1489032"/>
            <a:ext cx="5112888" cy="33845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15900" sx="102000" sy="102000" algn="t" rotWithShape="0">
              <a:schemeClr val="tx1">
                <a:alpha val="19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87101" y="1600854"/>
            <a:ext cx="44256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 algn="ctr">
              <a:spcAft>
                <a:spcPts val="1022"/>
              </a:spcAft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Готовность обслуживать </a:t>
            </a:r>
            <a:b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</a:b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миллионы точек учёта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405773" y="5617864"/>
            <a:ext cx="5256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 algn="ctr">
              <a:spcAft>
                <a:spcPts val="1022"/>
              </a:spcAft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Удобный доступ </a:t>
            </a:r>
            <a:b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</a:b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для пользователей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2160962" y="5617864"/>
            <a:ext cx="5256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 algn="ctr">
              <a:spcAft>
                <a:spcPts val="1022"/>
              </a:spcAft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Интеграция </a:t>
            </a:r>
            <a:b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</a:b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со смежными системами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47939" y="6667058"/>
            <a:ext cx="4464775" cy="1938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72011">
              <a:spcAft>
                <a:spcPts val="1200"/>
              </a:spcAft>
            </a:pPr>
            <a:r>
              <a:rPr lang="ru-RU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СПОДЭС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всех версий для опроса счётчиков. </a:t>
            </a:r>
            <a:r>
              <a:rPr lang="ru-RU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ПОДИС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для информационного обмена со смежными ИС. Универсальный интеграционный сервис (</a:t>
            </a:r>
            <a:r>
              <a:rPr lang="en-US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API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 для передачи всех типов данных учёта, полного набора НСИ, событий.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047938" y="2636163"/>
            <a:ext cx="4464777" cy="1938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72011">
              <a:spcAft>
                <a:spcPts val="1200"/>
              </a:spcAft>
            </a:pPr>
            <a:r>
              <a:rPr lang="ru-RU" spc="-4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Эффективные технологии обработки данных</a:t>
            </a:r>
            <a:r>
              <a:rPr lang="ru-RU" b="1" spc="-4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pc="-4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</a:t>
            </a:r>
            <a:r>
              <a:rPr lang="ru-RU" b="1" spc="-4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горизонтального масштабирования сервисов </a:t>
            </a:r>
            <a:r>
              <a:rPr lang="ru-RU" spc="-4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для высокой производительности крупных территориально распределённых систем</a:t>
            </a:r>
            <a:r>
              <a:rPr lang="ru-RU" spc="-4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Консолидация данных в </a:t>
            </a:r>
            <a:r>
              <a:rPr lang="ru-RU" b="1" spc="-4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единое хранилище</a:t>
            </a:r>
            <a:r>
              <a:rPr lang="ru-RU" spc="-4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09713" y="5617863"/>
            <a:ext cx="5256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 algn="ctr">
              <a:spcAft>
                <a:spcPts val="1022"/>
              </a:spcAft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Поддержка стандартов</a:t>
            </a:r>
            <a:b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</a:b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и протоколов ИСУ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2160962" y="1575359"/>
            <a:ext cx="5256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 algn="ctr">
              <a:spcAft>
                <a:spcPts val="1022"/>
              </a:spcAft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Инвариантность к типам оборудования и каналам связи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2599188" y="2636166"/>
            <a:ext cx="4464775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72011">
              <a:spcAft>
                <a:spcPts val="1200"/>
              </a:spcAft>
            </a:pP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Поддержка </a:t>
            </a:r>
            <a:r>
              <a:rPr lang="ru-RU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более 400 моделей оборудования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Работа </a:t>
            </a:r>
            <a:r>
              <a:rPr lang="ru-RU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любыми каналами связи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в </a:t>
            </a:r>
            <a:r>
              <a:rPr lang="ru-RU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т.ч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с низкой пропускной способностью и отсутствием гарантии доставки.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468814" y="1489032"/>
            <a:ext cx="5112888" cy="33845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15900" sx="102000" sy="102000" algn="t" rotWithShape="0">
              <a:schemeClr val="tx1">
                <a:alpha val="19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2599188" y="6667057"/>
            <a:ext cx="4464775" cy="1938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72011">
              <a:spcAft>
                <a:spcPts val="1200"/>
              </a:spcAft>
            </a:pP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Использование </a:t>
            </a:r>
            <a:r>
              <a:rPr lang="ru-RU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стандартных механизмов импорта/экспорта данных 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для интеграции с системами биллинга, управления активами, расчётными комплексами (1С, 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Omni-Us 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др.). Возможность обмена напрямую и через интеграционные шины.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405773" y="1588424"/>
            <a:ext cx="5256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 algn="ctr">
              <a:spcAft>
                <a:spcPts val="1022"/>
              </a:spcAft>
            </a:pP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Функционал</a:t>
            </a:r>
            <a:r>
              <a:rPr lang="en-US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 </a:t>
            </a: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ИСУЭ </a:t>
            </a:r>
            <a:b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</a:br>
            <a:r>
              <a:rPr lang="ru-RU" sz="24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по ПП РФ №890 и ФЗ №522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843999" y="2636163"/>
            <a:ext cx="4464775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72011">
              <a:spcAft>
                <a:spcPts val="1200"/>
              </a:spcAft>
            </a:pP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Отображение </a:t>
            </a:r>
            <a:r>
              <a:rPr lang="ru-RU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личном кабинете 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данных потребления, параметров электросети, событий, нарушений с расширенным аналитическим функционалом.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843999" y="6667057"/>
            <a:ext cx="4464775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72011">
              <a:spcAft>
                <a:spcPts val="1200"/>
              </a:spcAft>
            </a:pP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Доступ к данным ИСУ для абонентов, корпоративных пользователей, подрядных организаций и смежных субъектов через</a:t>
            </a:r>
            <a:r>
              <a:rPr lang="ru-RU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унифицированный веб-интерфейс 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</a:t>
            </a:r>
            <a:r>
              <a:rPr lang="ru-RU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нативные мобильные приложения.</a:t>
            </a:r>
          </a:p>
        </p:txBody>
      </p:sp>
      <p:sp>
        <p:nvSpPr>
          <p:cNvPr id="2" name="Пятиугольник 1"/>
          <p:cNvSpPr/>
          <p:nvPr/>
        </p:nvSpPr>
        <p:spPr>
          <a:xfrm rot="5400000">
            <a:off x="785652" y="1612474"/>
            <a:ext cx="576164" cy="329281"/>
          </a:xfrm>
          <a:prstGeom prst="homePlate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21594000" scaled="0"/>
            <a:tileRect r="-100000" b="-100000"/>
          </a:gradFill>
          <a:ln>
            <a:noFill/>
          </a:ln>
          <a:effectLst>
            <a:outerShdw blurRad="25400" dist="12700" dir="6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5877" tIns="77940" rIns="155877" bIns="77940" rtlCol="0" anchor="ctr"/>
          <a:lstStyle/>
          <a:p>
            <a:pPr algn="ctr"/>
            <a:endParaRPr lang="ru-RU"/>
          </a:p>
        </p:txBody>
      </p:sp>
      <p:sp>
        <p:nvSpPr>
          <p:cNvPr id="38" name="Пятиугольник 37"/>
          <p:cNvSpPr/>
          <p:nvPr/>
        </p:nvSpPr>
        <p:spPr>
          <a:xfrm rot="5400000">
            <a:off x="785652" y="5578392"/>
            <a:ext cx="576164" cy="329281"/>
          </a:xfrm>
          <a:prstGeom prst="homePlate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21594000" scaled="0"/>
            <a:tileRect r="-100000" b="-100000"/>
          </a:gradFill>
          <a:ln>
            <a:noFill/>
          </a:ln>
          <a:effectLst>
            <a:outerShdw blurRad="25400" dist="12700" dir="6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5877" tIns="77940" rIns="155877" bIns="77940" rtlCol="0" anchor="ctr"/>
          <a:lstStyle/>
          <a:p>
            <a:pPr algn="ctr"/>
            <a:endParaRPr lang="ru-RU"/>
          </a:p>
        </p:txBody>
      </p:sp>
      <p:sp>
        <p:nvSpPr>
          <p:cNvPr id="49" name="Пятиугольник 48"/>
          <p:cNvSpPr/>
          <p:nvPr/>
        </p:nvSpPr>
        <p:spPr>
          <a:xfrm rot="5400000">
            <a:off x="12325307" y="5578392"/>
            <a:ext cx="576164" cy="329281"/>
          </a:xfrm>
          <a:prstGeom prst="homePlate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21594000" scaled="0"/>
            <a:tileRect r="-100000" b="-100000"/>
          </a:gradFill>
          <a:ln>
            <a:noFill/>
          </a:ln>
          <a:effectLst>
            <a:outerShdw blurRad="25400" dist="12700" dir="6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5877" tIns="77940" rIns="155877" bIns="77940" rtlCol="0" anchor="ctr"/>
          <a:lstStyle/>
          <a:p>
            <a:pPr algn="ctr"/>
            <a:endParaRPr lang="ru-RU"/>
          </a:p>
        </p:txBody>
      </p:sp>
      <p:sp>
        <p:nvSpPr>
          <p:cNvPr id="50" name="Пятиугольник 49"/>
          <p:cNvSpPr/>
          <p:nvPr/>
        </p:nvSpPr>
        <p:spPr>
          <a:xfrm rot="5400000">
            <a:off x="12325307" y="1612474"/>
            <a:ext cx="576164" cy="329281"/>
          </a:xfrm>
          <a:prstGeom prst="homePlate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21594000" scaled="0"/>
            <a:tileRect r="-100000" b="-100000"/>
          </a:gradFill>
          <a:ln>
            <a:noFill/>
          </a:ln>
          <a:effectLst>
            <a:outerShdw blurRad="1524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5877" tIns="77940" rIns="155877" bIns="77940" rtlCol="0" anchor="ctr"/>
          <a:lstStyle/>
          <a:p>
            <a:pPr algn="ctr"/>
            <a:endParaRPr lang="ru-RU"/>
          </a:p>
        </p:txBody>
      </p:sp>
      <p:sp>
        <p:nvSpPr>
          <p:cNvPr id="51" name="Пятиугольник 50"/>
          <p:cNvSpPr/>
          <p:nvPr/>
        </p:nvSpPr>
        <p:spPr>
          <a:xfrm rot="5400000">
            <a:off x="6554721" y="5578392"/>
            <a:ext cx="576164" cy="329281"/>
          </a:xfrm>
          <a:prstGeom prst="homePlate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21594000" scaled="0"/>
            <a:tileRect r="-100000" b="-100000"/>
          </a:gradFill>
          <a:ln>
            <a:noFill/>
          </a:ln>
          <a:effectLst>
            <a:outerShdw blurRad="25400" dist="12700" dir="6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5877" tIns="77940" rIns="155877" bIns="77940" rtlCol="0" anchor="ctr"/>
          <a:lstStyle/>
          <a:p>
            <a:pPr algn="ctr"/>
            <a:endParaRPr lang="ru-RU"/>
          </a:p>
        </p:txBody>
      </p:sp>
      <p:sp>
        <p:nvSpPr>
          <p:cNvPr id="52" name="Пятиугольник 51"/>
          <p:cNvSpPr/>
          <p:nvPr/>
        </p:nvSpPr>
        <p:spPr>
          <a:xfrm rot="5400000">
            <a:off x="6554721" y="1612474"/>
            <a:ext cx="576164" cy="329281"/>
          </a:xfrm>
          <a:prstGeom prst="homePlate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21594000" scaled="0"/>
            <a:tileRect r="-100000" b="-100000"/>
          </a:gradFill>
          <a:ln>
            <a:noFill/>
          </a:ln>
          <a:effectLst>
            <a:outerShdw blurRad="25400" dist="12700" dir="6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5877" tIns="77940" rIns="155877" bIns="77940"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77F2F1D-ED38-2BB5-EFDF-E2F25DEB848A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ПИРАМИДА 2.0 – широкие отраслевые возможности</a:t>
            </a:r>
          </a:p>
        </p:txBody>
      </p:sp>
    </p:spTree>
    <p:extLst>
      <p:ext uri="{BB962C8B-B14F-4D97-AF65-F5344CB8AC3E}">
        <p14:creationId xmlns:p14="http://schemas.microsoft.com/office/powerpoint/2010/main" val="3680593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10586137" y="3633525"/>
            <a:ext cx="7057225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Сокращение затрат на эксплуатацию систем за счёт большого числа вспомогательных диагностических подсистем и интерфейсов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10597861" y="2073884"/>
            <a:ext cx="7057225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Объединение средств автоматизации в единое информационное поле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1571898" y="5662584"/>
            <a:ext cx="7057225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Внедрение эффективной инфраструктуры для взаимодействия в компании и с внешними контрагентами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10586137" y="7723794"/>
            <a:ext cx="7057225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Высокий потенциал к модернизации и расширению автоматизированных систем 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1571898" y="7722890"/>
            <a:ext cx="7573691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Обеспечение защищённости интеллектуальных систем и их данных от внешних угроз и внутренних ошибок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71898" y="3650881"/>
            <a:ext cx="7057225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Круглосуточный </a:t>
            </a:r>
            <a:r>
              <a:rPr lang="x-none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сбор и обработк</a:t>
            </a: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lang="x-none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достоверн</a:t>
            </a: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ой</a:t>
            </a:r>
            <a:r>
              <a:rPr lang="x-none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информации об энергопотреблении </a:t>
            </a: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состоянии объектов автоматизации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586137" y="5662584"/>
            <a:ext cx="7057225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Максимальная адаптивность ПО к меняющимся требованиям, постоянно развивающийся отраслевой функционал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D9D2C4CC-5663-7E48-92B2-078DF3C2736E}"/>
              </a:ext>
            </a:extLst>
          </p:cNvPr>
          <p:cNvCxnSpPr>
            <a:cxnSpLocks/>
          </p:cNvCxnSpPr>
          <p:nvPr/>
        </p:nvCxnSpPr>
        <p:spPr>
          <a:xfrm>
            <a:off x="1684488" y="5168609"/>
            <a:ext cx="7057225" cy="0"/>
          </a:xfrm>
          <a:prstGeom prst="line">
            <a:avLst/>
          </a:prstGeom>
          <a:ln w="19050">
            <a:solidFill>
              <a:srgbClr val="0165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D286FB1-E1B0-C926-CF6E-870F0D25FFF2}"/>
              </a:ext>
            </a:extLst>
          </p:cNvPr>
          <p:cNvCxnSpPr>
            <a:cxnSpLocks/>
          </p:cNvCxnSpPr>
          <p:nvPr/>
        </p:nvCxnSpPr>
        <p:spPr>
          <a:xfrm>
            <a:off x="1684488" y="3255819"/>
            <a:ext cx="7057225" cy="0"/>
          </a:xfrm>
          <a:prstGeom prst="line">
            <a:avLst/>
          </a:prstGeom>
          <a:ln w="19050">
            <a:solidFill>
              <a:srgbClr val="0165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89B997D-53B7-4182-F390-CE67AEBE1AC0}"/>
              </a:ext>
            </a:extLst>
          </p:cNvPr>
          <p:cNvCxnSpPr>
            <a:cxnSpLocks/>
          </p:cNvCxnSpPr>
          <p:nvPr/>
        </p:nvCxnSpPr>
        <p:spPr>
          <a:xfrm>
            <a:off x="1684488" y="7295150"/>
            <a:ext cx="7057225" cy="0"/>
          </a:xfrm>
          <a:prstGeom prst="line">
            <a:avLst/>
          </a:prstGeom>
          <a:ln w="19050">
            <a:solidFill>
              <a:srgbClr val="0165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E562E0B0-0F51-F413-8342-1B69A17F4D46}"/>
              </a:ext>
            </a:extLst>
          </p:cNvPr>
          <p:cNvCxnSpPr>
            <a:cxnSpLocks/>
          </p:cNvCxnSpPr>
          <p:nvPr/>
        </p:nvCxnSpPr>
        <p:spPr>
          <a:xfrm>
            <a:off x="10597861" y="3255819"/>
            <a:ext cx="7057225" cy="0"/>
          </a:xfrm>
          <a:prstGeom prst="line">
            <a:avLst/>
          </a:prstGeom>
          <a:ln w="19050">
            <a:solidFill>
              <a:srgbClr val="0165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39286376-9C0B-0634-65A9-DDF4B3344AE3}"/>
              </a:ext>
            </a:extLst>
          </p:cNvPr>
          <p:cNvCxnSpPr>
            <a:cxnSpLocks/>
          </p:cNvCxnSpPr>
          <p:nvPr/>
        </p:nvCxnSpPr>
        <p:spPr>
          <a:xfrm>
            <a:off x="10586137" y="5253952"/>
            <a:ext cx="7057225" cy="0"/>
          </a:xfrm>
          <a:prstGeom prst="line">
            <a:avLst/>
          </a:prstGeom>
          <a:ln w="19050">
            <a:solidFill>
              <a:srgbClr val="0165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40C98666-FDD0-4A3A-C165-3B6F69CD051E}"/>
              </a:ext>
            </a:extLst>
          </p:cNvPr>
          <p:cNvCxnSpPr>
            <a:cxnSpLocks/>
          </p:cNvCxnSpPr>
          <p:nvPr/>
        </p:nvCxnSpPr>
        <p:spPr>
          <a:xfrm>
            <a:off x="10586137" y="7275353"/>
            <a:ext cx="7057225" cy="0"/>
          </a:xfrm>
          <a:prstGeom prst="line">
            <a:avLst/>
          </a:prstGeom>
          <a:ln w="19050">
            <a:solidFill>
              <a:srgbClr val="0165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80241B0-61AB-F01B-956C-4EB975F90D10}"/>
              </a:ext>
            </a:extLst>
          </p:cNvPr>
          <p:cNvSpPr/>
          <p:nvPr/>
        </p:nvSpPr>
        <p:spPr>
          <a:xfrm>
            <a:off x="1571898" y="2142946"/>
            <a:ext cx="7057225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Поддержка актуального законодательства, отраслевых нормативов и стандартов</a:t>
            </a:r>
          </a:p>
        </p:txBody>
      </p:sp>
      <p:grpSp>
        <p:nvGrpSpPr>
          <p:cNvPr id="41" name="Google Shape;10089;p88">
            <a:extLst>
              <a:ext uri="{FF2B5EF4-FFF2-40B4-BE49-F238E27FC236}">
                <a16:creationId xmlns:a16="http://schemas.microsoft.com/office/drawing/2014/main" id="{143CC417-AEF6-4C99-ABCB-153592B08712}"/>
              </a:ext>
            </a:extLst>
          </p:cNvPr>
          <p:cNvGrpSpPr/>
          <p:nvPr/>
        </p:nvGrpSpPr>
        <p:grpSpPr>
          <a:xfrm>
            <a:off x="671324" y="2193726"/>
            <a:ext cx="622856" cy="672699"/>
            <a:chOff x="5216456" y="3725484"/>
            <a:chExt cx="356195" cy="265631"/>
          </a:xfrm>
        </p:grpSpPr>
        <p:sp>
          <p:nvSpPr>
            <p:cNvPr id="42" name="Google Shape;10090;p88">
              <a:extLst>
                <a:ext uri="{FF2B5EF4-FFF2-40B4-BE49-F238E27FC236}">
                  <a16:creationId xmlns:a16="http://schemas.microsoft.com/office/drawing/2014/main" id="{BDCF2EDB-F06B-4E9F-B509-CB9CC4067152}"/>
                </a:ext>
              </a:extLst>
            </p:cNvPr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43" name="Google Shape;10091;p88">
              <a:extLst>
                <a:ext uri="{FF2B5EF4-FFF2-40B4-BE49-F238E27FC236}">
                  <a16:creationId xmlns:a16="http://schemas.microsoft.com/office/drawing/2014/main" id="{5A906EB9-5B6D-410D-9D1E-D82EF0F07120}"/>
                </a:ext>
              </a:extLst>
            </p:cNvPr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44" name="Google Shape;10089;p88">
            <a:extLst>
              <a:ext uri="{FF2B5EF4-FFF2-40B4-BE49-F238E27FC236}">
                <a16:creationId xmlns:a16="http://schemas.microsoft.com/office/drawing/2014/main" id="{7860D9D1-05CF-49A6-8698-0EDB43AC7594}"/>
              </a:ext>
            </a:extLst>
          </p:cNvPr>
          <p:cNvGrpSpPr/>
          <p:nvPr/>
        </p:nvGrpSpPr>
        <p:grpSpPr>
          <a:xfrm>
            <a:off x="647812" y="3892062"/>
            <a:ext cx="622856" cy="672699"/>
            <a:chOff x="5216456" y="3725484"/>
            <a:chExt cx="356195" cy="265631"/>
          </a:xfrm>
        </p:grpSpPr>
        <p:sp>
          <p:nvSpPr>
            <p:cNvPr id="45" name="Google Shape;10090;p88">
              <a:extLst>
                <a:ext uri="{FF2B5EF4-FFF2-40B4-BE49-F238E27FC236}">
                  <a16:creationId xmlns:a16="http://schemas.microsoft.com/office/drawing/2014/main" id="{1AB51C77-A60E-4327-BFDF-13792676EE82}"/>
                </a:ext>
              </a:extLst>
            </p:cNvPr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46" name="Google Shape;10091;p88">
              <a:extLst>
                <a:ext uri="{FF2B5EF4-FFF2-40B4-BE49-F238E27FC236}">
                  <a16:creationId xmlns:a16="http://schemas.microsoft.com/office/drawing/2014/main" id="{0808A366-A3D1-4979-A016-9F16AF3E595F}"/>
                </a:ext>
              </a:extLst>
            </p:cNvPr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47" name="Google Shape;10089;p88">
            <a:extLst>
              <a:ext uri="{FF2B5EF4-FFF2-40B4-BE49-F238E27FC236}">
                <a16:creationId xmlns:a16="http://schemas.microsoft.com/office/drawing/2014/main" id="{4B116318-58C3-4108-A3EC-A4B00D3E40D5}"/>
              </a:ext>
            </a:extLst>
          </p:cNvPr>
          <p:cNvGrpSpPr/>
          <p:nvPr/>
        </p:nvGrpSpPr>
        <p:grpSpPr>
          <a:xfrm>
            <a:off x="647812" y="5880330"/>
            <a:ext cx="622856" cy="672699"/>
            <a:chOff x="5216456" y="3725484"/>
            <a:chExt cx="356195" cy="265631"/>
          </a:xfrm>
        </p:grpSpPr>
        <p:sp>
          <p:nvSpPr>
            <p:cNvPr id="48" name="Google Shape;10090;p88">
              <a:extLst>
                <a:ext uri="{FF2B5EF4-FFF2-40B4-BE49-F238E27FC236}">
                  <a16:creationId xmlns:a16="http://schemas.microsoft.com/office/drawing/2014/main" id="{FCF9B845-562C-4E95-818D-103B50D5B7B5}"/>
                </a:ext>
              </a:extLst>
            </p:cNvPr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49" name="Google Shape;10091;p88">
              <a:extLst>
                <a:ext uri="{FF2B5EF4-FFF2-40B4-BE49-F238E27FC236}">
                  <a16:creationId xmlns:a16="http://schemas.microsoft.com/office/drawing/2014/main" id="{C70E5C36-E945-4786-8AAA-19B080903CB9}"/>
                </a:ext>
              </a:extLst>
            </p:cNvPr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0" name="Google Shape;10089;p88">
            <a:extLst>
              <a:ext uri="{FF2B5EF4-FFF2-40B4-BE49-F238E27FC236}">
                <a16:creationId xmlns:a16="http://schemas.microsoft.com/office/drawing/2014/main" id="{2FDD12F2-8377-4EED-A674-B5CDDAFBFDF1}"/>
              </a:ext>
            </a:extLst>
          </p:cNvPr>
          <p:cNvGrpSpPr/>
          <p:nvPr/>
        </p:nvGrpSpPr>
        <p:grpSpPr>
          <a:xfrm>
            <a:off x="619101" y="7844654"/>
            <a:ext cx="622856" cy="672699"/>
            <a:chOff x="5216456" y="3725484"/>
            <a:chExt cx="356195" cy="265631"/>
          </a:xfrm>
        </p:grpSpPr>
        <p:sp>
          <p:nvSpPr>
            <p:cNvPr id="51" name="Google Shape;10090;p88">
              <a:extLst>
                <a:ext uri="{FF2B5EF4-FFF2-40B4-BE49-F238E27FC236}">
                  <a16:creationId xmlns:a16="http://schemas.microsoft.com/office/drawing/2014/main" id="{7027A196-FCE5-48F4-973F-CBB2CDFEF35C}"/>
                </a:ext>
              </a:extLst>
            </p:cNvPr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52" name="Google Shape;10091;p88">
              <a:extLst>
                <a:ext uri="{FF2B5EF4-FFF2-40B4-BE49-F238E27FC236}">
                  <a16:creationId xmlns:a16="http://schemas.microsoft.com/office/drawing/2014/main" id="{A786BD8B-B7D2-4B43-AD75-59E80175F3C6}"/>
                </a:ext>
              </a:extLst>
            </p:cNvPr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3" name="Google Shape;10089;p88">
            <a:extLst>
              <a:ext uri="{FF2B5EF4-FFF2-40B4-BE49-F238E27FC236}">
                <a16:creationId xmlns:a16="http://schemas.microsoft.com/office/drawing/2014/main" id="{09440A48-D316-4E88-BC6A-74CE0708DCCB}"/>
              </a:ext>
            </a:extLst>
          </p:cNvPr>
          <p:cNvGrpSpPr/>
          <p:nvPr/>
        </p:nvGrpSpPr>
        <p:grpSpPr>
          <a:xfrm>
            <a:off x="9697909" y="2103630"/>
            <a:ext cx="622856" cy="672699"/>
            <a:chOff x="5216456" y="3725484"/>
            <a:chExt cx="356195" cy="265631"/>
          </a:xfrm>
        </p:grpSpPr>
        <p:sp>
          <p:nvSpPr>
            <p:cNvPr id="54" name="Google Shape;10090;p88">
              <a:extLst>
                <a:ext uri="{FF2B5EF4-FFF2-40B4-BE49-F238E27FC236}">
                  <a16:creationId xmlns:a16="http://schemas.microsoft.com/office/drawing/2014/main" id="{E9BFACA8-0E40-47AD-A3CD-B5528D98D198}"/>
                </a:ext>
              </a:extLst>
            </p:cNvPr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55" name="Google Shape;10091;p88">
              <a:extLst>
                <a:ext uri="{FF2B5EF4-FFF2-40B4-BE49-F238E27FC236}">
                  <a16:creationId xmlns:a16="http://schemas.microsoft.com/office/drawing/2014/main" id="{4348DB3E-D9C1-4250-AACB-87EA4077EB72}"/>
                </a:ext>
              </a:extLst>
            </p:cNvPr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6" name="Google Shape;10089;p88">
            <a:extLst>
              <a:ext uri="{FF2B5EF4-FFF2-40B4-BE49-F238E27FC236}">
                <a16:creationId xmlns:a16="http://schemas.microsoft.com/office/drawing/2014/main" id="{3ED3806D-8035-41CE-8390-3F6855B3CC1A}"/>
              </a:ext>
            </a:extLst>
          </p:cNvPr>
          <p:cNvGrpSpPr/>
          <p:nvPr/>
        </p:nvGrpSpPr>
        <p:grpSpPr>
          <a:xfrm>
            <a:off x="9662055" y="3807852"/>
            <a:ext cx="622856" cy="672699"/>
            <a:chOff x="5216456" y="3725484"/>
            <a:chExt cx="356195" cy="265631"/>
          </a:xfrm>
        </p:grpSpPr>
        <p:sp>
          <p:nvSpPr>
            <p:cNvPr id="57" name="Google Shape;10090;p88">
              <a:extLst>
                <a:ext uri="{FF2B5EF4-FFF2-40B4-BE49-F238E27FC236}">
                  <a16:creationId xmlns:a16="http://schemas.microsoft.com/office/drawing/2014/main" id="{D2BA8AB1-4A92-430E-B6BC-BCA0A4556744}"/>
                </a:ext>
              </a:extLst>
            </p:cNvPr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58" name="Google Shape;10091;p88">
              <a:extLst>
                <a:ext uri="{FF2B5EF4-FFF2-40B4-BE49-F238E27FC236}">
                  <a16:creationId xmlns:a16="http://schemas.microsoft.com/office/drawing/2014/main" id="{8C543C35-A6CE-42C5-9C3A-FCE369C906BC}"/>
                </a:ext>
              </a:extLst>
            </p:cNvPr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9" name="Google Shape;10089;p88">
            <a:extLst>
              <a:ext uri="{FF2B5EF4-FFF2-40B4-BE49-F238E27FC236}">
                <a16:creationId xmlns:a16="http://schemas.microsoft.com/office/drawing/2014/main" id="{4397F262-B2B5-48CA-BF01-086E72494D22}"/>
              </a:ext>
            </a:extLst>
          </p:cNvPr>
          <p:cNvGrpSpPr/>
          <p:nvPr/>
        </p:nvGrpSpPr>
        <p:grpSpPr>
          <a:xfrm>
            <a:off x="9739404" y="5752443"/>
            <a:ext cx="622856" cy="672699"/>
            <a:chOff x="5216456" y="3725484"/>
            <a:chExt cx="356195" cy="265631"/>
          </a:xfrm>
        </p:grpSpPr>
        <p:sp>
          <p:nvSpPr>
            <p:cNvPr id="60" name="Google Shape;10090;p88">
              <a:extLst>
                <a:ext uri="{FF2B5EF4-FFF2-40B4-BE49-F238E27FC236}">
                  <a16:creationId xmlns:a16="http://schemas.microsoft.com/office/drawing/2014/main" id="{16DA4B7E-FAB4-4592-8DCB-C180E1207A86}"/>
                </a:ext>
              </a:extLst>
            </p:cNvPr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61" name="Google Shape;10091;p88">
              <a:extLst>
                <a:ext uri="{FF2B5EF4-FFF2-40B4-BE49-F238E27FC236}">
                  <a16:creationId xmlns:a16="http://schemas.microsoft.com/office/drawing/2014/main" id="{48279DEC-AD44-470D-B362-3729249B4E4B}"/>
                </a:ext>
              </a:extLst>
            </p:cNvPr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62" name="Google Shape;10089;p88">
            <a:extLst>
              <a:ext uri="{FF2B5EF4-FFF2-40B4-BE49-F238E27FC236}">
                <a16:creationId xmlns:a16="http://schemas.microsoft.com/office/drawing/2014/main" id="{5EC53BBF-2E84-4C0A-9E93-B43CE3382709}"/>
              </a:ext>
            </a:extLst>
          </p:cNvPr>
          <p:cNvGrpSpPr/>
          <p:nvPr/>
        </p:nvGrpSpPr>
        <p:grpSpPr>
          <a:xfrm>
            <a:off x="9662055" y="7850195"/>
            <a:ext cx="622856" cy="672699"/>
            <a:chOff x="5216456" y="3725484"/>
            <a:chExt cx="356195" cy="265631"/>
          </a:xfrm>
        </p:grpSpPr>
        <p:sp>
          <p:nvSpPr>
            <p:cNvPr id="63" name="Google Shape;10090;p88">
              <a:extLst>
                <a:ext uri="{FF2B5EF4-FFF2-40B4-BE49-F238E27FC236}">
                  <a16:creationId xmlns:a16="http://schemas.microsoft.com/office/drawing/2014/main" id="{7A9234A2-26AB-4193-83D9-99F4BA426B01}"/>
                </a:ext>
              </a:extLst>
            </p:cNvPr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65" name="Google Shape;10091;p88">
              <a:extLst>
                <a:ext uri="{FF2B5EF4-FFF2-40B4-BE49-F238E27FC236}">
                  <a16:creationId xmlns:a16="http://schemas.microsoft.com/office/drawing/2014/main" id="{05F61117-F561-48A0-8CAA-3444CAF8126A}"/>
                </a:ext>
              </a:extLst>
            </p:cNvPr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5EA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chemeClr val="bg1"/>
                </a:gs>
              </a:gsLst>
              <a:lin ang="5400000" scaled="0"/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DD543-372F-451F-8A68-6AEE80F6EE7D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ПИРАМИДА 2.0 – эффективное управление АС</a:t>
            </a:r>
          </a:p>
        </p:txBody>
      </p:sp>
    </p:spTree>
    <p:extLst>
      <p:ext uri="{BB962C8B-B14F-4D97-AF65-F5344CB8AC3E}">
        <p14:creationId xmlns:p14="http://schemas.microsoft.com/office/powerpoint/2010/main" val="317375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5" descr="https://upload.wikimedia.org/wikipedia/commons/thumb/d/de/Blank_map_of_Russia-gray.svg/1600px-Blank_map_of_Russia-gray.svg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73000" pressure="0"/>
                    </a14:imgEffect>
                    <a14:imgEffect>
                      <a14:sharpenSoften amount="-3000"/>
                    </a14:imgEffect>
                    <a14:imgEffect>
                      <a14:colorTemperature colorTemp="4700"/>
                    </a14:imgEffect>
                    <a14:imgEffect>
                      <a14:brightnessContrast contras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28" y="-17375"/>
            <a:ext cx="16917042" cy="10256680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Прямоугольник 57"/>
          <p:cNvSpPr/>
          <p:nvPr/>
        </p:nvSpPr>
        <p:spPr>
          <a:xfrm>
            <a:off x="2897538" y="2511603"/>
            <a:ext cx="2736779" cy="666435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482600" sx="107000" sy="107000" algn="t" rotWithShape="0">
              <a:schemeClr val="tx1">
                <a:alpha val="12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5073D6-121D-4692-BC1D-AAC782B44F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37" t="51280" r="21301" b="24360"/>
          <a:stretch/>
        </p:blipFill>
        <p:spPr>
          <a:xfrm>
            <a:off x="12573599" y="2744293"/>
            <a:ext cx="749176" cy="7355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5073D6-121D-4692-BC1D-AAC782B44F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1" t="3753" r="68963" b="85498"/>
          <a:stretch/>
        </p:blipFill>
        <p:spPr>
          <a:xfrm>
            <a:off x="6360466" y="2810538"/>
            <a:ext cx="2031203" cy="5252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35073D6-121D-4692-BC1D-AAC782B44F0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09" t="-3393" r="-2780" b="84774"/>
          <a:stretch/>
        </p:blipFill>
        <p:spPr>
          <a:xfrm>
            <a:off x="531538" y="7314908"/>
            <a:ext cx="2020507" cy="77426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5073D6-121D-4692-BC1D-AAC782B44F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56" t="54276" r="-152" b="26223"/>
          <a:stretch/>
        </p:blipFill>
        <p:spPr>
          <a:xfrm>
            <a:off x="474000" y="6360678"/>
            <a:ext cx="1691350" cy="760244"/>
          </a:xfrm>
          <a:prstGeom prst="rect">
            <a:avLst/>
          </a:prstGeom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" t="3883" r="82562" b="85175"/>
          <a:stretch/>
        </p:blipFill>
        <p:spPr bwMode="auto">
          <a:xfrm>
            <a:off x="618039" y="2712201"/>
            <a:ext cx="1605899" cy="623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64" t="21156" r="2650" b="68940"/>
          <a:stretch/>
        </p:blipFill>
        <p:spPr bwMode="auto">
          <a:xfrm>
            <a:off x="6238277" y="8377252"/>
            <a:ext cx="1738764" cy="535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92" t="2155" r="6031" b="82010"/>
          <a:stretch/>
        </p:blipFill>
        <p:spPr bwMode="auto">
          <a:xfrm>
            <a:off x="6238277" y="7383856"/>
            <a:ext cx="1137789" cy="849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40" t="66789" r="7130" b="18540"/>
          <a:stretch/>
        </p:blipFill>
        <p:spPr bwMode="auto">
          <a:xfrm>
            <a:off x="6189022" y="5352392"/>
            <a:ext cx="1121375" cy="829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7" t="15836" r="64353" b="68329"/>
          <a:stretch/>
        </p:blipFill>
        <p:spPr bwMode="auto">
          <a:xfrm>
            <a:off x="698337" y="8186896"/>
            <a:ext cx="1072030" cy="823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8" t="35431" r="64428" b="55487"/>
          <a:stretch/>
        </p:blipFill>
        <p:spPr bwMode="auto">
          <a:xfrm>
            <a:off x="618041" y="4488146"/>
            <a:ext cx="1440894" cy="576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3" t="23537" r="47458" b="67456"/>
          <a:stretch/>
        </p:blipFill>
        <p:spPr bwMode="auto">
          <a:xfrm>
            <a:off x="6433790" y="3638698"/>
            <a:ext cx="1453232" cy="567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4" t="78087" r="65622" b="3050"/>
          <a:stretch/>
        </p:blipFill>
        <p:spPr bwMode="auto">
          <a:xfrm>
            <a:off x="12524810" y="6202547"/>
            <a:ext cx="837465" cy="954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8" t="50000" r="86252" b="34498"/>
          <a:stretch/>
        </p:blipFill>
        <p:spPr bwMode="auto">
          <a:xfrm>
            <a:off x="6420127" y="4510216"/>
            <a:ext cx="667614" cy="683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17" t="69737" r="27812" b="20310"/>
          <a:stretch/>
        </p:blipFill>
        <p:spPr bwMode="auto">
          <a:xfrm>
            <a:off x="12512301" y="3744061"/>
            <a:ext cx="1025258" cy="537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2" t="40077" r="51996" b="48082"/>
          <a:stretch/>
        </p:blipFill>
        <p:spPr bwMode="auto">
          <a:xfrm>
            <a:off x="12511682" y="5288805"/>
            <a:ext cx="873006" cy="70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 descr="http://www.rushydro.ru/bitrix/templates/rushydro/i/logo-main_new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38" y="3623900"/>
            <a:ext cx="1586189" cy="50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Прямоугольник 48"/>
          <p:cNvSpPr/>
          <p:nvPr/>
        </p:nvSpPr>
        <p:spPr>
          <a:xfrm>
            <a:off x="7080766" y="4636387"/>
            <a:ext cx="17925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latin typeface="PF BeauSans Pro Bbook" panose="02000503030000020004" pitchFamily="2" charset="0"/>
                <a:ea typeface="+mj-ea"/>
                <a:cs typeface="+mj-cs"/>
              </a:rPr>
              <a:t>ЭЛЕКТРИЧЕСКИЕ СЕТИ АРМЕНИИ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897536" y="2040871"/>
            <a:ext cx="2736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 algn="ctr">
              <a:spcAft>
                <a:spcPts val="1022"/>
              </a:spcAft>
            </a:pPr>
            <a:r>
              <a:rPr lang="ru-RU" dirty="0"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Масштаб систем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362315" y="2815053"/>
            <a:ext cx="1807226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20</a:t>
            </a:r>
            <a:r>
              <a:rPr lang="ru-RU" sz="2400" dirty="0">
                <a:latin typeface="PF BeauSans Pro Bbook" panose="02000503030000020004" pitchFamily="2" charset="0"/>
              </a:rPr>
              <a:t> </a:t>
            </a:r>
            <a:r>
              <a:rPr lang="ru-RU" sz="1400" dirty="0">
                <a:latin typeface="PF BeauSans Pro Bbook" panose="02000503030000020004" pitchFamily="2" charset="0"/>
              </a:rPr>
              <a:t>млн.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302204" y="3759388"/>
            <a:ext cx="1927451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755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pic>
        <p:nvPicPr>
          <p:cNvPr id="13316" name="Picture 4" descr="http://drsk.ru/files/content/logo_color_vert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40" y="5352392"/>
            <a:ext cx="1376921" cy="67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Прямоугольник 53"/>
          <p:cNvSpPr/>
          <p:nvPr/>
        </p:nvSpPr>
        <p:spPr>
          <a:xfrm>
            <a:off x="3302204" y="6592389"/>
            <a:ext cx="1927451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500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302204" y="5648055"/>
            <a:ext cx="1927451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500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3448076" y="4703721"/>
            <a:ext cx="1635704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1 </a:t>
            </a:r>
            <a:r>
              <a:rPr lang="ru-RU" sz="1400" dirty="0">
                <a:latin typeface="PF BeauSans Pro Bbook" panose="02000503030000020004" pitchFamily="2" charset="0"/>
              </a:rPr>
              <a:t>млн.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302204" y="7536723"/>
            <a:ext cx="1927451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500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382353" y="8472520"/>
            <a:ext cx="1767150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60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878077" y="2550068"/>
            <a:ext cx="2736779" cy="659639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482600" sx="107000" sy="107000" algn="t" rotWithShape="0">
              <a:schemeClr val="tx1">
                <a:alpha val="12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9412239" y="2925764"/>
            <a:ext cx="1778372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70</a:t>
            </a:r>
            <a:r>
              <a:rPr lang="ru-RU" sz="2400" dirty="0">
                <a:latin typeface="PF BeauSans Pro Bbook" panose="02000503030000020004" pitchFamily="2" charset="0"/>
              </a:rPr>
              <a:t>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9337702" y="3850223"/>
            <a:ext cx="1927451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120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9337702" y="6623599"/>
            <a:ext cx="1927451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100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9337702" y="5699140"/>
            <a:ext cx="1927451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300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9337702" y="4774682"/>
            <a:ext cx="1927451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455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9417851" y="7548057"/>
            <a:ext cx="1767150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65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9498001" y="8472520"/>
            <a:ext cx="1606850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2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14475102" y="2550068"/>
            <a:ext cx="2707878" cy="659639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482600" sx="107000" sy="107000" algn="t" rotWithShape="0">
              <a:schemeClr val="tx1">
                <a:alpha val="12000"/>
              </a:scheme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15045626" y="2925764"/>
            <a:ext cx="1618072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8</a:t>
            </a:r>
            <a:r>
              <a:rPr lang="ru-RU" sz="2400" dirty="0">
                <a:latin typeface="PF BeauSans Pro Bbook" panose="02000503030000020004" pitchFamily="2" charset="0"/>
              </a:rPr>
              <a:t>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971087" y="3850223"/>
            <a:ext cx="1767150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47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4971087" y="6623599"/>
            <a:ext cx="1767150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75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14890938" y="5699140"/>
            <a:ext cx="1927451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150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4971087" y="4774682"/>
            <a:ext cx="1767150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40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14971087" y="7548057"/>
            <a:ext cx="1767150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20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14971087" y="8472520"/>
            <a:ext cx="1767150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100" b="1" dirty="0">
                <a:latin typeface="PF BeauSans Pro Bbook" panose="02000503030000020004" pitchFamily="2" charset="0"/>
              </a:rPr>
              <a:t>40 </a:t>
            </a:r>
            <a:r>
              <a:rPr lang="ru-RU" sz="1400" dirty="0">
                <a:latin typeface="PF BeauSans Pro Bbook" panose="02000503030000020004" pitchFamily="2" charset="0"/>
              </a:rPr>
              <a:t>тыс. точек учёта</a:t>
            </a:r>
            <a:endParaRPr lang="ru-RU" sz="1600" dirty="0">
              <a:latin typeface="PF BeauSans Pro Bbook" panose="02000503030000020004" pitchFamily="2" charset="0"/>
            </a:endParaRPr>
          </a:p>
        </p:txBody>
      </p:sp>
      <p:sp>
        <p:nvSpPr>
          <p:cNvPr id="28" name="AutoShape 7" descr="Логотип"/>
          <p:cNvSpPr>
            <a:spLocks noChangeAspect="1" noChangeArrowheads="1"/>
          </p:cNvSpPr>
          <p:nvPr/>
        </p:nvSpPr>
        <p:spPr bwMode="auto">
          <a:xfrm>
            <a:off x="311203" y="-272404"/>
            <a:ext cx="597004" cy="59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912" tIns="91456" rIns="182912" bIns="91456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AutoShape 9" descr="Логотип"/>
          <p:cNvSpPr>
            <a:spLocks noChangeAspect="1" noChangeArrowheads="1"/>
          </p:cNvSpPr>
          <p:nvPr/>
        </p:nvSpPr>
        <p:spPr bwMode="auto">
          <a:xfrm>
            <a:off x="616056" y="32449"/>
            <a:ext cx="597004" cy="59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912" tIns="91456" rIns="182912" bIns="91456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AutoShape 11" descr="Логотип"/>
          <p:cNvSpPr>
            <a:spLocks noChangeAspect="1" noChangeArrowheads="1"/>
          </p:cNvSpPr>
          <p:nvPr/>
        </p:nvSpPr>
        <p:spPr bwMode="auto">
          <a:xfrm>
            <a:off x="920909" y="337302"/>
            <a:ext cx="597004" cy="59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912" tIns="91456" rIns="182912" bIns="91456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6" name="Picture 14" descr="\\s-tech.ru\depts\Маркетинг\Private\Кабанова\Презентации\Пирамида 2.0_2022\Zakazshiki_Piramida.pn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92" t="72445" r="45706" b="13778"/>
          <a:stretch/>
        </p:blipFill>
        <p:spPr bwMode="auto">
          <a:xfrm>
            <a:off x="12428557" y="7368966"/>
            <a:ext cx="1086725" cy="61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" descr="\\s-tech.ru\depts\Маркетинг\Private\Кабанова\Презентации\Пирамида 2.0_2022\Zakazshiki_Piramida.png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4" t="67765" r="84414" b="19903"/>
          <a:stretch/>
        </p:blipFill>
        <p:spPr bwMode="auto">
          <a:xfrm>
            <a:off x="12491619" y="4488145"/>
            <a:ext cx="1031717" cy="60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6" descr="\\s-tech.ru\depts\Маркетинг\Private\Кабанова\Презентации\Пирамида 2.0_2022\Zakazshiki_Piramida.png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83" r="82668" b="55024"/>
          <a:stretch/>
        </p:blipFill>
        <p:spPr bwMode="auto">
          <a:xfrm>
            <a:off x="6014028" y="6338536"/>
            <a:ext cx="2582812" cy="74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Прямоугольник 56"/>
          <p:cNvSpPr/>
          <p:nvPr/>
        </p:nvSpPr>
        <p:spPr>
          <a:xfrm>
            <a:off x="8878079" y="2057018"/>
            <a:ext cx="2736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 algn="ctr">
              <a:spcAft>
                <a:spcPts val="1022"/>
              </a:spcAft>
            </a:pPr>
            <a:r>
              <a:rPr lang="ru-RU" dirty="0"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Масштаб систем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4475103" y="2057018"/>
            <a:ext cx="2707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 algn="ctr">
              <a:spcAft>
                <a:spcPts val="1022"/>
              </a:spcAft>
            </a:pPr>
            <a:r>
              <a:rPr lang="ru-RU" dirty="0"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Масштаб систем</a:t>
            </a:r>
          </a:p>
        </p:txBody>
      </p:sp>
      <p:pic>
        <p:nvPicPr>
          <p:cNvPr id="2052" name="Picture 4" descr="https://opt.thsouz.ru/_upload/images/partners/04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8502" y="8393058"/>
            <a:ext cx="897946" cy="52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54669-DEF4-E3FD-B196-34ED94B209E8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ПИРАМИДА 2.0 – тысячи внедрений в России и СНГ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FEFD9E7-EB7A-2E4A-299D-FF31C3D422FD}"/>
              </a:ext>
            </a:extLst>
          </p:cNvPr>
          <p:cNvSpPr/>
          <p:nvPr/>
        </p:nvSpPr>
        <p:spPr>
          <a:xfrm>
            <a:off x="812219" y="1184647"/>
            <a:ext cx="17046336" cy="477054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marL="61367">
              <a:spcAft>
                <a:spcPts val="1022"/>
              </a:spcAft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Энергокомпании, госкорпорации, промышленные предприятия и организации ЖКХ</a:t>
            </a:r>
          </a:p>
        </p:txBody>
      </p:sp>
    </p:spTree>
    <p:extLst>
      <p:ext uri="{BB962C8B-B14F-4D97-AF65-F5344CB8AC3E}">
        <p14:creationId xmlns:p14="http://schemas.microsoft.com/office/powerpoint/2010/main" val="1442413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2F1E99-7048-420F-AED6-55EEF5B6AE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9633" y="1426541"/>
            <a:ext cx="3501750" cy="7781667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3B476743-FC52-5EC3-281E-884C9F124613}"/>
              </a:ext>
            </a:extLst>
          </p:cNvPr>
          <p:cNvSpPr txBox="1">
            <a:spLocks/>
          </p:cNvSpPr>
          <p:nvPr/>
        </p:nvSpPr>
        <p:spPr>
          <a:xfrm>
            <a:off x="431106" y="499764"/>
            <a:ext cx="11598593" cy="810141"/>
          </a:xfrm>
          <a:prstGeom prst="rect">
            <a:avLst/>
          </a:prstGeom>
        </p:spPr>
        <p:txBody>
          <a:bodyPr lIns="155877" tIns="77940" rIns="155877" bIns="77940"/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558502" fontAlgn="auto">
              <a:spcAft>
                <a:spcPts val="0"/>
              </a:spcAft>
            </a:pPr>
            <a:endParaRPr lang="ru-RU" sz="4801">
              <a:solidFill>
                <a:srgbClr val="005EA4"/>
              </a:solidFill>
              <a:latin typeface="PF BeauSans Pro SemiBold" panose="02000503000000020004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C0E0515A-3DA6-48D4-AC70-7D425FA772DD}"/>
              </a:ext>
            </a:extLst>
          </p:cNvPr>
          <p:cNvSpPr txBox="1"/>
          <p:nvPr/>
        </p:nvSpPr>
        <p:spPr>
          <a:xfrm>
            <a:off x="1800538" y="6363321"/>
            <a:ext cx="825406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13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26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39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5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5652" algn="l" defTabSz="914262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2781" algn="l" defTabSz="914262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199911" algn="l" defTabSz="914262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042" algn="l" defTabSz="914262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61367">
              <a:spcBef>
                <a:spcPts val="1200"/>
              </a:spcBef>
              <a:buSzPct val="110000"/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Доступно для </a:t>
            </a:r>
            <a:r>
              <a:rPr lang="en-US" sz="28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Android</a:t>
            </a:r>
            <a:endParaRPr lang="ru-RU" sz="2800" dirty="0">
              <a:solidFill>
                <a:srgbClr val="0267C2"/>
              </a:solidFill>
              <a:latin typeface="Segoe UI Semilight" panose="020B0402040204020203" pitchFamily="34" charset="0"/>
              <a:ea typeface="+mj-ea"/>
              <a:cs typeface="Segoe UI Semilight" panose="020B0402040204020203" pitchFamily="34" charset="0"/>
            </a:endParaRPr>
          </a:p>
        </p:txBody>
      </p:sp>
      <p:pic>
        <p:nvPicPr>
          <p:cNvPr id="22" name="Picture 4" descr="https://andreyex.ru/wp-content/uploads/2021/01/Kak-otpravit-svoe-prilozhenie-v-Google-Play-Store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95393" y="7081278"/>
            <a:ext cx="2260416" cy="127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https://static.rustore.ru/main-landing/images/step-7-mob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3" b="89493" l="2431" r="65538">
                        <a14:foregroundMark x1="25000" y1="46739" x2="53472" y2="53623"/>
                        <a14:foregroundMark x1="25781" y1="36232" x2="52865" y2="40217"/>
                        <a14:foregroundMark x1="26389" y1="47101" x2="26389" y2="47101"/>
                        <a14:foregroundMark x1="26910" y1="58333" x2="26910" y2="58333"/>
                        <a14:foregroundMark x1="25521" y1="60145" x2="25521" y2="60145"/>
                        <a14:foregroundMark x1="25955" y1="48913" x2="25955" y2="48913"/>
                        <a14:foregroundMark x1="25955" y1="48551" x2="26389" y2="51812"/>
                        <a14:foregroundMark x1="26649" y1="63406" x2="26649" y2="63406"/>
                        <a14:foregroundMark x1="29167" y1="61594" x2="29688" y2="54348"/>
                        <a14:foregroundMark x1="29861" y1="50725" x2="29861" y2="50725"/>
                        <a14:foregroundMark x1="29861" y1="48913" x2="29861" y2="54348"/>
                        <a14:foregroundMark x1="30816" y1="58696" x2="30816" y2="58696"/>
                        <a14:foregroundMark x1="32031" y1="58696" x2="32899" y2="58333"/>
                        <a14:foregroundMark x1="34288" y1="56522" x2="35069" y2="52899"/>
                        <a14:foregroundMark x1="35938" y1="51449" x2="35938" y2="51449"/>
                        <a14:foregroundMark x1="35417" y1="63043" x2="35417" y2="63043"/>
                        <a14:foregroundMark x1="38021" y1="58333" x2="38455" y2="58333"/>
                        <a14:foregroundMark x1="39236" y1="55797" x2="39670" y2="55797"/>
                        <a14:foregroundMark x1="40538" y1="55797" x2="40799" y2="57609"/>
                        <a14:foregroundMark x1="43837" y1="58696" x2="44792" y2="58333"/>
                        <a14:foregroundMark x1="46354" y1="57246" x2="46788" y2="57246"/>
                        <a14:foregroundMark x1="49392" y1="57246" x2="50087" y2="57609"/>
                        <a14:foregroundMark x1="51042" y1="60145" x2="51042" y2="60145"/>
                        <a14:foregroundMark x1="51649" y1="60145" x2="51649" y2="48913"/>
                        <a14:foregroundMark x1="51649" y1="46014" x2="51649" y2="41304"/>
                        <a14:foregroundMark x1="51910" y1="39130" x2="52604" y2="43116"/>
                        <a14:foregroundMark x1="53125" y1="46739" x2="51736" y2="59420"/>
                        <a14:foregroundMark x1="52170" y1="48551" x2="52170" y2="48551"/>
                        <a14:foregroundMark x1="53299" y1="58696" x2="53472" y2="61594"/>
                        <a14:foregroundMark x1="53472" y1="65217" x2="52083" y2="68841"/>
                        <a14:foregroundMark x1="50087" y1="68116" x2="48264" y2="65942"/>
                        <a14:foregroundMark x1="48003" y1="64130" x2="48003" y2="61594"/>
                        <a14:foregroundMark x1="48003" y1="56522" x2="48003" y2="56522"/>
                        <a14:foregroundMark x1="44271" y1="64130" x2="41059" y2="68116"/>
                        <a14:foregroundMark x1="45399" y1="53623" x2="46615" y2="55435"/>
                        <a14:foregroundMark x1="48611" y1="61594" x2="47483" y2="65217"/>
                        <a14:foregroundMark x1="46528" y1="65217" x2="45139" y2="64493"/>
                        <a14:foregroundMark x1="44531" y1="63406" x2="43576" y2="63406"/>
                        <a14:foregroundMark x1="43316" y1="63406" x2="43837" y2="63406"/>
                        <a14:foregroundMark x1="41493" y1="64493" x2="40278" y2="64493"/>
                        <a14:foregroundMark x1="40278" y1="64493" x2="39670" y2="63406"/>
                        <a14:foregroundMark x1="38976" y1="63043" x2="38455" y2="63043"/>
                        <a14:foregroundMark x1="37500" y1="64130" x2="36111" y2="64130"/>
                        <a14:foregroundMark x1="35938" y1="64130" x2="35069" y2="65217"/>
                        <a14:foregroundMark x1="33333" y1="65942" x2="32726" y2="65942"/>
                        <a14:foregroundMark x1="31337" y1="66304" x2="30382" y2="66304"/>
                        <a14:foregroundMark x1="28125" y1="66304" x2="26736" y2="66304"/>
                        <a14:foregroundMark x1="25781" y1="66304" x2="25260" y2="66304"/>
                        <a14:foregroundMark x1="25087" y1="66304" x2="25087" y2="66304"/>
                        <a14:foregroundMark x1="25087" y1="66304" x2="25087" y2="663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074" r="36975"/>
          <a:stretch/>
        </p:blipFill>
        <p:spPr bwMode="auto">
          <a:xfrm>
            <a:off x="5533601" y="7218123"/>
            <a:ext cx="1979294" cy="87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9" descr="\\s-tech.ru\depts\Маркетинг\Private\Кабанова\Презентации\nashstore\nashstore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2334" y="7399893"/>
            <a:ext cx="2560652" cy="43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63D9F16-038A-A1C9-2A9B-9187BEAF5B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01288" y="1127497"/>
            <a:ext cx="4152577" cy="8430989"/>
          </a:xfrm>
          <a:prstGeom prst="rect">
            <a:avLst/>
          </a:prstGeom>
        </p:spPr>
      </p:pic>
      <p:pic>
        <p:nvPicPr>
          <p:cNvPr id="52232" name="Picture 8" descr="Изображение: Пирамида Потребитель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984" y="2560778"/>
            <a:ext cx="839828" cy="926641"/>
          </a:xfrm>
          <a:prstGeom prst="roundRect">
            <a:avLst>
              <a:gd name="adj" fmla="val 1953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4" name="Picture 10" descr="Изображение: Пирамида Монтажник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984" y="4363649"/>
            <a:ext cx="839828" cy="926641"/>
          </a:xfrm>
          <a:prstGeom prst="roundRect">
            <a:avLst>
              <a:gd name="adj" fmla="val 1953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853B5E1-4BAC-CF88-B929-692BB033F756}"/>
              </a:ext>
            </a:extLst>
          </p:cNvPr>
          <p:cNvSpPr/>
          <p:nvPr/>
        </p:nvSpPr>
        <p:spPr>
          <a:xfrm>
            <a:off x="1800539" y="2405874"/>
            <a:ext cx="10815583" cy="12977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  <a:buSzPct val="110000"/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Пирамида Потребитель</a:t>
            </a:r>
          </a:p>
          <a:p>
            <a:pPr>
              <a:spcBef>
                <a:spcPts val="100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Функции личного кабинета с доступом потребителей к данным учёта энергоресурсов в инфраструктуре ПО «Пирамида 2.0»</a:t>
            </a:r>
            <a:r>
              <a:rPr 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ECF332-16EB-7C2D-CA74-25445C6B60F1}"/>
              </a:ext>
            </a:extLst>
          </p:cNvPr>
          <p:cNvSpPr/>
          <p:nvPr/>
        </p:nvSpPr>
        <p:spPr>
          <a:xfrm>
            <a:off x="1811453" y="4208745"/>
            <a:ext cx="10815583" cy="12977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  <a:buSzPct val="110000"/>
            </a:pPr>
            <a:r>
              <a:rPr lang="ru-RU" sz="2800" dirty="0">
                <a:solidFill>
                  <a:srgbClr val="0267C2"/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rPr>
              <a:t>Пирамида Наряды</a:t>
            </a:r>
          </a:p>
          <a:p>
            <a:pPr>
              <a:spcBef>
                <a:spcPts val="1000"/>
              </a:spcBef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Автоматизация обходов, монтажа и обслуживания приборов учёта энергоресурсов в инфраструктуре ПО «Пирамида 2.0»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2B1CF-4FF2-4554-1659-878CF93E5AE4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ПИРАМИДА 2.0 – мобильные 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2757894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B438646-C29E-4E6D-2017-80E9A406DAF7}"/>
              </a:ext>
            </a:extLst>
          </p:cNvPr>
          <p:cNvSpPr>
            <a:spLocks/>
          </p:cNvSpPr>
          <p:nvPr/>
        </p:nvSpPr>
        <p:spPr>
          <a:xfrm>
            <a:off x="12673327" y="2559875"/>
            <a:ext cx="4969204" cy="2585212"/>
          </a:xfrm>
          <a:prstGeom prst="rect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5400000" scaled="0"/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58157DF-D303-CA25-9386-C9598E31F6C9}"/>
              </a:ext>
            </a:extLst>
          </p:cNvPr>
          <p:cNvSpPr>
            <a:spLocks/>
          </p:cNvSpPr>
          <p:nvPr/>
        </p:nvSpPr>
        <p:spPr>
          <a:xfrm>
            <a:off x="6697315" y="2559875"/>
            <a:ext cx="4969204" cy="2585212"/>
          </a:xfrm>
          <a:prstGeom prst="rect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5400000" scaled="0"/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9A57B2E-6276-58F9-4B5B-EFEF2DA10B11}"/>
              </a:ext>
            </a:extLst>
          </p:cNvPr>
          <p:cNvSpPr>
            <a:spLocks/>
          </p:cNvSpPr>
          <p:nvPr/>
        </p:nvSpPr>
        <p:spPr>
          <a:xfrm>
            <a:off x="648643" y="2559875"/>
            <a:ext cx="4969204" cy="2585212"/>
          </a:xfrm>
          <a:prstGeom prst="rect">
            <a:avLst/>
          </a:prstGeom>
          <a:gradFill flip="none" rotWithShape="1">
            <a:gsLst>
              <a:gs pos="0">
                <a:srgbClr val="005EA4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5400000" scaled="0"/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211016" y="4114503"/>
            <a:ext cx="431083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1367"/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Полный каталог Компании</a:t>
            </a:r>
            <a:endParaRPr lang="ru-RU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2817995" y="4127683"/>
            <a:ext cx="54726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ПО «Пирамида 2.0»</a:t>
            </a:r>
            <a:endParaRPr lang="ru-RU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C378CD-6B0F-433B-803E-C3A7DED2C725}"/>
              </a:ext>
            </a:extLst>
          </p:cNvPr>
          <p:cNvSpPr/>
          <p:nvPr/>
        </p:nvSpPr>
        <p:spPr>
          <a:xfrm>
            <a:off x="1234352" y="4053500"/>
            <a:ext cx="43108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67"/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Компании</a:t>
            </a:r>
            <a:endParaRPr lang="ru-RU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0A6A5B1-97BF-E987-0017-72CF505361EA}"/>
              </a:ext>
            </a:extLst>
          </p:cNvPr>
          <p:cNvSpPr txBox="1">
            <a:spLocks/>
          </p:cNvSpPr>
          <p:nvPr/>
        </p:nvSpPr>
        <p:spPr bwMode="auto">
          <a:xfrm>
            <a:off x="719999" y="432000"/>
            <a:ext cx="16624839" cy="7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60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5pPr>
            <a:lvl6pPr marL="685955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6pPr>
            <a:lvl7pPr marL="1371909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7pPr>
            <a:lvl8pPr marL="2057862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8pPr>
            <a:lvl9pPr marL="2743818" algn="ctr" rtl="0" fontAlgn="base">
              <a:spcBef>
                <a:spcPct val="0"/>
              </a:spcBef>
              <a:spcAft>
                <a:spcPct val="0"/>
              </a:spcAft>
              <a:defRPr sz="660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Группа Компаний «Системы и Технологии: </a:t>
            </a:r>
          </a:p>
          <a:p>
            <a:pPr algn="l"/>
            <a:r>
              <a:rPr lang="ru-RU" sz="4201" dirty="0">
                <a:solidFill>
                  <a:srgbClr val="005EA4"/>
                </a:solidFill>
                <a:latin typeface="PF BeauSans Pro Light" panose="02000500000000020004" pitchFamily="2" charset="0"/>
              </a:rPr>
              <a:t>время надёжных технологий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B9CAD6-4185-C137-5529-3841C7B6B4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762210" y="3243864"/>
            <a:ext cx="1006148" cy="704827"/>
          </a:xfrm>
          <a:prstGeom prst="rect">
            <a:avLst/>
          </a:prstGeom>
        </p:spPr>
      </p:pic>
      <p:pic>
        <p:nvPicPr>
          <p:cNvPr id="16" name="Рисунок 15">
            <a:hlinkClick r:id="rId7"/>
            <a:extLst>
              <a:ext uri="{FF2B5EF4-FFF2-40B4-BE49-F238E27FC236}">
                <a16:creationId xmlns:a16="http://schemas.microsoft.com/office/drawing/2014/main" id="{69BBB650-DDD5-5CA7-9FC5-2E56DEC4C0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1096" y="6813962"/>
            <a:ext cx="2497475" cy="414835"/>
          </a:xfrm>
          <a:prstGeom prst="rect">
            <a:avLst/>
          </a:prstGeom>
        </p:spPr>
      </p:pic>
      <p:pic>
        <p:nvPicPr>
          <p:cNvPr id="17" name="Рисунок 16">
            <a:hlinkClick r:id="rId10"/>
            <a:extLst>
              <a:ext uri="{FF2B5EF4-FFF2-40B4-BE49-F238E27FC236}">
                <a16:creationId xmlns:a16="http://schemas.microsoft.com/office/drawing/2014/main" id="{BC356D4E-A9B9-9449-970E-8C72DEB5B6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29511" b="31731"/>
          <a:stretch/>
        </p:blipFill>
        <p:spPr>
          <a:xfrm>
            <a:off x="7345387" y="6721568"/>
            <a:ext cx="2520280" cy="651210"/>
          </a:xfrm>
          <a:prstGeom prst="rect">
            <a:avLst/>
          </a:prstGeom>
        </p:spPr>
      </p:pic>
      <p:pic>
        <p:nvPicPr>
          <p:cNvPr id="18" name="Рисунок 17">
            <a:hlinkClick r:id="rId13"/>
            <a:extLst>
              <a:ext uri="{FF2B5EF4-FFF2-40B4-BE49-F238E27FC236}">
                <a16:creationId xmlns:a16="http://schemas.microsoft.com/office/drawing/2014/main" id="{D11ADA5B-5CB4-AA0F-DB49-941D7E5CF9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85747" y="6763035"/>
            <a:ext cx="3635326" cy="572412"/>
          </a:xfrm>
          <a:prstGeom prst="rect">
            <a:avLst/>
          </a:prstGeom>
        </p:spPr>
      </p:pic>
      <p:pic>
        <p:nvPicPr>
          <p:cNvPr id="19" name="Рисунок 18">
            <a:hlinkClick r:id="rId16"/>
            <a:extLst>
              <a:ext uri="{FF2B5EF4-FFF2-40B4-BE49-F238E27FC236}">
                <a16:creationId xmlns:a16="http://schemas.microsoft.com/office/drawing/2014/main" id="{EE84D2DE-7636-8308-D7BE-552ADE02C25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7747" y="6721568"/>
            <a:ext cx="2434784" cy="608697"/>
          </a:xfrm>
          <a:prstGeom prst="rect">
            <a:avLst/>
          </a:prstGeom>
        </p:spPr>
      </p:pic>
      <p:pic>
        <p:nvPicPr>
          <p:cNvPr id="20" name="Рисунок 19">
            <a:hlinkClick r:id="rId18"/>
            <a:extLst>
              <a:ext uri="{FF2B5EF4-FFF2-40B4-BE49-F238E27FC236}">
                <a16:creationId xmlns:a16="http://schemas.microsoft.com/office/drawing/2014/main" id="{24055E90-7B2A-8760-0ACB-715DDA93330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019" y="6721568"/>
            <a:ext cx="2664296" cy="599621"/>
          </a:xfrm>
          <a:prstGeom prst="rect">
            <a:avLst/>
          </a:prstGeom>
        </p:spPr>
      </p:pic>
      <p:grpSp>
        <p:nvGrpSpPr>
          <p:cNvPr id="8" name="Google Shape;1273;p51">
            <a:extLst>
              <a:ext uri="{FF2B5EF4-FFF2-40B4-BE49-F238E27FC236}">
                <a16:creationId xmlns:a16="http://schemas.microsoft.com/office/drawing/2014/main" id="{9B8C8FD5-F594-9166-E3DB-88545BE5AA8E}"/>
              </a:ext>
            </a:extLst>
          </p:cNvPr>
          <p:cNvGrpSpPr/>
          <p:nvPr/>
        </p:nvGrpSpPr>
        <p:grpSpPr>
          <a:xfrm>
            <a:off x="2746807" y="5194500"/>
            <a:ext cx="840866" cy="598659"/>
            <a:chOff x="4004875" y="1904625"/>
            <a:chExt cx="361875" cy="361875"/>
          </a:xfrm>
          <a:solidFill>
            <a:srgbClr val="0267C2"/>
          </a:solidFill>
        </p:grpSpPr>
        <p:sp>
          <p:nvSpPr>
            <p:cNvPr id="9" name="Google Shape;1274;p51">
              <a:extLst>
                <a:ext uri="{FF2B5EF4-FFF2-40B4-BE49-F238E27FC236}">
                  <a16:creationId xmlns:a16="http://schemas.microsoft.com/office/drawing/2014/main" id="{48741DF2-4CA2-9DDA-A59E-07968D5CE832}"/>
                </a:ext>
              </a:extLst>
            </p:cNvPr>
            <p:cNvSpPr/>
            <p:nvPr/>
          </p:nvSpPr>
          <p:spPr>
            <a:xfrm>
              <a:off x="4114425" y="1994900"/>
              <a:ext cx="35050" cy="51675"/>
            </a:xfrm>
            <a:custGeom>
              <a:avLst/>
              <a:gdLst/>
              <a:ahLst/>
              <a:cxnLst/>
              <a:rect l="l" t="t" r="r" b="b"/>
              <a:pathLst>
                <a:path w="1402" h="2067" extrusionOk="0">
                  <a:moveTo>
                    <a:pt x="1062" y="1"/>
                  </a:moveTo>
                  <a:cubicBezTo>
                    <a:pt x="1017" y="1"/>
                    <a:pt x="969" y="19"/>
                    <a:pt x="927" y="62"/>
                  </a:cubicBezTo>
                  <a:lnTo>
                    <a:pt x="93" y="864"/>
                  </a:lnTo>
                  <a:cubicBezTo>
                    <a:pt x="1" y="957"/>
                    <a:pt x="1" y="1080"/>
                    <a:pt x="93" y="1173"/>
                  </a:cubicBezTo>
                  <a:lnTo>
                    <a:pt x="958" y="2006"/>
                  </a:lnTo>
                  <a:cubicBezTo>
                    <a:pt x="1001" y="2049"/>
                    <a:pt x="1050" y="2067"/>
                    <a:pt x="1099" y="2067"/>
                  </a:cubicBezTo>
                  <a:cubicBezTo>
                    <a:pt x="1258" y="2067"/>
                    <a:pt x="1401" y="1870"/>
                    <a:pt x="1235" y="1728"/>
                  </a:cubicBezTo>
                  <a:lnTo>
                    <a:pt x="556" y="1018"/>
                  </a:lnTo>
                  <a:lnTo>
                    <a:pt x="1205" y="370"/>
                  </a:lnTo>
                  <a:cubicBezTo>
                    <a:pt x="1347" y="204"/>
                    <a:pt x="1215" y="1"/>
                    <a:pt x="106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75;p51">
              <a:extLst>
                <a:ext uri="{FF2B5EF4-FFF2-40B4-BE49-F238E27FC236}">
                  <a16:creationId xmlns:a16="http://schemas.microsoft.com/office/drawing/2014/main" id="{F14123EF-3B72-644A-1DE8-8F955D290B93}"/>
                </a:ext>
              </a:extLst>
            </p:cNvPr>
            <p:cNvSpPr/>
            <p:nvPr/>
          </p:nvSpPr>
          <p:spPr>
            <a:xfrm>
              <a:off x="4222750" y="1994900"/>
              <a:ext cx="33675" cy="51675"/>
            </a:xfrm>
            <a:custGeom>
              <a:avLst/>
              <a:gdLst/>
              <a:ahLst/>
              <a:cxnLst/>
              <a:rect l="l" t="t" r="r" b="b"/>
              <a:pathLst>
                <a:path w="1347" h="2067" extrusionOk="0">
                  <a:moveTo>
                    <a:pt x="297" y="0"/>
                  </a:moveTo>
                  <a:cubicBezTo>
                    <a:pt x="131" y="0"/>
                    <a:pt x="1" y="197"/>
                    <a:pt x="143" y="339"/>
                  </a:cubicBezTo>
                  <a:lnTo>
                    <a:pt x="822" y="1049"/>
                  </a:lnTo>
                  <a:lnTo>
                    <a:pt x="174" y="1697"/>
                  </a:lnTo>
                  <a:cubicBezTo>
                    <a:pt x="31" y="1864"/>
                    <a:pt x="163" y="2067"/>
                    <a:pt x="330" y="2067"/>
                  </a:cubicBezTo>
                  <a:cubicBezTo>
                    <a:pt x="380" y="2067"/>
                    <a:pt x="433" y="2048"/>
                    <a:pt x="482" y="2006"/>
                  </a:cubicBezTo>
                  <a:lnTo>
                    <a:pt x="1285" y="1203"/>
                  </a:lnTo>
                  <a:cubicBezTo>
                    <a:pt x="1346" y="1111"/>
                    <a:pt x="1346" y="987"/>
                    <a:pt x="1285" y="895"/>
                  </a:cubicBezTo>
                  <a:lnTo>
                    <a:pt x="451" y="62"/>
                  </a:lnTo>
                  <a:cubicBezTo>
                    <a:pt x="401" y="19"/>
                    <a:pt x="348" y="0"/>
                    <a:pt x="29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76;p51">
              <a:extLst>
                <a:ext uri="{FF2B5EF4-FFF2-40B4-BE49-F238E27FC236}">
                  <a16:creationId xmlns:a16="http://schemas.microsoft.com/office/drawing/2014/main" id="{B5B02624-AC94-17B3-5C38-B8858A428DBF}"/>
                </a:ext>
              </a:extLst>
            </p:cNvPr>
            <p:cNvSpPr/>
            <p:nvPr/>
          </p:nvSpPr>
          <p:spPr>
            <a:xfrm>
              <a:off x="4165875" y="1982250"/>
              <a:ext cx="39625" cy="75850"/>
            </a:xfrm>
            <a:custGeom>
              <a:avLst/>
              <a:gdLst/>
              <a:ahLst/>
              <a:cxnLst/>
              <a:rect l="l" t="t" r="r" b="b"/>
              <a:pathLst>
                <a:path w="1585" h="3034" extrusionOk="0">
                  <a:moveTo>
                    <a:pt x="1357" y="1"/>
                  </a:moveTo>
                  <a:cubicBezTo>
                    <a:pt x="1272" y="1"/>
                    <a:pt x="1176" y="41"/>
                    <a:pt x="1153" y="135"/>
                  </a:cubicBezTo>
                  <a:lnTo>
                    <a:pt x="42" y="2759"/>
                  </a:lnTo>
                  <a:cubicBezTo>
                    <a:pt x="0" y="2923"/>
                    <a:pt x="124" y="3033"/>
                    <a:pt x="247" y="3033"/>
                  </a:cubicBezTo>
                  <a:cubicBezTo>
                    <a:pt x="309" y="3033"/>
                    <a:pt x="371" y="3006"/>
                    <a:pt x="412" y="2944"/>
                  </a:cubicBezTo>
                  <a:lnTo>
                    <a:pt x="1554" y="290"/>
                  </a:lnTo>
                  <a:cubicBezTo>
                    <a:pt x="1585" y="197"/>
                    <a:pt x="1523" y="74"/>
                    <a:pt x="1430" y="12"/>
                  </a:cubicBezTo>
                  <a:cubicBezTo>
                    <a:pt x="1408" y="5"/>
                    <a:pt x="1383" y="1"/>
                    <a:pt x="1357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2" name="Google Shape;1277;p51">
              <a:extLst>
                <a:ext uri="{FF2B5EF4-FFF2-40B4-BE49-F238E27FC236}">
                  <a16:creationId xmlns:a16="http://schemas.microsoft.com/office/drawing/2014/main" id="{EDA6160B-44C4-659A-9363-0DCB623B5319}"/>
                </a:ext>
              </a:extLst>
            </p:cNvPr>
            <p:cNvSpPr/>
            <p:nvPr/>
          </p:nvSpPr>
          <p:spPr>
            <a:xfrm>
              <a:off x="4004875" y="1904625"/>
              <a:ext cx="361875" cy="361875"/>
            </a:xfrm>
            <a:custGeom>
              <a:avLst/>
              <a:gdLst/>
              <a:ahLst/>
              <a:cxnLst/>
              <a:rect l="l" t="t" r="r" b="b"/>
              <a:pathLst>
                <a:path w="14475" h="14475" extrusionOk="0">
                  <a:moveTo>
                    <a:pt x="10833" y="432"/>
                  </a:moveTo>
                  <a:cubicBezTo>
                    <a:pt x="11327" y="432"/>
                    <a:pt x="11728" y="802"/>
                    <a:pt x="11728" y="1296"/>
                  </a:cubicBezTo>
                  <a:lnTo>
                    <a:pt x="11728" y="1636"/>
                  </a:lnTo>
                  <a:lnTo>
                    <a:pt x="2747" y="1636"/>
                  </a:lnTo>
                  <a:lnTo>
                    <a:pt x="2747" y="1296"/>
                  </a:lnTo>
                  <a:cubicBezTo>
                    <a:pt x="2747" y="833"/>
                    <a:pt x="3148" y="432"/>
                    <a:pt x="3642" y="432"/>
                  </a:cubicBezTo>
                  <a:close/>
                  <a:moveTo>
                    <a:pt x="11728" y="2068"/>
                  </a:moveTo>
                  <a:lnTo>
                    <a:pt x="11728" y="6697"/>
                  </a:lnTo>
                  <a:cubicBezTo>
                    <a:pt x="11728" y="7191"/>
                    <a:pt x="11327" y="7592"/>
                    <a:pt x="10864" y="7592"/>
                  </a:cubicBezTo>
                  <a:lnTo>
                    <a:pt x="3642" y="7592"/>
                  </a:lnTo>
                  <a:cubicBezTo>
                    <a:pt x="3148" y="7592"/>
                    <a:pt x="2747" y="7191"/>
                    <a:pt x="2747" y="6697"/>
                  </a:cubicBezTo>
                  <a:lnTo>
                    <a:pt x="2747" y="2068"/>
                  </a:lnTo>
                  <a:close/>
                  <a:moveTo>
                    <a:pt x="14043" y="9660"/>
                  </a:moveTo>
                  <a:lnTo>
                    <a:pt x="14043" y="10678"/>
                  </a:lnTo>
                  <a:cubicBezTo>
                    <a:pt x="14043" y="11049"/>
                    <a:pt x="13734" y="11357"/>
                    <a:pt x="13395" y="11357"/>
                  </a:cubicBezTo>
                  <a:lnTo>
                    <a:pt x="13395" y="11326"/>
                  </a:lnTo>
                  <a:lnTo>
                    <a:pt x="1112" y="11326"/>
                  </a:lnTo>
                  <a:cubicBezTo>
                    <a:pt x="741" y="11326"/>
                    <a:pt x="433" y="11049"/>
                    <a:pt x="433" y="10678"/>
                  </a:cubicBezTo>
                  <a:lnTo>
                    <a:pt x="433" y="9660"/>
                  </a:lnTo>
                  <a:close/>
                  <a:moveTo>
                    <a:pt x="8148" y="11758"/>
                  </a:moveTo>
                  <a:lnTo>
                    <a:pt x="8148" y="13147"/>
                  </a:lnTo>
                  <a:lnTo>
                    <a:pt x="6389" y="13147"/>
                  </a:lnTo>
                  <a:lnTo>
                    <a:pt x="6389" y="11758"/>
                  </a:lnTo>
                  <a:close/>
                  <a:moveTo>
                    <a:pt x="3642" y="0"/>
                  </a:moveTo>
                  <a:cubicBezTo>
                    <a:pt x="2902" y="0"/>
                    <a:pt x="2315" y="586"/>
                    <a:pt x="2315" y="1296"/>
                  </a:cubicBezTo>
                  <a:lnTo>
                    <a:pt x="2315" y="2160"/>
                  </a:lnTo>
                  <a:lnTo>
                    <a:pt x="1081" y="2160"/>
                  </a:lnTo>
                  <a:cubicBezTo>
                    <a:pt x="494" y="2160"/>
                    <a:pt x="1" y="2654"/>
                    <a:pt x="1" y="3271"/>
                  </a:cubicBezTo>
                  <a:lnTo>
                    <a:pt x="1" y="3981"/>
                  </a:lnTo>
                  <a:cubicBezTo>
                    <a:pt x="1" y="4120"/>
                    <a:pt x="109" y="4189"/>
                    <a:pt x="217" y="4189"/>
                  </a:cubicBezTo>
                  <a:cubicBezTo>
                    <a:pt x="325" y="4189"/>
                    <a:pt x="433" y="4120"/>
                    <a:pt x="433" y="3981"/>
                  </a:cubicBezTo>
                  <a:lnTo>
                    <a:pt x="433" y="3271"/>
                  </a:lnTo>
                  <a:cubicBezTo>
                    <a:pt x="433" y="2901"/>
                    <a:pt x="710" y="2592"/>
                    <a:pt x="1081" y="2592"/>
                  </a:cubicBezTo>
                  <a:lnTo>
                    <a:pt x="2315" y="2592"/>
                  </a:lnTo>
                  <a:lnTo>
                    <a:pt x="2315" y="6697"/>
                  </a:lnTo>
                  <a:cubicBezTo>
                    <a:pt x="2315" y="7407"/>
                    <a:pt x="2902" y="7993"/>
                    <a:pt x="3642" y="7993"/>
                  </a:cubicBezTo>
                  <a:lnTo>
                    <a:pt x="10833" y="7993"/>
                  </a:lnTo>
                  <a:cubicBezTo>
                    <a:pt x="11574" y="7993"/>
                    <a:pt x="12129" y="7407"/>
                    <a:pt x="12129" y="6697"/>
                  </a:cubicBezTo>
                  <a:lnTo>
                    <a:pt x="12129" y="2592"/>
                  </a:lnTo>
                  <a:lnTo>
                    <a:pt x="13395" y="2592"/>
                  </a:lnTo>
                  <a:cubicBezTo>
                    <a:pt x="13734" y="2592"/>
                    <a:pt x="14043" y="2901"/>
                    <a:pt x="14043" y="3271"/>
                  </a:cubicBezTo>
                  <a:lnTo>
                    <a:pt x="14043" y="9228"/>
                  </a:lnTo>
                  <a:lnTo>
                    <a:pt x="433" y="9228"/>
                  </a:lnTo>
                  <a:lnTo>
                    <a:pt x="433" y="5185"/>
                  </a:lnTo>
                  <a:cubicBezTo>
                    <a:pt x="433" y="5046"/>
                    <a:pt x="325" y="4976"/>
                    <a:pt x="217" y="4976"/>
                  </a:cubicBezTo>
                  <a:cubicBezTo>
                    <a:pt x="109" y="4976"/>
                    <a:pt x="1" y="5046"/>
                    <a:pt x="1" y="5185"/>
                  </a:cubicBezTo>
                  <a:lnTo>
                    <a:pt x="1" y="10678"/>
                  </a:lnTo>
                  <a:cubicBezTo>
                    <a:pt x="1" y="11265"/>
                    <a:pt x="494" y="11758"/>
                    <a:pt x="1112" y="11758"/>
                  </a:cubicBezTo>
                  <a:lnTo>
                    <a:pt x="5957" y="11758"/>
                  </a:lnTo>
                  <a:lnTo>
                    <a:pt x="5957" y="13147"/>
                  </a:lnTo>
                  <a:lnTo>
                    <a:pt x="4877" y="13147"/>
                  </a:lnTo>
                  <a:cubicBezTo>
                    <a:pt x="4043" y="13147"/>
                    <a:pt x="4043" y="14474"/>
                    <a:pt x="4877" y="14474"/>
                  </a:cubicBezTo>
                  <a:lnTo>
                    <a:pt x="7809" y="14474"/>
                  </a:lnTo>
                  <a:cubicBezTo>
                    <a:pt x="8077" y="14474"/>
                    <a:pt x="8086" y="14071"/>
                    <a:pt x="7836" y="14071"/>
                  </a:cubicBezTo>
                  <a:cubicBezTo>
                    <a:pt x="7827" y="14071"/>
                    <a:pt x="7818" y="14072"/>
                    <a:pt x="7809" y="14073"/>
                  </a:cubicBezTo>
                  <a:lnTo>
                    <a:pt x="4877" y="14073"/>
                  </a:lnTo>
                  <a:cubicBezTo>
                    <a:pt x="4599" y="14011"/>
                    <a:pt x="4599" y="13610"/>
                    <a:pt x="4877" y="13579"/>
                  </a:cubicBezTo>
                  <a:lnTo>
                    <a:pt x="9599" y="13579"/>
                  </a:lnTo>
                  <a:cubicBezTo>
                    <a:pt x="9876" y="13610"/>
                    <a:pt x="9876" y="14011"/>
                    <a:pt x="9599" y="14073"/>
                  </a:cubicBezTo>
                  <a:lnTo>
                    <a:pt x="9043" y="14073"/>
                  </a:lnTo>
                  <a:cubicBezTo>
                    <a:pt x="8765" y="14073"/>
                    <a:pt x="8765" y="14474"/>
                    <a:pt x="9043" y="14474"/>
                  </a:cubicBezTo>
                  <a:lnTo>
                    <a:pt x="9599" y="14474"/>
                  </a:lnTo>
                  <a:cubicBezTo>
                    <a:pt x="10432" y="14474"/>
                    <a:pt x="10432" y="13147"/>
                    <a:pt x="9599" y="13147"/>
                  </a:cubicBezTo>
                  <a:lnTo>
                    <a:pt x="8549" y="13147"/>
                  </a:lnTo>
                  <a:lnTo>
                    <a:pt x="8549" y="11758"/>
                  </a:lnTo>
                  <a:lnTo>
                    <a:pt x="13364" y="11758"/>
                  </a:lnTo>
                  <a:cubicBezTo>
                    <a:pt x="13981" y="11758"/>
                    <a:pt x="14475" y="11265"/>
                    <a:pt x="14475" y="10678"/>
                  </a:cubicBezTo>
                  <a:lnTo>
                    <a:pt x="14475" y="3271"/>
                  </a:lnTo>
                  <a:cubicBezTo>
                    <a:pt x="14475" y="2654"/>
                    <a:pt x="13981" y="2160"/>
                    <a:pt x="13364" y="2160"/>
                  </a:cubicBezTo>
                  <a:lnTo>
                    <a:pt x="12129" y="2160"/>
                  </a:lnTo>
                  <a:lnTo>
                    <a:pt x="12129" y="1296"/>
                  </a:lnTo>
                  <a:cubicBezTo>
                    <a:pt x="12129" y="586"/>
                    <a:pt x="11574" y="0"/>
                    <a:pt x="1083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78;p51">
              <a:extLst>
                <a:ext uri="{FF2B5EF4-FFF2-40B4-BE49-F238E27FC236}">
                  <a16:creationId xmlns:a16="http://schemas.microsoft.com/office/drawing/2014/main" id="{F64CD9BE-48E4-2924-BD85-833F959B3B6D}"/>
                </a:ext>
              </a:extLst>
            </p:cNvPr>
            <p:cNvSpPr/>
            <p:nvPr/>
          </p:nvSpPr>
          <p:spPr>
            <a:xfrm>
              <a:off x="4087425" y="1926225"/>
              <a:ext cx="13925" cy="10825"/>
            </a:xfrm>
            <a:custGeom>
              <a:avLst/>
              <a:gdLst/>
              <a:ahLst/>
              <a:cxnLst/>
              <a:rect l="l" t="t" r="r" b="b"/>
              <a:pathLst>
                <a:path w="557" h="433" extrusionOk="0">
                  <a:moveTo>
                    <a:pt x="278" y="0"/>
                  </a:moveTo>
                  <a:cubicBezTo>
                    <a:pt x="1" y="0"/>
                    <a:pt x="1" y="432"/>
                    <a:pt x="278" y="432"/>
                  </a:cubicBezTo>
                  <a:cubicBezTo>
                    <a:pt x="556" y="432"/>
                    <a:pt x="556" y="0"/>
                    <a:pt x="27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79;p51">
              <a:extLst>
                <a:ext uri="{FF2B5EF4-FFF2-40B4-BE49-F238E27FC236}">
                  <a16:creationId xmlns:a16="http://schemas.microsoft.com/office/drawing/2014/main" id="{559EF4C0-2048-FEE1-497E-8E7B1D2008A6}"/>
                </a:ext>
              </a:extLst>
            </p:cNvPr>
            <p:cNvSpPr/>
            <p:nvPr/>
          </p:nvSpPr>
          <p:spPr>
            <a:xfrm>
              <a:off x="4105175" y="1926225"/>
              <a:ext cx="13925" cy="10825"/>
            </a:xfrm>
            <a:custGeom>
              <a:avLst/>
              <a:gdLst/>
              <a:ahLst/>
              <a:cxnLst/>
              <a:rect l="l" t="t" r="r" b="b"/>
              <a:pathLst>
                <a:path w="557" h="433" extrusionOk="0">
                  <a:moveTo>
                    <a:pt x="278" y="0"/>
                  </a:moveTo>
                  <a:cubicBezTo>
                    <a:pt x="1" y="0"/>
                    <a:pt x="1" y="432"/>
                    <a:pt x="278" y="432"/>
                  </a:cubicBezTo>
                  <a:cubicBezTo>
                    <a:pt x="556" y="432"/>
                    <a:pt x="556" y="0"/>
                    <a:pt x="27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80;p51">
              <a:extLst>
                <a:ext uri="{FF2B5EF4-FFF2-40B4-BE49-F238E27FC236}">
                  <a16:creationId xmlns:a16="http://schemas.microsoft.com/office/drawing/2014/main" id="{5CD78B4C-A839-1204-FC97-5BB7A664A57E}"/>
                </a:ext>
              </a:extLst>
            </p:cNvPr>
            <p:cNvSpPr/>
            <p:nvPr/>
          </p:nvSpPr>
          <p:spPr>
            <a:xfrm>
              <a:off x="4122925" y="1926225"/>
              <a:ext cx="14675" cy="10825"/>
            </a:xfrm>
            <a:custGeom>
              <a:avLst/>
              <a:gdLst/>
              <a:ahLst/>
              <a:cxnLst/>
              <a:rect l="l" t="t" r="r" b="b"/>
              <a:pathLst>
                <a:path w="587" h="433" extrusionOk="0">
                  <a:moveTo>
                    <a:pt x="309" y="0"/>
                  </a:moveTo>
                  <a:cubicBezTo>
                    <a:pt x="0" y="0"/>
                    <a:pt x="0" y="432"/>
                    <a:pt x="309" y="432"/>
                  </a:cubicBezTo>
                  <a:cubicBezTo>
                    <a:pt x="587" y="432"/>
                    <a:pt x="587" y="0"/>
                    <a:pt x="3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Google Shape;10460;p79">
            <a:extLst>
              <a:ext uri="{FF2B5EF4-FFF2-40B4-BE49-F238E27FC236}">
                <a16:creationId xmlns:a16="http://schemas.microsoft.com/office/drawing/2014/main" id="{4B90A9C7-DB9B-ED1B-F84B-9396E80C2670}"/>
              </a:ext>
            </a:extLst>
          </p:cNvPr>
          <p:cNvSpPr/>
          <p:nvPr/>
        </p:nvSpPr>
        <p:spPr>
          <a:xfrm>
            <a:off x="8645123" y="3243865"/>
            <a:ext cx="858053" cy="704827"/>
          </a:xfrm>
          <a:custGeom>
            <a:avLst/>
            <a:gdLst/>
            <a:ahLst/>
            <a:cxnLst/>
            <a:rect l="l" t="t" r="r" b="b"/>
            <a:pathLst>
              <a:path w="12698" h="11563" extrusionOk="0">
                <a:moveTo>
                  <a:pt x="2490" y="820"/>
                </a:moveTo>
                <a:cubicBezTo>
                  <a:pt x="3529" y="914"/>
                  <a:pt x="4600" y="1292"/>
                  <a:pt x="5483" y="2017"/>
                </a:cubicBezTo>
                <a:lnTo>
                  <a:pt x="5798" y="2237"/>
                </a:lnTo>
                <a:lnTo>
                  <a:pt x="5798" y="10334"/>
                </a:lnTo>
                <a:lnTo>
                  <a:pt x="5766" y="10334"/>
                </a:lnTo>
                <a:cubicBezTo>
                  <a:pt x="4789" y="9609"/>
                  <a:pt x="3655" y="9168"/>
                  <a:pt x="2490" y="9105"/>
                </a:cubicBezTo>
                <a:lnTo>
                  <a:pt x="2490" y="820"/>
                </a:lnTo>
                <a:close/>
                <a:moveTo>
                  <a:pt x="9925" y="883"/>
                </a:moveTo>
                <a:lnTo>
                  <a:pt x="9925" y="9137"/>
                </a:lnTo>
                <a:cubicBezTo>
                  <a:pt x="8728" y="9200"/>
                  <a:pt x="7593" y="9609"/>
                  <a:pt x="6617" y="10334"/>
                </a:cubicBezTo>
                <a:lnTo>
                  <a:pt x="6617" y="2300"/>
                </a:lnTo>
                <a:lnTo>
                  <a:pt x="6932" y="2048"/>
                </a:lnTo>
                <a:cubicBezTo>
                  <a:pt x="7782" y="1355"/>
                  <a:pt x="8854" y="946"/>
                  <a:pt x="9925" y="883"/>
                </a:cubicBezTo>
                <a:close/>
                <a:moveTo>
                  <a:pt x="1702" y="2458"/>
                </a:moveTo>
                <a:lnTo>
                  <a:pt x="1702" y="9483"/>
                </a:lnTo>
                <a:cubicBezTo>
                  <a:pt x="1702" y="9735"/>
                  <a:pt x="1891" y="9924"/>
                  <a:pt x="2080" y="9924"/>
                </a:cubicBezTo>
                <a:cubicBezTo>
                  <a:pt x="3057" y="9924"/>
                  <a:pt x="4096" y="10208"/>
                  <a:pt x="4978" y="10744"/>
                </a:cubicBezTo>
                <a:lnTo>
                  <a:pt x="1261" y="10744"/>
                </a:lnTo>
                <a:cubicBezTo>
                  <a:pt x="1009" y="10744"/>
                  <a:pt x="851" y="10555"/>
                  <a:pt x="851" y="10334"/>
                </a:cubicBezTo>
                <a:lnTo>
                  <a:pt x="851" y="2867"/>
                </a:lnTo>
                <a:cubicBezTo>
                  <a:pt x="851" y="2647"/>
                  <a:pt x="1040" y="2489"/>
                  <a:pt x="1261" y="2458"/>
                </a:cubicBezTo>
                <a:close/>
                <a:moveTo>
                  <a:pt x="11406" y="2458"/>
                </a:moveTo>
                <a:cubicBezTo>
                  <a:pt x="11658" y="2458"/>
                  <a:pt x="11815" y="2647"/>
                  <a:pt x="11847" y="2867"/>
                </a:cubicBezTo>
                <a:lnTo>
                  <a:pt x="11847" y="10334"/>
                </a:lnTo>
                <a:cubicBezTo>
                  <a:pt x="11847" y="10555"/>
                  <a:pt x="11658" y="10712"/>
                  <a:pt x="11406" y="10744"/>
                </a:cubicBezTo>
                <a:lnTo>
                  <a:pt x="7436" y="10744"/>
                </a:lnTo>
                <a:cubicBezTo>
                  <a:pt x="8255" y="10239"/>
                  <a:pt x="9295" y="9924"/>
                  <a:pt x="10303" y="9924"/>
                </a:cubicBezTo>
                <a:cubicBezTo>
                  <a:pt x="10555" y="9924"/>
                  <a:pt x="10712" y="9735"/>
                  <a:pt x="10712" y="9483"/>
                </a:cubicBezTo>
                <a:lnTo>
                  <a:pt x="10712" y="2458"/>
                </a:lnTo>
                <a:close/>
                <a:moveTo>
                  <a:pt x="2080" y="0"/>
                </a:moveTo>
                <a:cubicBezTo>
                  <a:pt x="1828" y="0"/>
                  <a:pt x="1670" y="189"/>
                  <a:pt x="1670" y="410"/>
                </a:cubicBezTo>
                <a:lnTo>
                  <a:pt x="1670" y="1670"/>
                </a:lnTo>
                <a:lnTo>
                  <a:pt x="1261" y="1670"/>
                </a:lnTo>
                <a:cubicBezTo>
                  <a:pt x="568" y="1670"/>
                  <a:pt x="1" y="2206"/>
                  <a:pt x="32" y="2930"/>
                </a:cubicBezTo>
                <a:lnTo>
                  <a:pt x="32" y="10334"/>
                </a:lnTo>
                <a:cubicBezTo>
                  <a:pt x="32" y="10996"/>
                  <a:pt x="568" y="11563"/>
                  <a:pt x="1261" y="11563"/>
                </a:cubicBezTo>
                <a:lnTo>
                  <a:pt x="11437" y="11563"/>
                </a:lnTo>
                <a:cubicBezTo>
                  <a:pt x="12130" y="11563"/>
                  <a:pt x="12697" y="11027"/>
                  <a:pt x="12697" y="10334"/>
                </a:cubicBezTo>
                <a:lnTo>
                  <a:pt x="12697" y="2867"/>
                </a:lnTo>
                <a:cubicBezTo>
                  <a:pt x="12666" y="2206"/>
                  <a:pt x="12130" y="1670"/>
                  <a:pt x="11437" y="1670"/>
                </a:cubicBezTo>
                <a:lnTo>
                  <a:pt x="10744" y="1670"/>
                </a:lnTo>
                <a:lnTo>
                  <a:pt x="10744" y="410"/>
                </a:lnTo>
                <a:cubicBezTo>
                  <a:pt x="10744" y="158"/>
                  <a:pt x="10555" y="0"/>
                  <a:pt x="10334" y="0"/>
                </a:cubicBezTo>
                <a:cubicBezTo>
                  <a:pt x="8980" y="0"/>
                  <a:pt x="7562" y="473"/>
                  <a:pt x="6396" y="1387"/>
                </a:cubicBezTo>
                <a:lnTo>
                  <a:pt x="6207" y="1544"/>
                </a:lnTo>
                <a:lnTo>
                  <a:pt x="6018" y="1387"/>
                </a:lnTo>
                <a:cubicBezTo>
                  <a:pt x="4915" y="473"/>
                  <a:pt x="3498" y="0"/>
                  <a:pt x="2080" y="0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1144;p48">
            <a:extLst>
              <a:ext uri="{FF2B5EF4-FFF2-40B4-BE49-F238E27FC236}">
                <a16:creationId xmlns:a16="http://schemas.microsoft.com/office/drawing/2014/main" id="{C59B9B23-7300-870B-A3E8-51A0CA90146D}"/>
              </a:ext>
            </a:extLst>
          </p:cNvPr>
          <p:cNvGrpSpPr/>
          <p:nvPr/>
        </p:nvGrpSpPr>
        <p:grpSpPr>
          <a:xfrm>
            <a:off x="2746807" y="3201850"/>
            <a:ext cx="678977" cy="791109"/>
            <a:chOff x="4193490" y="3350084"/>
            <a:chExt cx="289939" cy="334661"/>
          </a:xfrm>
          <a:solidFill>
            <a:schemeClr val="bg1"/>
          </a:solidFill>
        </p:grpSpPr>
        <p:sp>
          <p:nvSpPr>
            <p:cNvPr id="21" name="Google Shape;1145;p48">
              <a:extLst>
                <a:ext uri="{FF2B5EF4-FFF2-40B4-BE49-F238E27FC236}">
                  <a16:creationId xmlns:a16="http://schemas.microsoft.com/office/drawing/2014/main" id="{A41BEAB4-DEB7-9787-8433-F6029F74BA26}"/>
                </a:ext>
              </a:extLst>
            </p:cNvPr>
            <p:cNvSpPr/>
            <p:nvPr/>
          </p:nvSpPr>
          <p:spPr>
            <a:xfrm>
              <a:off x="4193490" y="3350084"/>
              <a:ext cx="246364" cy="150110"/>
            </a:xfrm>
            <a:custGeom>
              <a:avLst/>
              <a:gdLst/>
              <a:ahLst/>
              <a:cxnLst/>
              <a:rect l="l" t="t" r="r" b="b"/>
              <a:pathLst>
                <a:path w="7740" h="4716" extrusionOk="0">
                  <a:moveTo>
                    <a:pt x="4382" y="298"/>
                  </a:moveTo>
                  <a:lnTo>
                    <a:pt x="4299" y="1048"/>
                  </a:lnTo>
                  <a:lnTo>
                    <a:pt x="3668" y="1048"/>
                  </a:lnTo>
                  <a:lnTo>
                    <a:pt x="3620" y="524"/>
                  </a:lnTo>
                  <a:lnTo>
                    <a:pt x="3584" y="298"/>
                  </a:lnTo>
                  <a:close/>
                  <a:moveTo>
                    <a:pt x="6013" y="929"/>
                  </a:moveTo>
                  <a:lnTo>
                    <a:pt x="7204" y="2120"/>
                  </a:lnTo>
                  <a:lnTo>
                    <a:pt x="6025" y="2096"/>
                  </a:lnTo>
                  <a:lnTo>
                    <a:pt x="6013" y="929"/>
                  </a:lnTo>
                  <a:close/>
                  <a:moveTo>
                    <a:pt x="3406" y="0"/>
                  </a:moveTo>
                  <a:cubicBezTo>
                    <a:pt x="3358" y="0"/>
                    <a:pt x="3322" y="12"/>
                    <a:pt x="3287" y="48"/>
                  </a:cubicBezTo>
                  <a:cubicBezTo>
                    <a:pt x="3263" y="72"/>
                    <a:pt x="3239" y="119"/>
                    <a:pt x="3239" y="167"/>
                  </a:cubicBezTo>
                  <a:lnTo>
                    <a:pt x="3275" y="393"/>
                  </a:lnTo>
                  <a:lnTo>
                    <a:pt x="143" y="393"/>
                  </a:lnTo>
                  <a:cubicBezTo>
                    <a:pt x="60" y="393"/>
                    <a:pt x="1" y="465"/>
                    <a:pt x="1" y="536"/>
                  </a:cubicBezTo>
                  <a:lnTo>
                    <a:pt x="1" y="1191"/>
                  </a:lnTo>
                  <a:cubicBezTo>
                    <a:pt x="1" y="1286"/>
                    <a:pt x="72" y="1346"/>
                    <a:pt x="143" y="1346"/>
                  </a:cubicBezTo>
                  <a:cubicBezTo>
                    <a:pt x="239" y="1346"/>
                    <a:pt x="298" y="1262"/>
                    <a:pt x="298" y="1191"/>
                  </a:cubicBezTo>
                  <a:lnTo>
                    <a:pt x="298" y="691"/>
                  </a:lnTo>
                  <a:lnTo>
                    <a:pt x="3299" y="691"/>
                  </a:lnTo>
                  <a:lnTo>
                    <a:pt x="3358" y="1203"/>
                  </a:lnTo>
                  <a:cubicBezTo>
                    <a:pt x="3382" y="1286"/>
                    <a:pt x="3441" y="1346"/>
                    <a:pt x="3513" y="1346"/>
                  </a:cubicBezTo>
                  <a:lnTo>
                    <a:pt x="4418" y="1346"/>
                  </a:lnTo>
                  <a:cubicBezTo>
                    <a:pt x="4489" y="1346"/>
                    <a:pt x="4573" y="1286"/>
                    <a:pt x="4573" y="1203"/>
                  </a:cubicBezTo>
                  <a:lnTo>
                    <a:pt x="4632" y="691"/>
                  </a:lnTo>
                  <a:lnTo>
                    <a:pt x="5680" y="691"/>
                  </a:lnTo>
                  <a:lnTo>
                    <a:pt x="5704" y="2239"/>
                  </a:lnTo>
                  <a:cubicBezTo>
                    <a:pt x="5704" y="2322"/>
                    <a:pt x="5775" y="2382"/>
                    <a:pt x="5847" y="2382"/>
                  </a:cubicBezTo>
                  <a:lnTo>
                    <a:pt x="7394" y="2394"/>
                  </a:lnTo>
                  <a:lnTo>
                    <a:pt x="7394" y="4572"/>
                  </a:lnTo>
                  <a:cubicBezTo>
                    <a:pt x="7394" y="4656"/>
                    <a:pt x="7466" y="4715"/>
                    <a:pt x="7549" y="4715"/>
                  </a:cubicBezTo>
                  <a:cubicBezTo>
                    <a:pt x="7632" y="4715"/>
                    <a:pt x="7692" y="4644"/>
                    <a:pt x="7692" y="4572"/>
                  </a:cubicBezTo>
                  <a:lnTo>
                    <a:pt x="7692" y="2251"/>
                  </a:lnTo>
                  <a:cubicBezTo>
                    <a:pt x="7740" y="2215"/>
                    <a:pt x="7728" y="2191"/>
                    <a:pt x="7692" y="2155"/>
                  </a:cubicBezTo>
                  <a:lnTo>
                    <a:pt x="5966" y="429"/>
                  </a:lnTo>
                  <a:cubicBezTo>
                    <a:pt x="5942" y="405"/>
                    <a:pt x="5894" y="393"/>
                    <a:pt x="5858" y="393"/>
                  </a:cubicBezTo>
                  <a:lnTo>
                    <a:pt x="4692" y="393"/>
                  </a:lnTo>
                  <a:lnTo>
                    <a:pt x="4715" y="167"/>
                  </a:lnTo>
                  <a:cubicBezTo>
                    <a:pt x="4715" y="119"/>
                    <a:pt x="4704" y="72"/>
                    <a:pt x="4668" y="48"/>
                  </a:cubicBezTo>
                  <a:cubicBezTo>
                    <a:pt x="4644" y="12"/>
                    <a:pt x="4596" y="0"/>
                    <a:pt x="45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46;p48">
              <a:extLst>
                <a:ext uri="{FF2B5EF4-FFF2-40B4-BE49-F238E27FC236}">
                  <a16:creationId xmlns:a16="http://schemas.microsoft.com/office/drawing/2014/main" id="{C79D1E32-36A1-DB1D-3103-832F78C475A3}"/>
                </a:ext>
              </a:extLst>
            </p:cNvPr>
            <p:cNvSpPr/>
            <p:nvPr/>
          </p:nvSpPr>
          <p:spPr>
            <a:xfrm>
              <a:off x="4193872" y="3405023"/>
              <a:ext cx="9517" cy="44753"/>
            </a:xfrm>
            <a:custGeom>
              <a:avLst/>
              <a:gdLst/>
              <a:ahLst/>
              <a:cxnLst/>
              <a:rect l="l" t="t" r="r" b="b"/>
              <a:pathLst>
                <a:path w="299" h="1406" extrusionOk="0">
                  <a:moveTo>
                    <a:pt x="155" y="1"/>
                  </a:moveTo>
                  <a:cubicBezTo>
                    <a:pt x="60" y="1"/>
                    <a:pt x="0" y="72"/>
                    <a:pt x="0" y="156"/>
                  </a:cubicBezTo>
                  <a:lnTo>
                    <a:pt x="0" y="1251"/>
                  </a:lnTo>
                  <a:cubicBezTo>
                    <a:pt x="0" y="1346"/>
                    <a:pt x="72" y="1406"/>
                    <a:pt x="155" y="1406"/>
                  </a:cubicBezTo>
                  <a:cubicBezTo>
                    <a:pt x="239" y="1406"/>
                    <a:pt x="298" y="1322"/>
                    <a:pt x="298" y="1251"/>
                  </a:cubicBezTo>
                  <a:lnTo>
                    <a:pt x="298" y="156"/>
                  </a:lnTo>
                  <a:cubicBezTo>
                    <a:pt x="298" y="72"/>
                    <a:pt x="227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47;p48">
              <a:extLst>
                <a:ext uri="{FF2B5EF4-FFF2-40B4-BE49-F238E27FC236}">
                  <a16:creationId xmlns:a16="http://schemas.microsoft.com/office/drawing/2014/main" id="{7FC94C35-7B1C-7D19-8278-B3A7B2DD761B}"/>
                </a:ext>
              </a:extLst>
            </p:cNvPr>
            <p:cNvSpPr/>
            <p:nvPr/>
          </p:nvSpPr>
          <p:spPr>
            <a:xfrm>
              <a:off x="4275356" y="3444460"/>
              <a:ext cx="128116" cy="9485"/>
            </a:xfrm>
            <a:custGeom>
              <a:avLst/>
              <a:gdLst/>
              <a:ahLst/>
              <a:cxnLst/>
              <a:rect l="l" t="t" r="r" b="b"/>
              <a:pathLst>
                <a:path w="4025" h="298" extrusionOk="0">
                  <a:moveTo>
                    <a:pt x="155" y="0"/>
                  </a:moveTo>
                  <a:cubicBezTo>
                    <a:pt x="60" y="0"/>
                    <a:pt x="0" y="71"/>
                    <a:pt x="0" y="143"/>
                  </a:cubicBezTo>
                  <a:cubicBezTo>
                    <a:pt x="0" y="226"/>
                    <a:pt x="72" y="298"/>
                    <a:pt x="155" y="298"/>
                  </a:cubicBezTo>
                  <a:lnTo>
                    <a:pt x="3870" y="298"/>
                  </a:lnTo>
                  <a:cubicBezTo>
                    <a:pt x="3965" y="298"/>
                    <a:pt x="4025" y="226"/>
                    <a:pt x="4025" y="143"/>
                  </a:cubicBezTo>
                  <a:cubicBezTo>
                    <a:pt x="4025" y="71"/>
                    <a:pt x="3965" y="0"/>
                    <a:pt x="3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48;p48">
              <a:extLst>
                <a:ext uri="{FF2B5EF4-FFF2-40B4-BE49-F238E27FC236}">
                  <a16:creationId xmlns:a16="http://schemas.microsoft.com/office/drawing/2014/main" id="{A594EE11-98C1-5AE0-0927-CC5BF87F0C65}"/>
                </a:ext>
              </a:extLst>
            </p:cNvPr>
            <p:cNvSpPr/>
            <p:nvPr/>
          </p:nvSpPr>
          <p:spPr>
            <a:xfrm>
              <a:off x="4275356" y="3463781"/>
              <a:ext cx="128116" cy="9485"/>
            </a:xfrm>
            <a:custGeom>
              <a:avLst/>
              <a:gdLst/>
              <a:ahLst/>
              <a:cxnLst/>
              <a:rect l="l" t="t" r="r" b="b"/>
              <a:pathLst>
                <a:path w="4025" h="298" extrusionOk="0">
                  <a:moveTo>
                    <a:pt x="155" y="0"/>
                  </a:moveTo>
                  <a:cubicBezTo>
                    <a:pt x="60" y="0"/>
                    <a:pt x="0" y="72"/>
                    <a:pt x="0" y="155"/>
                  </a:cubicBezTo>
                  <a:cubicBezTo>
                    <a:pt x="0" y="226"/>
                    <a:pt x="72" y="298"/>
                    <a:pt x="155" y="298"/>
                  </a:cubicBezTo>
                  <a:lnTo>
                    <a:pt x="3870" y="298"/>
                  </a:lnTo>
                  <a:cubicBezTo>
                    <a:pt x="3965" y="298"/>
                    <a:pt x="4025" y="226"/>
                    <a:pt x="4025" y="155"/>
                  </a:cubicBezTo>
                  <a:cubicBezTo>
                    <a:pt x="4025" y="72"/>
                    <a:pt x="3965" y="0"/>
                    <a:pt x="3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149;p48">
              <a:extLst>
                <a:ext uri="{FF2B5EF4-FFF2-40B4-BE49-F238E27FC236}">
                  <a16:creationId xmlns:a16="http://schemas.microsoft.com/office/drawing/2014/main" id="{462D453E-6AF9-2B9A-09E2-20847D2D5409}"/>
                </a:ext>
              </a:extLst>
            </p:cNvPr>
            <p:cNvSpPr/>
            <p:nvPr/>
          </p:nvSpPr>
          <p:spPr>
            <a:xfrm>
              <a:off x="4223442" y="3439527"/>
              <a:ext cx="38673" cy="38673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905" y="322"/>
                  </a:moveTo>
                  <a:lnTo>
                    <a:pt x="905" y="917"/>
                  </a:lnTo>
                  <a:lnTo>
                    <a:pt x="310" y="917"/>
                  </a:lnTo>
                  <a:lnTo>
                    <a:pt x="310" y="322"/>
                  </a:lnTo>
                  <a:close/>
                  <a:moveTo>
                    <a:pt x="143" y="0"/>
                  </a:moveTo>
                  <a:cubicBezTo>
                    <a:pt x="48" y="0"/>
                    <a:pt x="0" y="72"/>
                    <a:pt x="0" y="155"/>
                  </a:cubicBezTo>
                  <a:lnTo>
                    <a:pt x="0" y="1060"/>
                  </a:lnTo>
                  <a:cubicBezTo>
                    <a:pt x="0" y="1155"/>
                    <a:pt x="72" y="1215"/>
                    <a:pt x="143" y="1215"/>
                  </a:cubicBezTo>
                  <a:lnTo>
                    <a:pt x="1048" y="1215"/>
                  </a:lnTo>
                  <a:cubicBezTo>
                    <a:pt x="1143" y="1215"/>
                    <a:pt x="1203" y="1131"/>
                    <a:pt x="1203" y="1060"/>
                  </a:cubicBezTo>
                  <a:lnTo>
                    <a:pt x="1203" y="155"/>
                  </a:lnTo>
                  <a:cubicBezTo>
                    <a:pt x="1215" y="72"/>
                    <a:pt x="1143" y="0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150;p48">
              <a:extLst>
                <a:ext uri="{FF2B5EF4-FFF2-40B4-BE49-F238E27FC236}">
                  <a16:creationId xmlns:a16="http://schemas.microsoft.com/office/drawing/2014/main" id="{E603EB62-2682-1EB7-071B-3068C62F72B7}"/>
                </a:ext>
              </a:extLst>
            </p:cNvPr>
            <p:cNvSpPr/>
            <p:nvPr/>
          </p:nvSpPr>
          <p:spPr>
            <a:xfrm>
              <a:off x="4275356" y="3525913"/>
              <a:ext cx="128116" cy="9517"/>
            </a:xfrm>
            <a:custGeom>
              <a:avLst/>
              <a:gdLst/>
              <a:ahLst/>
              <a:cxnLst/>
              <a:rect l="l" t="t" r="r" b="b"/>
              <a:pathLst>
                <a:path w="4025" h="299" extrusionOk="0">
                  <a:moveTo>
                    <a:pt x="155" y="1"/>
                  </a:moveTo>
                  <a:cubicBezTo>
                    <a:pt x="60" y="1"/>
                    <a:pt x="0" y="72"/>
                    <a:pt x="0" y="144"/>
                  </a:cubicBezTo>
                  <a:cubicBezTo>
                    <a:pt x="0" y="227"/>
                    <a:pt x="72" y="299"/>
                    <a:pt x="155" y="299"/>
                  </a:cubicBezTo>
                  <a:lnTo>
                    <a:pt x="3870" y="299"/>
                  </a:lnTo>
                  <a:cubicBezTo>
                    <a:pt x="3965" y="299"/>
                    <a:pt x="4025" y="227"/>
                    <a:pt x="4025" y="144"/>
                  </a:cubicBezTo>
                  <a:cubicBezTo>
                    <a:pt x="4025" y="72"/>
                    <a:pt x="3965" y="1"/>
                    <a:pt x="3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151;p48">
              <a:extLst>
                <a:ext uri="{FF2B5EF4-FFF2-40B4-BE49-F238E27FC236}">
                  <a16:creationId xmlns:a16="http://schemas.microsoft.com/office/drawing/2014/main" id="{7B23AB3A-E961-628F-5241-D2B5FC81A3E3}"/>
                </a:ext>
              </a:extLst>
            </p:cNvPr>
            <p:cNvSpPr/>
            <p:nvPr/>
          </p:nvSpPr>
          <p:spPr>
            <a:xfrm>
              <a:off x="4275356" y="3544884"/>
              <a:ext cx="128116" cy="9485"/>
            </a:xfrm>
            <a:custGeom>
              <a:avLst/>
              <a:gdLst/>
              <a:ahLst/>
              <a:cxnLst/>
              <a:rect l="l" t="t" r="r" b="b"/>
              <a:pathLst>
                <a:path w="4025" h="298" extrusionOk="0">
                  <a:moveTo>
                    <a:pt x="155" y="0"/>
                  </a:moveTo>
                  <a:cubicBezTo>
                    <a:pt x="60" y="0"/>
                    <a:pt x="0" y="72"/>
                    <a:pt x="0" y="143"/>
                  </a:cubicBezTo>
                  <a:cubicBezTo>
                    <a:pt x="0" y="226"/>
                    <a:pt x="72" y="298"/>
                    <a:pt x="155" y="298"/>
                  </a:cubicBezTo>
                  <a:lnTo>
                    <a:pt x="3870" y="298"/>
                  </a:lnTo>
                  <a:cubicBezTo>
                    <a:pt x="3965" y="298"/>
                    <a:pt x="4025" y="226"/>
                    <a:pt x="4025" y="143"/>
                  </a:cubicBezTo>
                  <a:cubicBezTo>
                    <a:pt x="4025" y="72"/>
                    <a:pt x="3965" y="0"/>
                    <a:pt x="3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152;p48">
              <a:extLst>
                <a:ext uri="{FF2B5EF4-FFF2-40B4-BE49-F238E27FC236}">
                  <a16:creationId xmlns:a16="http://schemas.microsoft.com/office/drawing/2014/main" id="{AB304B9B-3FCC-114A-8C19-A93A3FA50E47}"/>
                </a:ext>
              </a:extLst>
            </p:cNvPr>
            <p:cNvSpPr/>
            <p:nvPr/>
          </p:nvSpPr>
          <p:spPr>
            <a:xfrm>
              <a:off x="4223442" y="3521011"/>
              <a:ext cx="38673" cy="38673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905" y="298"/>
                  </a:moveTo>
                  <a:lnTo>
                    <a:pt x="905" y="893"/>
                  </a:lnTo>
                  <a:lnTo>
                    <a:pt x="310" y="893"/>
                  </a:lnTo>
                  <a:lnTo>
                    <a:pt x="310" y="298"/>
                  </a:lnTo>
                  <a:close/>
                  <a:moveTo>
                    <a:pt x="143" y="0"/>
                  </a:moveTo>
                  <a:cubicBezTo>
                    <a:pt x="48" y="0"/>
                    <a:pt x="0" y="83"/>
                    <a:pt x="0" y="155"/>
                  </a:cubicBezTo>
                  <a:lnTo>
                    <a:pt x="0" y="1060"/>
                  </a:lnTo>
                  <a:cubicBezTo>
                    <a:pt x="0" y="1155"/>
                    <a:pt x="72" y="1215"/>
                    <a:pt x="143" y="1215"/>
                  </a:cubicBezTo>
                  <a:lnTo>
                    <a:pt x="1048" y="1215"/>
                  </a:lnTo>
                  <a:cubicBezTo>
                    <a:pt x="1143" y="1215"/>
                    <a:pt x="1203" y="1131"/>
                    <a:pt x="1203" y="1060"/>
                  </a:cubicBezTo>
                  <a:lnTo>
                    <a:pt x="1203" y="155"/>
                  </a:lnTo>
                  <a:cubicBezTo>
                    <a:pt x="1215" y="83"/>
                    <a:pt x="1143" y="0"/>
                    <a:pt x="104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153;p48">
              <a:extLst>
                <a:ext uri="{FF2B5EF4-FFF2-40B4-BE49-F238E27FC236}">
                  <a16:creationId xmlns:a16="http://schemas.microsoft.com/office/drawing/2014/main" id="{767D7F59-7D7C-A261-4966-14CF0337B4E1}"/>
                </a:ext>
              </a:extLst>
            </p:cNvPr>
            <p:cNvSpPr/>
            <p:nvPr/>
          </p:nvSpPr>
          <p:spPr>
            <a:xfrm>
              <a:off x="4223442" y="3602464"/>
              <a:ext cx="38673" cy="38705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905" y="299"/>
                  </a:moveTo>
                  <a:lnTo>
                    <a:pt x="905" y="894"/>
                  </a:lnTo>
                  <a:lnTo>
                    <a:pt x="310" y="894"/>
                  </a:lnTo>
                  <a:lnTo>
                    <a:pt x="310" y="299"/>
                  </a:lnTo>
                  <a:close/>
                  <a:moveTo>
                    <a:pt x="143" y="1"/>
                  </a:moveTo>
                  <a:cubicBezTo>
                    <a:pt x="48" y="1"/>
                    <a:pt x="0" y="84"/>
                    <a:pt x="0" y="156"/>
                  </a:cubicBezTo>
                  <a:lnTo>
                    <a:pt x="0" y="1061"/>
                  </a:lnTo>
                  <a:cubicBezTo>
                    <a:pt x="0" y="1156"/>
                    <a:pt x="72" y="1215"/>
                    <a:pt x="143" y="1215"/>
                  </a:cubicBezTo>
                  <a:lnTo>
                    <a:pt x="1048" y="1215"/>
                  </a:lnTo>
                  <a:cubicBezTo>
                    <a:pt x="1143" y="1215"/>
                    <a:pt x="1203" y="1132"/>
                    <a:pt x="1203" y="1061"/>
                  </a:cubicBezTo>
                  <a:lnTo>
                    <a:pt x="1203" y="156"/>
                  </a:lnTo>
                  <a:cubicBezTo>
                    <a:pt x="1215" y="60"/>
                    <a:pt x="1143" y="1"/>
                    <a:pt x="1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154;p48">
              <a:extLst>
                <a:ext uri="{FF2B5EF4-FFF2-40B4-BE49-F238E27FC236}">
                  <a16:creationId xmlns:a16="http://schemas.microsoft.com/office/drawing/2014/main" id="{90BD85B1-4FAD-854B-3557-1EECC507F2A8}"/>
                </a:ext>
              </a:extLst>
            </p:cNvPr>
            <p:cNvSpPr/>
            <p:nvPr/>
          </p:nvSpPr>
          <p:spPr>
            <a:xfrm>
              <a:off x="4193872" y="3460375"/>
              <a:ext cx="289558" cy="224370"/>
            </a:xfrm>
            <a:custGeom>
              <a:avLst/>
              <a:gdLst/>
              <a:ahLst/>
              <a:cxnLst/>
              <a:rect l="l" t="t" r="r" b="b"/>
              <a:pathLst>
                <a:path w="9097" h="7049" extrusionOk="0">
                  <a:moveTo>
                    <a:pt x="6108" y="3751"/>
                  </a:moveTo>
                  <a:lnTo>
                    <a:pt x="8502" y="4620"/>
                  </a:lnTo>
                  <a:lnTo>
                    <a:pt x="7894" y="4894"/>
                  </a:lnTo>
                  <a:cubicBezTo>
                    <a:pt x="7847" y="4917"/>
                    <a:pt x="7811" y="4953"/>
                    <a:pt x="7799" y="5013"/>
                  </a:cubicBezTo>
                  <a:cubicBezTo>
                    <a:pt x="7787" y="5060"/>
                    <a:pt x="7799" y="5120"/>
                    <a:pt x="7847" y="5155"/>
                  </a:cubicBezTo>
                  <a:lnTo>
                    <a:pt x="8752" y="6060"/>
                  </a:lnTo>
                  <a:lnTo>
                    <a:pt x="8406" y="6406"/>
                  </a:lnTo>
                  <a:lnTo>
                    <a:pt x="7501" y="5489"/>
                  </a:lnTo>
                  <a:cubicBezTo>
                    <a:pt x="7478" y="5465"/>
                    <a:pt x="7430" y="5453"/>
                    <a:pt x="7394" y="5453"/>
                  </a:cubicBezTo>
                  <a:lnTo>
                    <a:pt x="7370" y="5453"/>
                  </a:lnTo>
                  <a:cubicBezTo>
                    <a:pt x="7323" y="5465"/>
                    <a:pt x="7275" y="5489"/>
                    <a:pt x="7251" y="5536"/>
                  </a:cubicBezTo>
                  <a:lnTo>
                    <a:pt x="6966" y="6156"/>
                  </a:lnTo>
                  <a:lnTo>
                    <a:pt x="6108" y="3751"/>
                  </a:lnTo>
                  <a:close/>
                  <a:moveTo>
                    <a:pt x="155" y="0"/>
                  </a:moveTo>
                  <a:cubicBezTo>
                    <a:pt x="60" y="0"/>
                    <a:pt x="0" y="83"/>
                    <a:pt x="0" y="155"/>
                  </a:cubicBezTo>
                  <a:lnTo>
                    <a:pt x="0" y="6894"/>
                  </a:lnTo>
                  <a:cubicBezTo>
                    <a:pt x="0" y="6989"/>
                    <a:pt x="72" y="7049"/>
                    <a:pt x="155" y="7049"/>
                  </a:cubicBezTo>
                  <a:lnTo>
                    <a:pt x="7573" y="7049"/>
                  </a:lnTo>
                  <a:cubicBezTo>
                    <a:pt x="7668" y="7049"/>
                    <a:pt x="7728" y="6965"/>
                    <a:pt x="7728" y="6894"/>
                  </a:cubicBezTo>
                  <a:lnTo>
                    <a:pt x="7728" y="6156"/>
                  </a:lnTo>
                  <a:lnTo>
                    <a:pt x="8204" y="6632"/>
                  </a:lnTo>
                  <a:cubicBezTo>
                    <a:pt x="8263" y="6691"/>
                    <a:pt x="8335" y="6715"/>
                    <a:pt x="8430" y="6715"/>
                  </a:cubicBezTo>
                  <a:cubicBezTo>
                    <a:pt x="8513" y="6715"/>
                    <a:pt x="8585" y="6691"/>
                    <a:pt x="8644" y="6632"/>
                  </a:cubicBezTo>
                  <a:lnTo>
                    <a:pt x="8990" y="6287"/>
                  </a:lnTo>
                  <a:cubicBezTo>
                    <a:pt x="9097" y="6156"/>
                    <a:pt x="9097" y="5953"/>
                    <a:pt x="8978" y="5822"/>
                  </a:cubicBezTo>
                  <a:lnTo>
                    <a:pt x="8228" y="5084"/>
                  </a:lnTo>
                  <a:lnTo>
                    <a:pt x="8644" y="4882"/>
                  </a:lnTo>
                  <a:cubicBezTo>
                    <a:pt x="8763" y="4822"/>
                    <a:pt x="8835" y="4703"/>
                    <a:pt x="8823" y="4584"/>
                  </a:cubicBezTo>
                  <a:cubicBezTo>
                    <a:pt x="8811" y="4465"/>
                    <a:pt x="8740" y="4346"/>
                    <a:pt x="8621" y="4310"/>
                  </a:cubicBezTo>
                  <a:lnTo>
                    <a:pt x="7728" y="3989"/>
                  </a:lnTo>
                  <a:lnTo>
                    <a:pt x="7728" y="1762"/>
                  </a:lnTo>
                  <a:cubicBezTo>
                    <a:pt x="7728" y="1667"/>
                    <a:pt x="7656" y="1607"/>
                    <a:pt x="7573" y="1607"/>
                  </a:cubicBezTo>
                  <a:cubicBezTo>
                    <a:pt x="7489" y="1607"/>
                    <a:pt x="7430" y="1691"/>
                    <a:pt x="7430" y="1762"/>
                  </a:cubicBezTo>
                  <a:lnTo>
                    <a:pt x="7430" y="3893"/>
                  </a:lnTo>
                  <a:lnTo>
                    <a:pt x="6227" y="3453"/>
                  </a:lnTo>
                  <a:cubicBezTo>
                    <a:pt x="6193" y="3442"/>
                    <a:pt x="6158" y="3437"/>
                    <a:pt x="6124" y="3437"/>
                  </a:cubicBezTo>
                  <a:cubicBezTo>
                    <a:pt x="6041" y="3437"/>
                    <a:pt x="5962" y="3469"/>
                    <a:pt x="5894" y="3536"/>
                  </a:cubicBezTo>
                  <a:cubicBezTo>
                    <a:pt x="5799" y="3620"/>
                    <a:pt x="5775" y="3739"/>
                    <a:pt x="5823" y="3858"/>
                  </a:cubicBezTo>
                  <a:lnTo>
                    <a:pt x="6085" y="4620"/>
                  </a:lnTo>
                  <a:lnTo>
                    <a:pt x="2727" y="4620"/>
                  </a:lnTo>
                  <a:cubicBezTo>
                    <a:pt x="2632" y="4620"/>
                    <a:pt x="2572" y="4691"/>
                    <a:pt x="2572" y="4763"/>
                  </a:cubicBezTo>
                  <a:cubicBezTo>
                    <a:pt x="2572" y="4858"/>
                    <a:pt x="2644" y="4917"/>
                    <a:pt x="2727" y="4917"/>
                  </a:cubicBezTo>
                  <a:lnTo>
                    <a:pt x="6204" y="4917"/>
                  </a:lnTo>
                  <a:lnTo>
                    <a:pt x="6311" y="5215"/>
                  </a:lnTo>
                  <a:lnTo>
                    <a:pt x="2727" y="5215"/>
                  </a:lnTo>
                  <a:cubicBezTo>
                    <a:pt x="2632" y="5215"/>
                    <a:pt x="2572" y="5286"/>
                    <a:pt x="2572" y="5358"/>
                  </a:cubicBezTo>
                  <a:cubicBezTo>
                    <a:pt x="2572" y="5453"/>
                    <a:pt x="2644" y="5513"/>
                    <a:pt x="2727" y="5513"/>
                  </a:cubicBezTo>
                  <a:lnTo>
                    <a:pt x="6418" y="5513"/>
                  </a:lnTo>
                  <a:lnTo>
                    <a:pt x="6668" y="6239"/>
                  </a:lnTo>
                  <a:cubicBezTo>
                    <a:pt x="6716" y="6358"/>
                    <a:pt x="6811" y="6453"/>
                    <a:pt x="6954" y="6453"/>
                  </a:cubicBezTo>
                  <a:cubicBezTo>
                    <a:pt x="7085" y="6453"/>
                    <a:pt x="7204" y="6394"/>
                    <a:pt x="7251" y="6275"/>
                  </a:cubicBezTo>
                  <a:lnTo>
                    <a:pt x="7406" y="5929"/>
                  </a:lnTo>
                  <a:lnTo>
                    <a:pt x="7406" y="6727"/>
                  </a:lnTo>
                  <a:lnTo>
                    <a:pt x="298" y="6727"/>
                  </a:lnTo>
                  <a:lnTo>
                    <a:pt x="298" y="155"/>
                  </a:lnTo>
                  <a:cubicBezTo>
                    <a:pt x="298" y="60"/>
                    <a:pt x="227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02877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BC8CF7-A330-0385-C161-5BC224342C21}"/>
              </a:ext>
            </a:extLst>
          </p:cNvPr>
          <p:cNvSpPr txBox="1"/>
          <p:nvPr/>
        </p:nvSpPr>
        <p:spPr>
          <a:xfrm>
            <a:off x="2808883" y="5614811"/>
            <a:ext cx="10225136" cy="2175944"/>
          </a:xfrm>
          <a:prstGeom prst="rect">
            <a:avLst/>
          </a:prstGeom>
          <a:noFill/>
        </p:spPr>
        <p:txBody>
          <a:bodyPr wrap="square" lIns="233894" tIns="116949" rIns="233894" bIns="116949" rtlCol="0">
            <a:spAutoFit/>
          </a:bodyPr>
          <a:lstStyle/>
          <a:p>
            <a:pPr>
              <a:tabLst>
                <a:tab pos="2820340" algn="l"/>
              </a:tabLst>
            </a:pPr>
            <a:r>
              <a:rPr lang="ru-RU" sz="2101" dirty="0">
                <a:latin typeface="+mn-lt"/>
              </a:rPr>
              <a:t>Главный офис	600014, Владимирская обл., г. Владимир, ул. </a:t>
            </a:r>
            <a:r>
              <a:rPr lang="ru-RU" sz="2101" dirty="0" err="1">
                <a:latin typeface="+mn-lt"/>
              </a:rPr>
              <a:t>Лакина</a:t>
            </a:r>
            <a:r>
              <a:rPr lang="ru-RU" sz="2101" dirty="0">
                <a:latin typeface="+mn-lt"/>
              </a:rPr>
              <a:t>, д. 8А</a:t>
            </a:r>
          </a:p>
          <a:p>
            <a:pPr>
              <a:tabLst>
                <a:tab pos="2820340" algn="l"/>
              </a:tabLst>
            </a:pPr>
            <a:r>
              <a:rPr lang="ru-RU" sz="2101" dirty="0">
                <a:latin typeface="+mn-lt"/>
              </a:rPr>
              <a:t>Телефоны 	(4922) 33-67-66, 33-79-60, 33-93-68 </a:t>
            </a:r>
            <a:br>
              <a:rPr lang="ru-RU" sz="2101" dirty="0">
                <a:latin typeface="+mn-lt"/>
              </a:rPr>
            </a:br>
            <a:r>
              <a:rPr lang="ru-RU" sz="2101" dirty="0">
                <a:latin typeface="+mn-lt"/>
              </a:rPr>
              <a:t>Электронная почта	st@sicon.ru</a:t>
            </a:r>
          </a:p>
          <a:p>
            <a:pPr>
              <a:tabLst>
                <a:tab pos="2820340" algn="l"/>
              </a:tabLst>
            </a:pPr>
            <a:endParaRPr lang="ru-RU" sz="2101" dirty="0">
              <a:latin typeface="+mn-lt"/>
            </a:endParaRPr>
          </a:p>
          <a:p>
            <a:pPr>
              <a:tabLst>
                <a:tab pos="2820340" algn="l"/>
              </a:tabLst>
            </a:pPr>
            <a:r>
              <a:rPr lang="ru-RU" sz="2101" dirty="0">
                <a:latin typeface="+mn-lt"/>
              </a:rPr>
              <a:t>Офис в Москве	г. Москва, Краснопресненская наб. 12, офис 920</a:t>
            </a:r>
          </a:p>
          <a:p>
            <a:pPr>
              <a:tabLst>
                <a:tab pos="2820340" algn="l"/>
              </a:tabLst>
            </a:pPr>
            <a:r>
              <a:rPr lang="en-US" sz="2101" dirty="0">
                <a:latin typeface="+mn-lt"/>
              </a:rPr>
              <a:t>	</a:t>
            </a:r>
            <a:endParaRPr lang="ru-RU" sz="2101" dirty="0">
              <a:latin typeface="+mn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6D1898-2BD2-3697-35C5-FD96563CAF68}"/>
              </a:ext>
            </a:extLst>
          </p:cNvPr>
          <p:cNvSpPr/>
          <p:nvPr/>
        </p:nvSpPr>
        <p:spPr>
          <a:xfrm>
            <a:off x="13379602" y="4604835"/>
            <a:ext cx="972409" cy="972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3891" tIns="116946" rIns="233891" bIns="116946"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9679B91-D05F-3D45-C794-50060B1C0C48}"/>
              </a:ext>
            </a:extLst>
          </p:cNvPr>
          <p:cNvSpPr/>
          <p:nvPr/>
        </p:nvSpPr>
        <p:spPr>
          <a:xfrm>
            <a:off x="14581890" y="4604835"/>
            <a:ext cx="972409" cy="972300"/>
          </a:xfrm>
          <a:prstGeom prst="rect">
            <a:avLst/>
          </a:prstGeom>
          <a:solidFill>
            <a:srgbClr val="005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3891" tIns="116946" rIns="233891" bIns="116946"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pic>
        <p:nvPicPr>
          <p:cNvPr id="10" name="Picture 4" descr="E:\!Rabota\!Buklet\qr-code.png">
            <a:extLst>
              <a:ext uri="{FF2B5EF4-FFF2-40B4-BE49-F238E27FC236}">
                <a16:creationId xmlns:a16="http://schemas.microsoft.com/office/drawing/2014/main" id="{A2CFD06F-2A67-8976-5547-A801A5242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7817" y="4692997"/>
            <a:ext cx="795978" cy="79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E5BF19-0536-EE0B-B748-1582C620E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915" y="4514231"/>
            <a:ext cx="5780699" cy="79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63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10118</TotalTime>
  <Words>3617</Words>
  <Application>Microsoft Office PowerPoint</Application>
  <PresentationFormat>Произвольный</PresentationFormat>
  <Paragraphs>388</Paragraphs>
  <Slides>29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29</vt:i4>
      </vt:variant>
    </vt:vector>
  </HeadingPairs>
  <TitlesOfParts>
    <vt:vector size="44" baseType="lpstr">
      <vt:lpstr>Arial</vt:lpstr>
      <vt:lpstr>Calibri</vt:lpstr>
      <vt:lpstr>PF BeauSans Pro Bbook</vt:lpstr>
      <vt:lpstr>PF BeauSans Pro Light</vt:lpstr>
      <vt:lpstr>PF BeauSans Pro SemiBold</vt:lpstr>
      <vt:lpstr>PF BeauSans Pro Thin</vt:lpstr>
      <vt:lpstr>Segoe UI</vt:lpstr>
      <vt:lpstr>Segoe UI Semibold</vt:lpstr>
      <vt:lpstr>Segoe UI Semilight</vt:lpstr>
      <vt:lpstr>Wingdings</vt:lpstr>
      <vt:lpstr>Office Theme</vt:lpstr>
      <vt:lpstr>1_Office Theme</vt:lpstr>
      <vt:lpstr>1_Специальное оформление</vt:lpstr>
      <vt:lpstr>3_Специальное оформление</vt:lpstr>
      <vt:lpstr>2_Специальное оформление</vt:lpstr>
      <vt:lpstr>Презентация PowerPoint</vt:lpstr>
      <vt:lpstr>О компании «Системы и Технологии»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PLC-модем Link ST 300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Энергоэффективность и Энергосберижение – одно из пяти основных направлений экономической политики России.</dc:title>
  <dc:creator>Admin</dc:creator>
  <cp:lastModifiedBy>Канулина Анастасия Сергеевна</cp:lastModifiedBy>
  <cp:revision>591</cp:revision>
  <cp:lastPrinted>2015-09-16T13:11:58Z</cp:lastPrinted>
  <dcterms:created xsi:type="dcterms:W3CDTF">2010-07-13T15:13:43Z</dcterms:created>
  <dcterms:modified xsi:type="dcterms:W3CDTF">2024-11-11T06:41:53Z</dcterms:modified>
</cp:coreProperties>
</file>