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75" r:id="rId2"/>
    <p:sldId id="269" r:id="rId3"/>
    <p:sldId id="279" r:id="rId4"/>
    <p:sldId id="282" r:id="rId5"/>
    <p:sldId id="278" r:id="rId6"/>
    <p:sldId id="280" r:id="rId7"/>
    <p:sldId id="281" r:id="rId8"/>
    <p:sldId id="276" r:id="rId9"/>
    <p:sldId id="284" r:id="rId10"/>
    <p:sldId id="27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B62"/>
    <a:srgbClr val="0058FF"/>
    <a:srgbClr val="05D8FF"/>
    <a:srgbClr val="242C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4" autoAdjust="0"/>
    <p:restoredTop sz="94626"/>
  </p:normalViewPr>
  <p:slideViewPr>
    <p:cSldViewPr snapToGrid="0" snapToObjects="1">
      <p:cViewPr varScale="1">
        <p:scale>
          <a:sx n="109" d="100"/>
          <a:sy n="109" d="100"/>
        </p:scale>
        <p:origin x="5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cat>
            <c:strRef>
              <c:f>Лист1!$A$2:$A$6</c:f>
              <c:strCache>
                <c:ptCount val="5"/>
                <c:pt idx="0">
                  <c:v>ППО</c:v>
                </c:pt>
                <c:pt idx="1">
                  <c:v>ПИР</c:v>
                </c:pt>
                <c:pt idx="2">
                  <c:v>Производство</c:v>
                </c:pt>
                <c:pt idx="3">
                  <c:v>СМР</c:v>
                </c:pt>
                <c:pt idx="4">
                  <c:v>ПНР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</c:v>
                </c:pt>
                <c:pt idx="1">
                  <c:v>0.5</c:v>
                </c:pt>
                <c:pt idx="2">
                  <c:v>2.5</c:v>
                </c:pt>
                <c:pt idx="3">
                  <c:v>5.5</c:v>
                </c:pt>
                <c:pt idx="4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6B-4EE5-9BD4-8519B21C24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252B62"/>
            </a:solidFill>
          </c:spPr>
          <c:invertIfNegative val="0"/>
          <c:cat>
            <c:strRef>
              <c:f>Лист1!$A$2:$A$6</c:f>
              <c:strCache>
                <c:ptCount val="5"/>
                <c:pt idx="0">
                  <c:v>ППО</c:v>
                </c:pt>
                <c:pt idx="1">
                  <c:v>ПИР</c:v>
                </c:pt>
                <c:pt idx="2">
                  <c:v>Производство</c:v>
                </c:pt>
                <c:pt idx="3">
                  <c:v>СМР</c:v>
                </c:pt>
                <c:pt idx="4">
                  <c:v>ПНР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0.5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6B-4EE5-9BD4-8519B21C24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4"/>
        <c:overlap val="100"/>
        <c:axId val="146651256"/>
        <c:axId val="146652040"/>
      </c:barChart>
      <c:catAx>
        <c:axId val="146651256"/>
        <c:scaling>
          <c:orientation val="maxMin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numFmt formatCode="General" sourceLinked="1"/>
        <c:majorTickMark val="none"/>
        <c:minorTickMark val="none"/>
        <c:tickLblPos val="low"/>
        <c:spPr>
          <a:noFill/>
          <a:ln w="0">
            <a:solidFill>
              <a:schemeClr val="tx1"/>
            </a:solidFill>
          </a:ln>
        </c:spPr>
        <c:crossAx val="146652040"/>
        <c:crosses val="autoZero"/>
        <c:auto val="1"/>
        <c:lblAlgn val="ctr"/>
        <c:lblOffset val="100"/>
        <c:noMultiLvlLbl val="0"/>
      </c:catAx>
      <c:valAx>
        <c:axId val="146652040"/>
        <c:scaling>
          <c:orientation val="minMax"/>
          <c:min val="0"/>
        </c:scaling>
        <c:delete val="1"/>
        <c:axPos val="t"/>
        <c:majorGridlines/>
        <c:minorGridlines>
          <c:spPr>
            <a:ln>
              <a:solidFill>
                <a:schemeClr val="bg1">
                  <a:lumMod val="75000"/>
                </a:schemeClr>
              </a:solidFill>
            </a:ln>
          </c:spPr>
        </c:minorGridlines>
        <c:title>
          <c:tx>
            <c:rich>
              <a:bodyPr/>
              <a:lstStyle/>
              <a:p>
                <a:pPr>
                  <a:defRPr/>
                </a:pPr>
                <a:r>
                  <a:rPr lang="ru-RU" dirty="0"/>
                  <a:t>Срок выполнения, мес.</a:t>
                </a:r>
              </a:p>
            </c:rich>
          </c:tx>
          <c:layout>
            <c:manualLayout>
              <c:xMode val="edge"/>
              <c:yMode val="edge"/>
              <c:x val="0.44460692695620307"/>
              <c:y val="2.6774367400160863E-2"/>
            </c:manualLayout>
          </c:layout>
          <c:overlay val="0"/>
        </c:title>
        <c:numFmt formatCode="General" sourceLinked="1"/>
        <c:majorTickMark val="none"/>
        <c:minorTickMark val="none"/>
        <c:tickLblPos val="low"/>
        <c:crossAx val="146651256"/>
        <c:crosses val="autoZero"/>
        <c:crossBetween val="between"/>
        <c:majorUnit val="1"/>
        <c:minorUnit val="0.5"/>
      </c:valAx>
      <c:spPr>
        <a:noFill/>
        <a:ln w="38084"/>
      </c:spPr>
    </c:plotArea>
    <c:plotVisOnly val="1"/>
    <c:dispBlanksAs val="gap"/>
    <c:showDLblsOverMax val="0"/>
  </c:chart>
  <c:spPr>
    <a:ln w="0" cmpd="thinThick"/>
  </c:spPr>
  <c:txPr>
    <a:bodyPr/>
    <a:lstStyle/>
    <a:p>
      <a:pPr>
        <a:defRPr sz="1200"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23DD9-9B11-9142-95B5-DCBF81C4817B}" type="datetimeFigureOut">
              <a:rPr lang="ru-RU" smtClean="0"/>
              <a:t>11.06.2024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0AAC6-4D8D-1448-AD7F-85CA8B6BC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807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376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35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694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162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555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799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4216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860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126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77CE9-9EFD-B84C-8193-4ABB65447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7A66A4-1CF6-0049-9DF5-720F641DB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B4F387-FEEF-714B-983E-407F6EB44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11.06.2024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9A7A55-2A76-774F-B30F-A9AA51AB1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B13A07-83E8-5645-9537-F5B2206FB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279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ABD3F-2431-7648-8829-81029A7F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AC785C-CBA5-AE48-B0F6-AD20E7A3D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7F2FC7-C1CC-7044-9220-84DEECBBD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11.06.2024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871E39-77E4-CC40-89A7-6C97191C1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A737CF-5AEE-1648-9E8A-78DBDE400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86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836B7C-3AEA-7741-AE5F-3ADB37EFD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867539-C75B-BB43-830C-67842BE24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248966-0519-F64A-BECA-F18D9E241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11.06.2024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037A43-2A0D-4244-BD5B-730BDBA57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3101C3-23BE-B142-8343-EFB35AE95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061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5FE214-9BB6-A44D-9F9E-6D579012B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E2FA10-D938-7544-8AA2-EA10D02B1F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22D438-116E-224A-BFD9-07E568000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94381C-8E4A-964B-8DE9-AD91BEA5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11.06.2024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2B20B4-8208-8C4F-89B1-363D38F5C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BABA92-7BEF-E647-9735-E847CA218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716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57376-BBF2-6846-A9F4-628CA8F8C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E38898-847E-9A4C-9F27-7DF4412F5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FFA093-FDB7-1740-9468-BBB494C351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4DE93E-02D1-D54E-8F11-730196F79C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2F4C202-7C90-E64C-BC36-24CE6C5B82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B98062-8D47-C846-9B27-DC66748B4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11.06.2024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6A38607-1960-6A42-85AA-D22E48FAB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65980BE-4A7B-224A-AE09-DCC10A237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186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EB756-1D71-EA41-9D91-2D6DDAECD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40E8688-76EC-5548-9719-A26B9AD6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11.06.2024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9AF663-F65F-774A-B35D-045804513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B0D7239-ED48-E44B-BB7F-D6DDBA788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03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A3562A-7F6F-6741-A03E-637FE57CC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11.06.2024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F3CCDA-AD96-CD4F-918A-DB905658F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3A2F8E-14C4-3A4F-BF80-DC924F4F4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55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BE4E99-85AC-0649-BD81-CEAE1CC5E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AB903C-E6E5-7D4E-8813-2DE69BC88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6F8804-A8A7-7841-AFDD-73B11E17FC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8831A-2FA3-6D40-AFA1-4CBD9DF1F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11.06.2024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176C06-9A67-9A47-B44C-02C1B96A1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24DC23-DDCF-C643-8CF9-61BC73D67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250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744E2F-EE88-6347-98EC-58C88B527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88A75D3-5134-C945-8312-65C4B7D61C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5F7885-FE03-F749-8EB0-75CE8BF792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9D6331-7DD6-D845-B189-C42B65DB5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11.06.2024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25C94C-E82D-FD4B-BB9B-D77CA57A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78BBEF-7D7C-E447-9BFB-2A82C01AD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62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82D848-0828-D043-8E3F-EF6A2D3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0FCC5D-EC4C-8D45-ABEE-678142718D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0DC6FC-FA42-2748-B4C0-8B25AF67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11.06.2024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E0C84A-930C-1E42-92BE-644F80346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6D2D13-8322-A949-8445-4890B87B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307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C87B505-FF14-A94E-84FB-3F4DB1D330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38E6AC-757F-AD47-858C-B4039BBC2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A047CD-C8FD-A849-9C8F-2AF485D84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11.06.2024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82E943-3DED-1A4F-AF19-A9A3D35A9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C288F5-1553-E642-9675-FCD9D6720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201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ABCF6-4E1E-6942-A6C9-A85A0D6C8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1E9EB-7831-E04A-A798-E6B52386E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5BEA4A-CA54-6044-9212-992283143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F4304-F343-7549-A2B2-BC423FA7D99F}" type="datetimeFigureOut">
              <a:rPr lang="ru-RU" smtClean="0"/>
              <a:t>11.06.2024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7A8287-69BD-E644-A49E-DA6D29D86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23DD0F-DBD8-0E4F-ACBF-FB4865A13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973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gif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.jp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.jpg"/><Relationship Id="rId7" Type="http://schemas.openxmlformats.org/officeDocument/2006/relationships/image" Target="../media/image28.emf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11" Type="http://schemas.openxmlformats.org/officeDocument/2006/relationships/image" Target="../media/image32.emf"/><Relationship Id="rId5" Type="http://schemas.openxmlformats.org/officeDocument/2006/relationships/image" Target="../media/image26.emf"/><Relationship Id="rId10" Type="http://schemas.openxmlformats.org/officeDocument/2006/relationships/image" Target="../media/image31.emf"/><Relationship Id="rId4" Type="http://schemas.openxmlformats.org/officeDocument/2006/relationships/image" Target="../media/image25.emf"/><Relationship Id="rId9" Type="http://schemas.openxmlformats.org/officeDocument/2006/relationships/image" Target="../media/image3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298D9C-3943-20DF-A85F-EE17F4DFC10D}"/>
              </a:ext>
            </a:extLst>
          </p:cNvPr>
          <p:cNvSpPr txBox="1"/>
          <p:nvPr/>
        </p:nvSpPr>
        <p:spPr>
          <a:xfrm>
            <a:off x="596368" y="4447137"/>
            <a:ext cx="7006664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ru-RU" sz="28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Применение программно-технического комплекса с </a:t>
            </a:r>
            <a:r>
              <a:rPr lang="ru-RU" sz="2800" b="1" dirty="0" err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Linux</a:t>
            </a:r>
            <a:r>
              <a:rPr lang="ru-RU" sz="28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/CIM SCADA с мониторингом технического состояния</a:t>
            </a:r>
          </a:p>
          <a:p>
            <a:pPr lvl="0">
              <a:defRPr/>
            </a:pPr>
            <a:r>
              <a:rPr lang="ru-RU" sz="28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для эксплуатации электрических сетей и инженерных систем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767AE9-B8AD-48E3-F387-FE1429844B42}"/>
              </a:ext>
            </a:extLst>
          </p:cNvPr>
          <p:cNvSpPr txBox="1"/>
          <p:nvPr/>
        </p:nvSpPr>
        <p:spPr>
          <a:xfrm>
            <a:off x="8539238" y="4790528"/>
            <a:ext cx="3031279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Скворцов </a:t>
            </a:r>
            <a:r>
              <a:rPr lang="ru-RU" dirty="0" smtClean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Д.А</a:t>
            </a:r>
            <a:r>
              <a:rPr lang="ru-RU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ООО «</a:t>
            </a:r>
            <a:r>
              <a:rPr lang="ru-RU" dirty="0" err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ПиЭлСи</a:t>
            </a:r>
            <a:r>
              <a:rPr lang="ru-RU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Технолоджи»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597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4C290C2-33E6-1234-E52A-08E5DF3ECF4B}"/>
              </a:ext>
            </a:extLst>
          </p:cNvPr>
          <p:cNvSpPr/>
          <p:nvPr/>
        </p:nvSpPr>
        <p:spPr>
          <a:xfrm>
            <a:off x="6386758" y="1619690"/>
            <a:ext cx="5154453" cy="31281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ru-RU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Указ Президента РФ</a:t>
            </a:r>
            <a:r>
              <a:rPr lang="en-US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 30.03.2022 № 166 "О мерах по обеспечению технологической независимости и безопасности критической информационной инфраструктуры РФ"</a:t>
            </a:r>
            <a:endParaRPr lang="ru-RU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 января 2025 г. органам государственной власти, заказчикам запрещается использовать иностранное программное обеспечение на принадлежащих им значимых объектах критической информационной </a:t>
            </a:r>
            <a:r>
              <a:rPr lang="ru-RU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инфраструктуры</a:t>
            </a:r>
            <a:endParaRPr lang="ru-RU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DC977C-248A-32BC-0B3B-3FF850867FB2}"/>
              </a:ext>
            </a:extLst>
          </p:cNvPr>
          <p:cNvSpPr txBox="1"/>
          <p:nvPr/>
        </p:nvSpPr>
        <p:spPr>
          <a:xfrm>
            <a:off x="3114585" y="328678"/>
            <a:ext cx="647782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Переход </a:t>
            </a:r>
            <a:r>
              <a:rPr lang="ru-RU" sz="24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Windows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-ОИК к </a:t>
            </a:r>
            <a:r>
              <a:rPr lang="ru-RU" sz="24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Linux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SCADA с CIM</a:t>
            </a:r>
          </a:p>
        </p:txBody>
      </p:sp>
      <p:graphicFrame>
        <p:nvGraphicFramePr>
          <p:cNvPr id="8" name="Диаграмма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3886231"/>
              </p:ext>
            </p:extLst>
          </p:nvPr>
        </p:nvGraphicFramePr>
        <p:xfrm>
          <a:off x="319460" y="1888883"/>
          <a:ext cx="5549999" cy="3052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386758" y="4947002"/>
            <a:ext cx="52505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Реализованы проекты: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Несколько проектов «под ключ» в год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Проекты </a:t>
            </a:r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&gt;&gt;</a:t>
            </a: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200 000 сигналов в системе!</a:t>
            </a:r>
          </a:p>
        </p:txBody>
      </p:sp>
    </p:spTree>
    <p:extLst>
      <p:ext uri="{BB962C8B-B14F-4D97-AF65-F5344CB8AC3E}">
        <p14:creationId xmlns:p14="http://schemas.microsoft.com/office/powerpoint/2010/main" val="3366365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4C290C2-33E6-1234-E52A-08E5DF3ECF4B}"/>
              </a:ext>
            </a:extLst>
          </p:cNvPr>
          <p:cNvSpPr/>
          <p:nvPr/>
        </p:nvSpPr>
        <p:spPr>
          <a:xfrm>
            <a:off x="6689015" y="4444459"/>
            <a:ext cx="3528222" cy="2036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285750" indent="-285750">
              <a:buFont typeface="Arial" panose="020B0604020202020204" pitchFamily="34" charset="0"/>
              <a:buChar char="•"/>
              <a:tabLst>
                <a:tab pos="90170" algn="l"/>
              </a:tabLst>
            </a:pP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Схема сети 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90170" algn="l"/>
              </a:tabLst>
            </a:pP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Топологический процессор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90170" algn="l"/>
              </a:tabLst>
            </a:pP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Расчетные модули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0170" algn="l"/>
              </a:tabLst>
            </a:pP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Бланки переключений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0170" algn="l"/>
              </a:tabLst>
            </a:pP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Отчёты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0170" algn="l"/>
              </a:tabLst>
            </a:pP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Экспорт </a:t>
            </a:r>
            <a:r>
              <a:rPr lang="en-US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CIM </a:t>
            </a: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модели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0170" algn="l"/>
              </a:tabLst>
            </a:pP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СМС, телеграмм уведомления </a:t>
            </a:r>
            <a:endParaRPr lang="en-US" sz="16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DC977C-248A-32BC-0B3B-3FF850867FB2}"/>
              </a:ext>
            </a:extLst>
          </p:cNvPr>
          <p:cNvSpPr txBox="1"/>
          <p:nvPr/>
        </p:nvSpPr>
        <p:spPr>
          <a:xfrm>
            <a:off x="3268720" y="451771"/>
            <a:ext cx="82724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АСТУ / АСДУЭ / ИТС: </a:t>
            </a:r>
            <a:r>
              <a:rPr lang="ru-RU" alt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 базе </a:t>
            </a:r>
            <a:r>
              <a:rPr lang="en-US" alt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TOPAZ SCADA</a:t>
            </a:r>
            <a:endParaRPr lang="ru-RU" altLang="ru-RU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9" name="Рисунок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725" y="1170835"/>
            <a:ext cx="5288878" cy="3011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607" y="2930206"/>
            <a:ext cx="2614351" cy="1257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4326" y="3397202"/>
            <a:ext cx="2267618" cy="1228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4117" y="3751038"/>
            <a:ext cx="641489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0170" algn="l"/>
              </a:tabLst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системы контроля и управления доступом;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0170" algn="l"/>
              </a:tabLst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охранно-</a:t>
            </a:r>
            <a:r>
              <a:rPr lang="ru-RU" sz="16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периметральные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сигнализации;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0170" algn="l"/>
              </a:tabLst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охранно-пожарные сигнализации;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0170" algn="l"/>
              </a:tabLst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системы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видеонаблюдения;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0170" algn="l"/>
              </a:tabLst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системы вентиляции и кондиционирования;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0170" algn="l"/>
              </a:tabLst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системы освещения;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0170" algn="l"/>
              </a:tabLst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прочие инженерно-технические средства (водоснабжение, ливневая канализация, шлагбаумы, ворота и </a:t>
            </a:r>
            <a:r>
              <a:rPr lang="ru-RU" sz="16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т.д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);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0170" algn="l"/>
              </a:tabLst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ИТ-инфраструктура (серверное и коммуникационное оборудование связи и вспомогательных систем).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10" y="2829540"/>
            <a:ext cx="799090" cy="61290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650" y="2753636"/>
            <a:ext cx="988517" cy="74138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553" y="3070183"/>
            <a:ext cx="731385" cy="731385"/>
          </a:xfrm>
          <a:prstGeom prst="rect">
            <a:avLst/>
          </a:prstGeom>
        </p:spPr>
      </p:pic>
      <p:sp>
        <p:nvSpPr>
          <p:cNvPr id="20" name="Стрелка вправо 19"/>
          <p:cNvSpPr/>
          <p:nvPr/>
        </p:nvSpPr>
        <p:spPr>
          <a:xfrm rot="16200000">
            <a:off x="555416" y="-1258876"/>
            <a:ext cx="879598" cy="887208"/>
          </a:xfrm>
          <a:prstGeom prst="rightArrow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00" dirty="0"/>
              <a:t>Modbus</a:t>
            </a:r>
            <a:r>
              <a:rPr lang="ru-RU" sz="500" dirty="0"/>
              <a:t>, </a:t>
            </a:r>
            <a:r>
              <a:rPr lang="en-US" sz="500" dirty="0"/>
              <a:t>SPABUS</a:t>
            </a:r>
            <a:endParaRPr lang="ru-RU" sz="500" dirty="0"/>
          </a:p>
        </p:txBody>
      </p:sp>
      <p:sp>
        <p:nvSpPr>
          <p:cNvPr id="21" name="Стрелка вправо 20"/>
          <p:cNvSpPr/>
          <p:nvPr/>
        </p:nvSpPr>
        <p:spPr>
          <a:xfrm rot="16200000">
            <a:off x="2562410" y="-934948"/>
            <a:ext cx="773938" cy="461830"/>
          </a:xfrm>
          <a:prstGeom prst="rightArrow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700" dirty="0"/>
              <a:t>购买黄玉</a:t>
            </a:r>
            <a:endParaRPr lang="ru-RU" sz="700" dirty="0"/>
          </a:p>
        </p:txBody>
      </p:sp>
      <p:sp>
        <p:nvSpPr>
          <p:cNvPr id="22" name="Стрелка вправо 21"/>
          <p:cNvSpPr/>
          <p:nvPr/>
        </p:nvSpPr>
        <p:spPr>
          <a:xfrm rot="16200000">
            <a:off x="1836865" y="-1198665"/>
            <a:ext cx="884670" cy="878535"/>
          </a:xfrm>
          <a:prstGeom prst="rightArrow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00" dirty="0"/>
              <a:t>OPC, </a:t>
            </a:r>
            <a:r>
              <a:rPr lang="en-US" sz="700" dirty="0" err="1"/>
              <a:t>BacNet</a:t>
            </a:r>
            <a:endParaRPr lang="ru-RU" sz="700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659" y="-2190421"/>
            <a:ext cx="1243586" cy="93269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823" y="-1322227"/>
            <a:ext cx="977309" cy="4534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0" r="31660" b="22011"/>
          <a:stretch/>
        </p:blipFill>
        <p:spPr>
          <a:xfrm>
            <a:off x="2493366" y="912276"/>
            <a:ext cx="1127760" cy="1123043"/>
          </a:xfrm>
          <a:prstGeom prst="rect">
            <a:avLst/>
          </a:prstGeom>
          <a:effectLst/>
        </p:spPr>
      </p:pic>
      <p:sp>
        <p:nvSpPr>
          <p:cNvPr id="3" name="TextBox 2"/>
          <p:cNvSpPr txBox="1"/>
          <p:nvPr/>
        </p:nvSpPr>
        <p:spPr>
          <a:xfrm>
            <a:off x="3412042" y="-988677"/>
            <a:ext cx="4952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Пожарные датчики, видеокамеры, датчики движения, мигающий сигнал тревоги</a:t>
            </a:r>
          </a:p>
        </p:txBody>
      </p:sp>
      <p:cxnSp>
        <p:nvCxnSpPr>
          <p:cNvPr id="26" name="Прямая соединительная линия 25"/>
          <p:cNvCxnSpPr>
            <a:stCxn id="25" idx="2"/>
            <a:endCxn id="17" idx="0"/>
          </p:cNvCxnSpPr>
          <p:nvPr/>
        </p:nvCxnSpPr>
        <p:spPr>
          <a:xfrm flipH="1">
            <a:off x="956955" y="2035319"/>
            <a:ext cx="2100291" cy="794221"/>
          </a:xfrm>
          <a:prstGeom prst="line">
            <a:avLst/>
          </a:prstGeom>
          <a:ln>
            <a:solidFill>
              <a:srgbClr val="252B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25" idx="2"/>
            <a:endCxn id="19" idx="0"/>
          </p:cNvCxnSpPr>
          <p:nvPr/>
        </p:nvCxnSpPr>
        <p:spPr>
          <a:xfrm>
            <a:off x="3057246" y="2035319"/>
            <a:ext cx="0" cy="1034864"/>
          </a:xfrm>
          <a:prstGeom prst="line">
            <a:avLst/>
          </a:prstGeom>
          <a:ln>
            <a:solidFill>
              <a:srgbClr val="252B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stCxn id="25" idx="2"/>
            <a:endCxn id="18" idx="0"/>
          </p:cNvCxnSpPr>
          <p:nvPr/>
        </p:nvCxnSpPr>
        <p:spPr>
          <a:xfrm>
            <a:off x="3057246" y="2035319"/>
            <a:ext cx="2143663" cy="718317"/>
          </a:xfrm>
          <a:prstGeom prst="line">
            <a:avLst/>
          </a:prstGeom>
          <a:ln>
            <a:solidFill>
              <a:srgbClr val="252B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 rot="20342148">
            <a:off x="824172" y="2522091"/>
            <a:ext cx="90601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/>
              <a:t>Modbus</a:t>
            </a:r>
            <a:r>
              <a:rPr lang="ru-RU" sz="800" dirty="0"/>
              <a:t>, </a:t>
            </a:r>
            <a:r>
              <a:rPr lang="en-US" sz="800" dirty="0"/>
              <a:t>SPABUS</a:t>
            </a:r>
            <a:endParaRPr lang="ru-RU" sz="8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30101" y="3011268"/>
            <a:ext cx="70724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/>
              <a:t>OPC, </a:t>
            </a:r>
            <a:r>
              <a:rPr lang="en-US" sz="800" dirty="0" err="1"/>
              <a:t>BacNet</a:t>
            </a:r>
            <a:endParaRPr lang="ru-RU" sz="800" dirty="0"/>
          </a:p>
        </p:txBody>
      </p:sp>
      <p:sp>
        <p:nvSpPr>
          <p:cNvPr id="31" name="Прямоугольник 30"/>
          <p:cNvSpPr/>
          <p:nvPr/>
        </p:nvSpPr>
        <p:spPr>
          <a:xfrm rot="1094614">
            <a:off x="4653663" y="2481562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800" dirty="0"/>
              <a:t>购买黄玉</a:t>
            </a:r>
            <a:endParaRPr lang="ru-RU" sz="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374" y="3060249"/>
            <a:ext cx="642609" cy="6419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288" y="1852006"/>
            <a:ext cx="517248" cy="48864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75" y="1765744"/>
            <a:ext cx="488373" cy="5391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22" y="2992454"/>
            <a:ext cx="441802" cy="696336"/>
          </a:xfrm>
          <a:prstGeom prst="rect">
            <a:avLst/>
          </a:prstGeom>
        </p:spPr>
      </p:pic>
      <p:cxnSp>
        <p:nvCxnSpPr>
          <p:cNvPr id="37" name="Прямая соединительная линия 36"/>
          <p:cNvCxnSpPr>
            <a:stCxn id="25" idx="2"/>
            <a:endCxn id="8" idx="3"/>
          </p:cNvCxnSpPr>
          <p:nvPr/>
        </p:nvCxnSpPr>
        <p:spPr>
          <a:xfrm flipH="1">
            <a:off x="881448" y="2035319"/>
            <a:ext cx="2175798" cy="0"/>
          </a:xfrm>
          <a:prstGeom prst="line">
            <a:avLst/>
          </a:prstGeom>
          <a:ln>
            <a:solidFill>
              <a:srgbClr val="252B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stCxn id="25" idx="2"/>
            <a:endCxn id="7" idx="1"/>
          </p:cNvCxnSpPr>
          <p:nvPr/>
        </p:nvCxnSpPr>
        <p:spPr>
          <a:xfrm>
            <a:off x="3057246" y="2035319"/>
            <a:ext cx="2192042" cy="61008"/>
          </a:xfrm>
          <a:prstGeom prst="line">
            <a:avLst/>
          </a:prstGeom>
          <a:ln>
            <a:solidFill>
              <a:srgbClr val="252B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>
            <a:stCxn id="25" idx="2"/>
            <a:endCxn id="6" idx="0"/>
          </p:cNvCxnSpPr>
          <p:nvPr/>
        </p:nvCxnSpPr>
        <p:spPr>
          <a:xfrm flipH="1">
            <a:off x="1938679" y="2035319"/>
            <a:ext cx="1118567" cy="1024930"/>
          </a:xfrm>
          <a:prstGeom prst="line">
            <a:avLst/>
          </a:prstGeom>
          <a:ln>
            <a:solidFill>
              <a:srgbClr val="252B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stCxn id="25" idx="2"/>
            <a:endCxn id="11" idx="0"/>
          </p:cNvCxnSpPr>
          <p:nvPr/>
        </p:nvCxnSpPr>
        <p:spPr>
          <a:xfrm>
            <a:off x="3057246" y="2035319"/>
            <a:ext cx="1177777" cy="957135"/>
          </a:xfrm>
          <a:prstGeom prst="line">
            <a:avLst/>
          </a:prstGeom>
          <a:ln>
            <a:solidFill>
              <a:srgbClr val="252B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8604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DC977C-248A-32BC-0B3B-3FF850867FB2}"/>
              </a:ext>
            </a:extLst>
          </p:cNvPr>
          <p:cNvSpPr txBox="1"/>
          <p:nvPr/>
        </p:nvSpPr>
        <p:spPr>
          <a:xfrm>
            <a:off x="3268720" y="451771"/>
            <a:ext cx="82724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Технологии миграции к </a:t>
            </a:r>
            <a:r>
              <a:rPr lang="ru-RU" sz="24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Linux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SCADA с CIM</a:t>
            </a:r>
            <a:endParaRPr lang="ru-RU" altLang="ru-RU" sz="2400" b="1" i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4" name="Рисунок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426" y="1312154"/>
            <a:ext cx="3637539" cy="2261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Рисунок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7627" y="1312154"/>
            <a:ext cx="3181350" cy="482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450" y="3724099"/>
            <a:ext cx="2978515" cy="2406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776090" y="1285991"/>
            <a:ext cx="409046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Собственный графический редактор с готовыми шаблонами и возможностью создавать произвольные пользовательские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шаблоны</a:t>
            </a:r>
            <a:br>
              <a:rPr lang="ru-RU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Создание объектной и графической модели в соответствии с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CIM</a:t>
            </a:r>
            <a:br>
              <a:rPr lang="ru-RU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Экспорт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CIM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модели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776089" y="4615179"/>
            <a:ext cx="40904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Сокращение временных издержек на переход от </a:t>
            </a:r>
            <a:r>
              <a:rPr lang="ru-RU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Win</a:t>
            </a:r>
            <a:r>
              <a:rPr lang="en-US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dows</a:t>
            </a: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ОИК к </a:t>
            </a:r>
            <a:r>
              <a:rPr lang="ru-RU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Lin</a:t>
            </a:r>
            <a:r>
              <a:rPr lang="en-US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ux</a:t>
            </a: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ОИК в соответствии со стандартом 61870</a:t>
            </a:r>
          </a:p>
        </p:txBody>
      </p:sp>
    </p:spTree>
    <p:extLst>
      <p:ext uri="{BB962C8B-B14F-4D97-AF65-F5344CB8AC3E}">
        <p14:creationId xmlns:p14="http://schemas.microsoft.com/office/powerpoint/2010/main" val="2673075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DC977C-248A-32BC-0B3B-3FF850867FB2}"/>
              </a:ext>
            </a:extLst>
          </p:cNvPr>
          <p:cNvSpPr txBox="1"/>
          <p:nvPr/>
        </p:nvSpPr>
        <p:spPr>
          <a:xfrm>
            <a:off x="3094892" y="214379"/>
            <a:ext cx="674061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TOPAZ SCADA</a:t>
            </a:r>
            <a:r>
              <a:rPr lang="ru-RU" alt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Контроль исправности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оборудования АСТУ и передачи данных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10" y="1278418"/>
            <a:ext cx="10821851" cy="499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143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1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1" r="10912"/>
          <a:stretch/>
        </p:blipFill>
        <p:spPr>
          <a:xfrm>
            <a:off x="8117839" y="1601554"/>
            <a:ext cx="2870201" cy="1953559"/>
          </a:xfrm>
          <a:prstGeom prst="rect">
            <a:avLst/>
          </a:prstGeom>
          <a:effectLst>
            <a:glow rad="622300">
              <a:schemeClr val="bg1">
                <a:alpha val="40000"/>
              </a:schemeClr>
            </a:glow>
          </a:effectLst>
        </p:spPr>
      </p:pic>
      <p:sp>
        <p:nvSpPr>
          <p:cNvPr id="1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DC977C-248A-32BC-0B3B-3FF850867FB2}"/>
              </a:ext>
            </a:extLst>
          </p:cNvPr>
          <p:cNvSpPr txBox="1"/>
          <p:nvPr/>
        </p:nvSpPr>
        <p:spPr>
          <a:xfrm>
            <a:off x="2715549" y="265897"/>
            <a:ext cx="827249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Примеры локальных и кластерных инфраструктурных объектов</a:t>
            </a:r>
            <a:endParaRPr lang="ru-RU" altLang="ru-RU" sz="2400" b="1" i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594455" y="3561834"/>
            <a:ext cx="2952000" cy="403613"/>
          </a:xfrm>
          <a:prstGeom prst="rect">
            <a:avLst/>
          </a:prstGeom>
          <a:noFill/>
          <a:ln w="38100" cap="flat" cmpd="sng" algn="ctr">
            <a:noFill/>
            <a:prstDash val="solid"/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Магистральные и </a:t>
            </a:r>
            <a:b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распределительные сети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-257256" y="5858090"/>
            <a:ext cx="4545616" cy="403613"/>
          </a:xfrm>
          <a:prstGeom prst="rect">
            <a:avLst/>
          </a:prstGeom>
          <a:noFill/>
          <a:ln w="38100" cap="flat" cmpd="sng" algn="ctr">
            <a:noFill/>
            <a:prstDash val="solid"/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Городская инфраструктура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4038180"/>
            <a:ext cx="2952000" cy="1868224"/>
          </a:xfrm>
          <a:prstGeom prst="rect">
            <a:avLst/>
          </a:prstGeom>
        </p:spPr>
      </p:pic>
      <p:sp>
        <p:nvSpPr>
          <p:cNvPr id="18" name="object 27"/>
          <p:cNvSpPr>
            <a:spLocks noChangeArrowheads="1"/>
          </p:cNvSpPr>
          <p:nvPr/>
        </p:nvSpPr>
        <p:spPr bwMode="auto">
          <a:xfrm>
            <a:off x="4326200" y="1593342"/>
            <a:ext cx="2880000" cy="1969723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 bwMode="auto">
          <a:xfrm>
            <a:off x="4390478" y="3555113"/>
            <a:ext cx="2892713" cy="403613"/>
          </a:xfrm>
          <a:prstGeom prst="rect">
            <a:avLst/>
          </a:prstGeom>
          <a:noFill/>
          <a:ln w="38100" cap="flat" cmpd="sng" algn="ctr">
            <a:noFill/>
            <a:prstDash val="solid"/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Транспортные системы</a:t>
            </a:r>
          </a:p>
        </p:txBody>
      </p:sp>
      <p:pic>
        <p:nvPicPr>
          <p:cNvPr id="20" name="Рисунок 19"/>
          <p:cNvPicPr/>
          <p:nvPr/>
        </p:nvPicPr>
        <p:blipFill rotWithShape="1">
          <a:blip r:embed="rId7"/>
          <a:srcRect l="37584" t="37856" r="39326" b="30901"/>
          <a:stretch/>
        </p:blipFill>
        <p:spPr bwMode="auto">
          <a:xfrm>
            <a:off x="4320429" y="4038180"/>
            <a:ext cx="2880000" cy="18507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Заголовок 1"/>
          <p:cNvSpPr txBox="1">
            <a:spLocks/>
          </p:cNvSpPr>
          <p:nvPr/>
        </p:nvSpPr>
        <p:spPr bwMode="auto">
          <a:xfrm>
            <a:off x="3491552" y="5857629"/>
            <a:ext cx="4545616" cy="403613"/>
          </a:xfrm>
          <a:prstGeom prst="rect">
            <a:avLst/>
          </a:prstGeom>
          <a:noFill/>
          <a:ln w="38100" cap="flat" cmpd="sng" algn="ctr">
            <a:noFill/>
            <a:prstDash val="solid"/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Промышленность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01554"/>
            <a:ext cx="2952000" cy="1968001"/>
          </a:xfrm>
          <a:prstGeom prst="rect">
            <a:avLst/>
          </a:prstGeom>
        </p:spPr>
      </p:pic>
      <p:sp>
        <p:nvSpPr>
          <p:cNvPr id="24" name="Заголовок 1"/>
          <p:cNvSpPr txBox="1">
            <a:spLocks/>
          </p:cNvSpPr>
          <p:nvPr/>
        </p:nvSpPr>
        <p:spPr bwMode="auto">
          <a:xfrm>
            <a:off x="8106582" y="3555113"/>
            <a:ext cx="2892713" cy="403613"/>
          </a:xfrm>
          <a:prstGeom prst="rect">
            <a:avLst/>
          </a:prstGeom>
          <a:noFill/>
          <a:ln w="38100" cap="flat" cmpd="sng" algn="ctr">
            <a:noFill/>
            <a:prstDash val="solid"/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Транспортные системы</a:t>
            </a:r>
          </a:p>
        </p:txBody>
      </p:sp>
    </p:spTree>
    <p:extLst>
      <p:ext uri="{BB962C8B-B14F-4D97-AF65-F5344CB8AC3E}">
        <p14:creationId xmlns:p14="http://schemas.microsoft.com/office/powerpoint/2010/main" val="3138068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BDC977C-248A-32BC-0B3B-3FF850867FB2}"/>
              </a:ext>
            </a:extLst>
          </p:cNvPr>
          <p:cNvSpPr txBox="1"/>
          <p:nvPr/>
        </p:nvSpPr>
        <p:spPr>
          <a:xfrm>
            <a:off x="3268720" y="451771"/>
            <a:ext cx="82724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Миграция от </a:t>
            </a:r>
            <a:r>
              <a:rPr lang="ru-RU" sz="24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Windows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-ОИК к </a:t>
            </a:r>
            <a:r>
              <a:rPr lang="ru-RU" sz="24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Linux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SCADA с CIM</a:t>
            </a:r>
            <a:endParaRPr lang="ru-RU" altLang="ru-RU" sz="2400" b="1" i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368" y="1321759"/>
            <a:ext cx="1560164" cy="1161373"/>
          </a:xfrm>
          <a:prstGeom prst="rect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2954034" y="1604869"/>
            <a:ext cx="2142204" cy="724183"/>
            <a:chOff x="4876706" y="2098122"/>
            <a:chExt cx="2142204" cy="724183"/>
          </a:xfrm>
        </p:grpSpPr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76706" y="2098122"/>
              <a:ext cx="1102328" cy="724183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16582" y="2098122"/>
              <a:ext cx="1102328" cy="724183"/>
            </a:xfrm>
            <a:prstGeom prst="rect">
              <a:avLst/>
            </a:prstGeom>
          </p:spPr>
        </p:pic>
      </p:grpSp>
      <p:pic>
        <p:nvPicPr>
          <p:cNvPr id="27" name="Рисунок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7386" y="3132149"/>
            <a:ext cx="1152126" cy="138859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605" y="3126098"/>
            <a:ext cx="864096" cy="138859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605" y="5592876"/>
            <a:ext cx="1253621" cy="823576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245724" y="4523843"/>
            <a:ext cx="13801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/>
              <a:t>Серверный шкаф ОИК (существующий)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303831" y="2278749"/>
            <a:ext cx="138015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/>
              <a:t>АРМ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014642" y="2351657"/>
            <a:ext cx="138015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 err="1"/>
              <a:t>Видеостена</a:t>
            </a:r>
            <a:r>
              <a:rPr lang="ru-RU" sz="900" dirty="0"/>
              <a:t>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232134" y="3209550"/>
            <a:ext cx="138015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/>
              <a:t>Оборудование связи </a:t>
            </a: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1294" y="5479487"/>
            <a:ext cx="635720" cy="308259"/>
          </a:xfrm>
          <a:prstGeom prst="rect">
            <a:avLst/>
          </a:prstGeom>
        </p:spPr>
      </p:pic>
      <p:cxnSp>
        <p:nvCxnSpPr>
          <p:cNvPr id="42" name="Прямая соединительная линия 41"/>
          <p:cNvCxnSpPr>
            <a:stCxn id="29" idx="0"/>
            <a:endCxn id="27" idx="2"/>
          </p:cNvCxnSpPr>
          <p:nvPr/>
        </p:nvCxnSpPr>
        <p:spPr>
          <a:xfrm flipV="1">
            <a:off x="1117416" y="4520743"/>
            <a:ext cx="1656033" cy="1072133"/>
          </a:xfrm>
          <a:prstGeom prst="line">
            <a:avLst/>
          </a:prstGeom>
          <a:ln>
            <a:solidFill>
              <a:srgbClr val="252B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endCxn id="27" idx="2"/>
          </p:cNvCxnSpPr>
          <p:nvPr/>
        </p:nvCxnSpPr>
        <p:spPr>
          <a:xfrm flipH="1" flipV="1">
            <a:off x="2773449" y="4520743"/>
            <a:ext cx="1487280" cy="55426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>
            <a:stCxn id="27" idx="1"/>
            <a:endCxn id="28" idx="3"/>
          </p:cNvCxnSpPr>
          <p:nvPr/>
        </p:nvCxnSpPr>
        <p:spPr>
          <a:xfrm flipH="1" flipV="1">
            <a:off x="1354701" y="3820395"/>
            <a:ext cx="842685" cy="605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27" idx="0"/>
          </p:cNvCxnSpPr>
          <p:nvPr/>
        </p:nvCxnSpPr>
        <p:spPr>
          <a:xfrm flipV="1">
            <a:off x="2773449" y="2428300"/>
            <a:ext cx="1729955" cy="7038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stCxn id="27" idx="0"/>
            <a:endCxn id="13" idx="2"/>
          </p:cNvCxnSpPr>
          <p:nvPr/>
        </p:nvCxnSpPr>
        <p:spPr>
          <a:xfrm flipH="1" flipV="1">
            <a:off x="1766450" y="2483132"/>
            <a:ext cx="1006999" cy="64901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Группа 103"/>
          <p:cNvGrpSpPr/>
          <p:nvPr/>
        </p:nvGrpSpPr>
        <p:grpSpPr>
          <a:xfrm rot="20942098">
            <a:off x="1981524" y="4847114"/>
            <a:ext cx="237170" cy="237170"/>
            <a:chOff x="4454186" y="7238036"/>
            <a:chExt cx="237170" cy="237170"/>
          </a:xfrm>
        </p:grpSpPr>
        <p:sp>
          <p:nvSpPr>
            <p:cNvPr id="51" name="Овал 50"/>
            <p:cNvSpPr/>
            <p:nvPr/>
          </p:nvSpPr>
          <p:spPr>
            <a:xfrm rot="4030204">
              <a:off x="4454186" y="7238036"/>
              <a:ext cx="237170" cy="237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52B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cxnSp>
          <p:nvCxnSpPr>
            <p:cNvPr id="49" name="Прямая со стрелкой 48"/>
            <p:cNvCxnSpPr/>
            <p:nvPr/>
          </p:nvCxnSpPr>
          <p:spPr>
            <a:xfrm rot="4030204" flipV="1">
              <a:off x="4568045" y="7241842"/>
              <a:ext cx="0" cy="173680"/>
            </a:xfrm>
            <a:prstGeom prst="straightConnector1">
              <a:avLst/>
            </a:prstGeom>
            <a:ln>
              <a:solidFill>
                <a:srgbClr val="252B6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 стрелкой 49"/>
            <p:cNvCxnSpPr/>
            <p:nvPr/>
          </p:nvCxnSpPr>
          <p:spPr>
            <a:xfrm rot="14830204" flipV="1">
              <a:off x="4582577" y="7301604"/>
              <a:ext cx="0" cy="173680"/>
            </a:xfrm>
            <a:prstGeom prst="straightConnector1">
              <a:avLst/>
            </a:prstGeom>
            <a:ln>
              <a:solidFill>
                <a:srgbClr val="252B6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Прямоугольник 54"/>
          <p:cNvSpPr/>
          <p:nvPr/>
        </p:nvSpPr>
        <p:spPr>
          <a:xfrm>
            <a:off x="2840680" y="5135766"/>
            <a:ext cx="456364" cy="2308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GSM</a:t>
            </a:r>
            <a:endParaRPr lang="ru-RU" sz="900" dirty="0"/>
          </a:p>
        </p:txBody>
      </p:sp>
      <p:sp>
        <p:nvSpPr>
          <p:cNvPr id="56" name="Прямоугольник 55"/>
          <p:cNvSpPr/>
          <p:nvPr/>
        </p:nvSpPr>
        <p:spPr>
          <a:xfrm rot="1842073">
            <a:off x="3171135" y="4973392"/>
            <a:ext cx="13801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/>
              <a:t>Проводные линии</a:t>
            </a:r>
          </a:p>
          <a:p>
            <a:pPr algn="ctr"/>
            <a:r>
              <a:rPr lang="ru-RU" sz="900" dirty="0"/>
              <a:t> связи </a:t>
            </a:r>
          </a:p>
        </p:txBody>
      </p:sp>
      <p:sp>
        <p:nvSpPr>
          <p:cNvPr id="70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r>
              <a:rPr lang="ru-RU" sz="11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</a:t>
            </a:r>
          </a:p>
        </p:txBody>
      </p:sp>
      <p:pic>
        <p:nvPicPr>
          <p:cNvPr id="73" name="Рисунок 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7386" y="5592876"/>
            <a:ext cx="1253621" cy="823576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4658" y="5479487"/>
            <a:ext cx="635720" cy="308259"/>
          </a:xfrm>
          <a:prstGeom prst="rect">
            <a:avLst/>
          </a:prstGeom>
        </p:spPr>
      </p:pic>
      <p:pic>
        <p:nvPicPr>
          <p:cNvPr id="74" name="Рисунок 7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5960" y="5592876"/>
            <a:ext cx="1253621" cy="823576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7921" y="5473852"/>
            <a:ext cx="635720" cy="308259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1505380" y="5653632"/>
            <a:ext cx="3883340" cy="328866"/>
            <a:chOff x="4072526" y="5383247"/>
            <a:chExt cx="3883340" cy="328866"/>
          </a:xfrm>
        </p:grpSpPr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600870" y="5386349"/>
              <a:ext cx="354996" cy="325764"/>
            </a:xfrm>
            <a:prstGeom prst="rect">
              <a:avLst/>
            </a:prstGeom>
          </p:spPr>
        </p:pic>
        <p:pic>
          <p:nvPicPr>
            <p:cNvPr id="58" name="Рисунок 5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30301" y="5383247"/>
              <a:ext cx="354996" cy="325764"/>
            </a:xfrm>
            <a:prstGeom prst="rect">
              <a:avLst/>
            </a:prstGeom>
          </p:spPr>
        </p:pic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072526" y="5386349"/>
              <a:ext cx="354996" cy="325764"/>
            </a:xfrm>
            <a:prstGeom prst="rect">
              <a:avLst/>
            </a:prstGeom>
          </p:spPr>
        </p:pic>
      </p:grpSp>
      <p:cxnSp>
        <p:nvCxnSpPr>
          <p:cNvPr id="79" name="Прямая соединительная линия 78"/>
          <p:cNvCxnSpPr>
            <a:stCxn id="73" idx="0"/>
            <a:endCxn id="27" idx="2"/>
          </p:cNvCxnSpPr>
          <p:nvPr/>
        </p:nvCxnSpPr>
        <p:spPr>
          <a:xfrm flipH="1" flipV="1">
            <a:off x="2773449" y="4520743"/>
            <a:ext cx="50748" cy="1072133"/>
          </a:xfrm>
          <a:prstGeom prst="line">
            <a:avLst/>
          </a:prstGeom>
          <a:ln>
            <a:solidFill>
              <a:srgbClr val="252B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>
            <a:stCxn id="74" idx="0"/>
            <a:endCxn id="27" idx="2"/>
          </p:cNvCxnSpPr>
          <p:nvPr/>
        </p:nvCxnSpPr>
        <p:spPr>
          <a:xfrm flipH="1" flipV="1">
            <a:off x="2773449" y="4520743"/>
            <a:ext cx="1799322" cy="1072133"/>
          </a:xfrm>
          <a:prstGeom prst="line">
            <a:avLst/>
          </a:prstGeom>
          <a:ln>
            <a:solidFill>
              <a:srgbClr val="252B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>
            <a:stCxn id="27" idx="0"/>
            <a:endCxn id="36" idx="2"/>
          </p:cNvCxnSpPr>
          <p:nvPr/>
        </p:nvCxnSpPr>
        <p:spPr>
          <a:xfrm flipH="1" flipV="1">
            <a:off x="1704721" y="2582489"/>
            <a:ext cx="1068728" cy="549660"/>
          </a:xfrm>
          <a:prstGeom prst="line">
            <a:avLst/>
          </a:prstGeom>
          <a:ln>
            <a:solidFill>
              <a:srgbClr val="252B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>
            <a:stCxn id="27" idx="1"/>
            <a:endCxn id="28" idx="3"/>
          </p:cNvCxnSpPr>
          <p:nvPr/>
        </p:nvCxnSpPr>
        <p:spPr>
          <a:xfrm flipH="1" flipV="1">
            <a:off x="1354701" y="3820395"/>
            <a:ext cx="842685" cy="6051"/>
          </a:xfrm>
          <a:prstGeom prst="line">
            <a:avLst/>
          </a:prstGeom>
          <a:ln>
            <a:solidFill>
              <a:srgbClr val="252B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>
            <a:stCxn id="35" idx="2"/>
            <a:endCxn id="27" idx="0"/>
          </p:cNvCxnSpPr>
          <p:nvPr/>
        </p:nvCxnSpPr>
        <p:spPr>
          <a:xfrm flipH="1">
            <a:off x="2773449" y="2509581"/>
            <a:ext cx="1220461" cy="622568"/>
          </a:xfrm>
          <a:prstGeom prst="line">
            <a:avLst/>
          </a:prstGeom>
          <a:ln>
            <a:solidFill>
              <a:srgbClr val="252B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3"/>
          <p:cNvGrpSpPr/>
          <p:nvPr/>
        </p:nvGrpSpPr>
        <p:grpSpPr>
          <a:xfrm>
            <a:off x="3051052" y="2219680"/>
            <a:ext cx="8191699" cy="3507052"/>
            <a:chOff x="3349512" y="1619690"/>
            <a:chExt cx="8191699" cy="3507052"/>
          </a:xfrm>
        </p:grpSpPr>
        <p:sp>
          <p:nvSpPr>
            <p:cNvPr id="77" name="Прямоугольник 76">
              <a:extLst>
                <a:ext uri="{FF2B5EF4-FFF2-40B4-BE49-F238E27FC236}">
                  <a16:creationId xmlns:a16="http://schemas.microsoft.com/office/drawing/2014/main" id="{24C290C2-33E6-1234-E52A-08E5DF3ECF4B}"/>
                </a:ext>
              </a:extLst>
            </p:cNvPr>
            <p:cNvSpPr/>
            <p:nvPr/>
          </p:nvSpPr>
          <p:spPr>
            <a:xfrm>
              <a:off x="6386758" y="1619690"/>
              <a:ext cx="5154453" cy="35070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МЭК</a:t>
              </a:r>
              <a:r>
                <a:rPr lang="en-US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60870</a:t>
              </a:r>
              <a:r>
                <a:rPr lang="ru-RU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-5-104</a:t>
              </a:r>
              <a:endParaRPr 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МЭК 61850 (</a:t>
              </a:r>
              <a:r>
                <a:rPr lang="en-US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MMS</a:t>
              </a:r>
              <a:r>
                <a:rPr lang="ru-RU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</a:t>
              </a:r>
              <a:r>
                <a:rPr lang="en-US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GOOSE</a:t>
              </a:r>
              <a:r>
                <a:rPr lang="ru-RU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</a:t>
              </a:r>
              <a:r>
                <a:rPr lang="en-US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SV</a:t>
              </a:r>
              <a:r>
                <a:rPr lang="ru-RU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  <a:endParaRPr 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 err="1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BacNet</a:t>
              </a:r>
              <a:endParaRPr 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Modbus </a:t>
              </a:r>
              <a:r>
                <a:rPr lang="ru-RU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</a:t>
              </a:r>
              <a:r>
                <a:rPr lang="en-US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TCP, RTU, ASCII</a:t>
              </a:r>
              <a:r>
                <a:rPr lang="ru-RU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  <a:endParaRPr 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OPC UA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МЭК </a:t>
              </a:r>
              <a:r>
                <a:rPr lang="en-US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60870</a:t>
              </a:r>
              <a:r>
                <a:rPr lang="ru-RU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-5-101/103</a:t>
              </a:r>
              <a:endParaRPr 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SPABUS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PROFIBUS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ЩП-120</a:t>
              </a:r>
              <a:endParaRPr 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Гранит</a:t>
              </a:r>
              <a:endParaRPr 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SYBUS</a:t>
              </a:r>
              <a:endPara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ВРТФ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ТК-113</a:t>
              </a:r>
              <a:endParaRPr 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МЭК 61131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grpSp>
          <p:nvGrpSpPr>
            <p:cNvPr id="2" name="Группа 1"/>
            <p:cNvGrpSpPr/>
            <p:nvPr/>
          </p:nvGrpSpPr>
          <p:grpSpPr>
            <a:xfrm>
              <a:off x="3349512" y="2956388"/>
              <a:ext cx="2751574" cy="1696319"/>
              <a:chOff x="3349512" y="2956388"/>
              <a:chExt cx="2751574" cy="1696319"/>
            </a:xfrm>
          </p:grpSpPr>
          <p:pic>
            <p:nvPicPr>
              <p:cNvPr id="32" name="Рисунок 31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86620" y="2956388"/>
                <a:ext cx="944393" cy="1388594"/>
              </a:xfrm>
              <a:prstGeom prst="rect">
                <a:avLst/>
              </a:prstGeom>
            </p:spPr>
          </p:pic>
          <p:sp>
            <p:nvSpPr>
              <p:cNvPr id="34" name="Прямоугольник 33"/>
              <p:cNvSpPr/>
              <p:nvPr/>
            </p:nvSpPr>
            <p:spPr>
              <a:xfrm>
                <a:off x="4372894" y="4283375"/>
                <a:ext cx="172819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900" dirty="0"/>
                  <a:t>Шкаф серверный SCADA </a:t>
                </a:r>
              </a:p>
              <a:p>
                <a:pPr algn="ctr"/>
                <a:r>
                  <a:rPr lang="ru-RU" sz="900" dirty="0"/>
                  <a:t>(на основе CIM)</a:t>
                </a:r>
              </a:p>
            </p:txBody>
          </p:sp>
          <p:pic>
            <p:nvPicPr>
              <p:cNvPr id="60" name="Рисунок 11"/>
              <p:cNvPicPr>
                <a:picLocks noChangeAspect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9036" y="3973206"/>
                <a:ext cx="321977" cy="296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98" name="Прямая соединительная линия 97"/>
              <p:cNvCxnSpPr>
                <a:endCxn id="27" idx="3"/>
              </p:cNvCxnSpPr>
              <p:nvPr/>
            </p:nvCxnSpPr>
            <p:spPr>
              <a:xfrm flipH="1">
                <a:off x="3349512" y="3826446"/>
                <a:ext cx="1377148" cy="0"/>
              </a:xfrm>
              <a:prstGeom prst="line">
                <a:avLst/>
              </a:prstGeom>
              <a:ln>
                <a:solidFill>
                  <a:srgbClr val="252B6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594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465C6F7-27D8-462E-8C0E-0F7C77C705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5445" y="3643607"/>
            <a:ext cx="5031481" cy="3019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268721" y="451771"/>
            <a:ext cx="611267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Расчеты и моделирование - «что, если?»</a:t>
            </a: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ru-RU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1528" y="1001248"/>
            <a:ext cx="63264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На базе CIM модели  - расчетная модель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участка электрической сети нефтяного месторождения. </a:t>
            </a:r>
            <a:r>
              <a:rPr lang="ru-RU" sz="1400" u="sng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Расчеты: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Установившегося режима (УР) в трехфазном исполнении, позволяющие учесть </a:t>
            </a:r>
            <a:r>
              <a:rPr lang="ru-RU" sz="1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несимметрию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нагрузки и параметры схемы замещения сети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Токов КЗ и ОЗЗ в трехфазном исполнении как установившихся значений, так и мгновенных значений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Потерь электрической энергии на участках сети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Недопустимых отклонений напряжения на участках сети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Мест дефицита реактивной мощности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Запаса статической устойчивости потребителей электрической сети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Уставок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устройств РЗА в сети с проверкой их чувствительности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Проверки электрооборудования по условиям установившегося и аварийных режимов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Определение места </a:t>
            </a:r>
            <a:r>
              <a:rPr lang="ru-RU" sz="1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токоразделов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на основе анализа топологии и расчета УР с проверкой допустимости по ТКЗ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81528" y="4602536"/>
            <a:ext cx="63264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2. На основе расчетов </a:t>
            </a:r>
            <a:r>
              <a:rPr lang="ru-RU" sz="1400" u="sng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выданы отчеты с рекомендации по: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 Снижению затрат предприятия на потери в сети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 Снижению уровня токов КЗ в сети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 Устранению недопустимых отклонений напряжения в сети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 Местам установки устройств компенсации реактивной мощности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 Мероприятиям, способствующим повышению надежности электроснабжения технологического процесса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 Замене электрооборудования не прошедшего проверки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 Оптимальному положению коммутационных аппаратов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 Изменению </a:t>
            </a:r>
            <a:r>
              <a:rPr lang="ru-RU" sz="1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уставок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РЗА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675120" y="1001248"/>
            <a:ext cx="543188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 SCADA </a:t>
            </a:r>
            <a:r>
              <a:rPr lang="en-US" sz="1400" b="1" u="sng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TOPAZ</a:t>
            </a:r>
            <a:r>
              <a:rPr lang="ru-RU" sz="1400" b="1" u="sng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позволит специалистам электрической сети месторождения выполнять </a:t>
            </a:r>
            <a:r>
              <a:rPr lang="ru-RU" sz="1400" b="1" u="sng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цифровое моделирования в режиме «что, если</a:t>
            </a:r>
            <a:r>
              <a:rPr lang="ru-RU" sz="1400" b="1" u="sng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?»</a:t>
            </a:r>
            <a:r>
              <a:rPr lang="ru-RU" sz="1400" u="sng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endParaRPr lang="ru-RU" sz="1400" u="sng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 УР, ТКЗ, ОЗЗ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 Установки нового электрооборудования для модернизации сети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 Изменения параметров нагрузки по требованию технологического процесса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 Проверки правильности работы устройств РЗА при изменении их </a:t>
            </a:r>
            <a:r>
              <a:rPr lang="ru-RU" sz="1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уставок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и моделировании различных точек и видов КЗ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b="7168"/>
          <a:stretch/>
        </p:blipFill>
        <p:spPr>
          <a:xfrm>
            <a:off x="6684340" y="3833673"/>
            <a:ext cx="4702736" cy="264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43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1D8AA82-AF84-C370-9049-03DDA78A7A3B}"/>
              </a:ext>
            </a:extLst>
          </p:cNvPr>
          <p:cNvSpPr/>
          <p:nvPr/>
        </p:nvSpPr>
        <p:spPr>
          <a:xfrm>
            <a:off x="542012" y="4520308"/>
            <a:ext cx="3387438" cy="536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1200"/>
              </a:spcBef>
            </a:pP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реестре МИНПРОМТОРГА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7DC14DB-C998-6E6A-C5B4-76E67E8B36DC}"/>
              </a:ext>
            </a:extLst>
          </p:cNvPr>
          <p:cNvSpPr/>
          <p:nvPr/>
        </p:nvSpPr>
        <p:spPr>
          <a:xfrm>
            <a:off x="4402281" y="4520308"/>
            <a:ext cx="3387438" cy="536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1200"/>
              </a:spcBef>
            </a:pP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реестре МИНЦИФРЫ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7EA19DC-13B6-8F5D-9BEA-2F36465D6E5A}"/>
              </a:ext>
            </a:extLst>
          </p:cNvPr>
          <p:cNvSpPr/>
          <p:nvPr/>
        </p:nvSpPr>
        <p:spPr>
          <a:xfrm>
            <a:off x="8172635" y="4462952"/>
            <a:ext cx="3738949" cy="6507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1200"/>
              </a:spcBef>
            </a:pP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Сертифицированная ОС «</a:t>
            </a:r>
            <a:r>
              <a:rPr lang="en-US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TOPAZ Linux</a:t>
            </a: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»</a:t>
            </a:r>
            <a:r>
              <a:rPr lang="en-US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 прикладным технологическим ПО</a:t>
            </a:r>
            <a:endParaRPr lang="en-US" sz="16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3A1FCE-EE71-C651-0027-D774D18B9DD0}"/>
              </a:ext>
            </a:extLst>
          </p:cNvPr>
          <p:cNvSpPr txBox="1"/>
          <p:nvPr/>
        </p:nvSpPr>
        <p:spPr>
          <a:xfrm>
            <a:off x="2465567" y="276419"/>
            <a:ext cx="827249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None/>
            </a:pP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Реестр промышленной продукции </a:t>
            </a:r>
            <a:r>
              <a:rPr lang="ru-RU" sz="24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Минпромторга</a:t>
            </a:r>
            <a:endParaRPr lang="ru-RU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buNone/>
            </a:pP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Реестр Российского ПО </a:t>
            </a:r>
            <a:r>
              <a:rPr lang="ru-RU" sz="24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Минцифры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РФ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465C6F7-27D8-462E-8C0E-0F7C77C705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431" y="1841967"/>
            <a:ext cx="3705782" cy="222355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4A05C37-C7E8-4FB0-A17A-4600ACE3CCC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41233" y="1841726"/>
            <a:ext cx="3709531" cy="2223792"/>
          </a:xfrm>
          <a:prstGeom prst="rect">
            <a:avLst/>
          </a:prstGeom>
        </p:spPr>
      </p:pic>
      <p:sp>
        <p:nvSpPr>
          <p:cNvPr id="17" name="Скругленный прямоугольник 16"/>
          <p:cNvSpPr/>
          <p:nvPr/>
        </p:nvSpPr>
        <p:spPr bwMode="auto">
          <a:xfrm>
            <a:off x="257244" y="5190607"/>
            <a:ext cx="11858556" cy="1667393"/>
          </a:xfrm>
          <a:prstGeom prst="roundRect">
            <a:avLst>
              <a:gd name="adj" fmla="val 10505"/>
            </a:avLst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rIns="0" anchor="ctr"/>
          <a:lstStyle/>
          <a:p>
            <a:pPr>
              <a:buSzPct val="120000"/>
              <a:defRPr/>
            </a:pPr>
            <a:r>
              <a:rPr lang="en-US" alt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 </a:t>
            </a:r>
            <a:r>
              <a:rPr lang="ru-RU" alt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Лицензия ФСТЭК России на деятельность по разработке и производству средств защиты конфиденциальной </a:t>
            </a:r>
            <a:r>
              <a:rPr lang="ru-RU" altLang="ru-RU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информации</a:t>
            </a:r>
            <a:br>
              <a:rPr lang="ru-RU" altLang="ru-RU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altLang="ru-RU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lang="ru-RU" altLang="ru-RU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alt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</a:t>
            </a:r>
            <a:r>
              <a:rPr lang="ru-RU" alt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Лицензия Центра по лицензированию, сертификации и защите государственной тайны ФСБ России на осуществление деятельности по разработке, производству, распространению шифровальных (криптографических) средств</a:t>
            </a:r>
            <a:endParaRPr lang="ru-RU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buSzPct val="120000"/>
              <a:defRPr/>
            </a:pPr>
            <a:endParaRPr lang="ru-RU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480" y="2140172"/>
            <a:ext cx="1563578" cy="162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99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76723-8CAF-ABA8-B4A8-3FAA4887928A}"/>
              </a:ext>
            </a:extLst>
          </p:cNvPr>
          <p:cNvSpPr txBox="1"/>
          <p:nvPr/>
        </p:nvSpPr>
        <p:spPr>
          <a:xfrm>
            <a:off x="501042" y="1886725"/>
            <a:ext cx="70066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6927716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2606</TotalTime>
  <Words>587</Words>
  <Application>Microsoft Office PowerPoint</Application>
  <PresentationFormat>Широкоэкранный</PresentationFormat>
  <Paragraphs>121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游ゴシック</vt:lpstr>
      <vt:lpstr>Arial</vt:lpstr>
      <vt:lpstr>Calibri</vt:lpstr>
      <vt:lpstr>Calibri Light</vt:lpstr>
      <vt:lpstr>Roboto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 k</dc:creator>
  <cp:lastModifiedBy>Anastasia Veronica Bradbury</cp:lastModifiedBy>
  <cp:revision>53</cp:revision>
  <dcterms:created xsi:type="dcterms:W3CDTF">2022-04-06T14:14:41Z</dcterms:created>
  <dcterms:modified xsi:type="dcterms:W3CDTF">2024-06-11T13:14:36Z</dcterms:modified>
</cp:coreProperties>
</file>