
<file path=[Content_Types].xml><?xml version="1.0" encoding="utf-8"?>
<Types xmlns="http://schemas.openxmlformats.org/package/2006/content-types">
  <Default Extension="png" ContentType="image/png"/>
  <Default Extension="svg" ContentType="image/svg+xml"/>
  <Default Extension="jpeg" ContentType="image/jpeg"/>
  <Default Extension="rels" ContentType="application/vnd.openxmlformats-package.relationships+xml"/>
  <Default Extension="xml" ContentType="application/xml"/>
  <Default Extension="wdp" ContentType="image/vnd.ms-photo"/>
  <Default Extension="xlsx" ContentType="application/vnd.openxmlformats-officedocument.spreadsheetml.sheet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charts/chart2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ppt/charts/chart3.xml" ContentType="application/vnd.openxmlformats-officedocument.drawingml.chart+xml"/>
  <Override PartName="/ppt/charts/style3.xml" ContentType="application/vnd.ms-office.chartstyle+xml"/>
  <Override PartName="/ppt/charts/colors3.xml" ContentType="application/vnd.ms-office.chartcolorstyl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 autoCompressPictures="0">
  <p:sldMasterIdLst>
    <p:sldMasterId id="2147483648" r:id="rId1"/>
  </p:sldMasterIdLst>
  <p:notesMasterIdLst>
    <p:notesMasterId r:id="rId19"/>
  </p:notesMasterIdLst>
  <p:sldIdLst>
    <p:sldId id="275" r:id="rId2"/>
    <p:sldId id="268" r:id="rId3"/>
    <p:sldId id="273" r:id="rId4"/>
    <p:sldId id="277" r:id="rId5"/>
    <p:sldId id="278" r:id="rId6"/>
    <p:sldId id="279" r:id="rId7"/>
    <p:sldId id="280" r:id="rId8"/>
    <p:sldId id="281" r:id="rId9"/>
    <p:sldId id="282" r:id="rId10"/>
    <p:sldId id="283" r:id="rId11"/>
    <p:sldId id="284" r:id="rId12"/>
    <p:sldId id="276" r:id="rId13"/>
    <p:sldId id="285" r:id="rId14"/>
    <p:sldId id="288" r:id="rId15"/>
    <p:sldId id="286" r:id="rId16"/>
    <p:sldId id="287" r:id="rId17"/>
    <p:sldId id="272" r:id="rId18"/>
  </p:sldIdLst>
  <p:sldSz cx="12192000" cy="6858000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252B62"/>
    <a:srgbClr val="0058FF"/>
    <a:srgbClr val="05D8FF"/>
    <a:srgbClr val="242C96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4555"/>
    <p:restoredTop sz="94626"/>
  </p:normalViewPr>
  <p:slideViewPr>
    <p:cSldViewPr snapToGrid="0" snapToObjects="1">
      <p:cViewPr varScale="1">
        <p:scale>
          <a:sx n="109" d="100"/>
          <a:sy n="109" d="100"/>
        </p:scale>
        <p:origin x="696" y="10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heme" Target="theme/theme1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_____Microsoft_Excel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_____Microsoft_Excel1.xlsx"/><Relationship Id="rId2" Type="http://schemas.microsoft.com/office/2011/relationships/chartColorStyle" Target="colors2.xml"/><Relationship Id="rId1" Type="http://schemas.microsoft.com/office/2011/relationships/chartStyle" Target="style2.xml"/></Relationships>
</file>

<file path=ppt/charts/_rels/chart3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_____Microsoft_Excel2.xlsx"/><Relationship Id="rId2" Type="http://schemas.microsoft.com/office/2011/relationships/chartColorStyle" Target="colors3.xml"/><Relationship Id="rId1" Type="http://schemas.microsoft.com/office/2011/relationships/chartStyle" Target="style3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 algn="l">
              <a:defRPr sz="1800" b="1" i="0" u="none" strike="noStrike" kern="1200" spc="0" baseline="0">
                <a:solidFill>
                  <a:schemeClr val="tx1"/>
                </a:solidFill>
                <a:latin typeface="Roboto" panose="02000000000000000000" pitchFamily="2" charset="0"/>
                <a:ea typeface="Roboto" panose="02000000000000000000" pitchFamily="2" charset="0"/>
                <a:cs typeface="+mn-cs"/>
              </a:defRPr>
            </a:pPr>
            <a:r>
              <a:rPr lang="ru-RU" sz="1800" b="1" dirty="0">
                <a:solidFill>
                  <a:schemeClr val="tx1"/>
                </a:solidFill>
                <a:latin typeface="Roboto" panose="02000000000000000000" pitchFamily="2" charset="0"/>
                <a:ea typeface="Roboto" panose="02000000000000000000" pitchFamily="2" charset="0"/>
              </a:rPr>
              <a:t>Статический</a:t>
            </a:r>
            <a:r>
              <a:rPr lang="ru-RU" sz="1800" b="1" baseline="0" dirty="0">
                <a:solidFill>
                  <a:schemeClr val="tx1"/>
                </a:solidFill>
                <a:latin typeface="Roboto" panose="02000000000000000000" pitchFamily="2" charset="0"/>
                <a:ea typeface="Roboto" panose="02000000000000000000" pitchFamily="2" charset="0"/>
              </a:rPr>
              <a:t> анализ. </a:t>
            </a:r>
            <a:br>
              <a:rPr lang="ru-RU" sz="1800" b="1" baseline="0" dirty="0">
                <a:solidFill>
                  <a:schemeClr val="tx1"/>
                </a:solidFill>
                <a:latin typeface="Roboto" panose="02000000000000000000" pitchFamily="2" charset="0"/>
                <a:ea typeface="Roboto" panose="02000000000000000000" pitchFamily="2" charset="0"/>
              </a:rPr>
            </a:br>
            <a:r>
              <a:rPr lang="ru-RU" sz="1800" b="1" baseline="0" dirty="0">
                <a:solidFill>
                  <a:schemeClr val="tx1"/>
                </a:solidFill>
                <a:latin typeface="Roboto" panose="02000000000000000000" pitchFamily="2" charset="0"/>
                <a:ea typeface="Roboto" panose="02000000000000000000" pitchFamily="2" charset="0"/>
              </a:rPr>
              <a:t>Уязвимости критического уровня опасности.</a:t>
            </a:r>
            <a:endParaRPr lang="ru-RU" sz="1800" b="1" dirty="0">
              <a:solidFill>
                <a:schemeClr val="tx1"/>
              </a:solidFill>
              <a:latin typeface="Roboto" panose="02000000000000000000" pitchFamily="2" charset="0"/>
              <a:ea typeface="Roboto" panose="02000000000000000000" pitchFamily="2" charset="0"/>
            </a:endParaRPr>
          </a:p>
        </c:rich>
      </c:tx>
      <c:layout>
        <c:manualLayout>
          <c:xMode val="edge"/>
          <c:yMode val="edge"/>
          <c:x val="4.9569529159729561E-3"/>
          <c:y val="0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 algn="l">
            <a:defRPr sz="1800" b="1" i="0" u="none" strike="noStrike" kern="1200" spc="0" baseline="0">
              <a:solidFill>
                <a:schemeClr val="tx1"/>
              </a:solidFill>
              <a:latin typeface="Roboto" panose="02000000000000000000" pitchFamily="2" charset="0"/>
              <a:ea typeface="Roboto" panose="02000000000000000000" pitchFamily="2" charset="0"/>
              <a:cs typeface="+mn-cs"/>
            </a:defRPr>
          </a:pPr>
          <a:endParaRPr lang="ru-RU"/>
        </a:p>
      </c:txPr>
    </c:title>
    <c:autoTitleDeleted val="0"/>
    <c:plotArea>
      <c:layout>
        <c:manualLayout>
          <c:layoutTarget val="inner"/>
          <c:xMode val="edge"/>
          <c:yMode val="edge"/>
          <c:x val="0.11775055296318536"/>
          <c:y val="0.30391921857359699"/>
          <c:w val="0.333806731969222"/>
          <c:h val="0.67805108819190996"/>
        </c:manualLayout>
      </c:layout>
      <c:doughnutChart>
        <c:varyColors val="1"/>
        <c:ser>
          <c:idx val="0"/>
          <c:order val="0"/>
          <c:tx>
            <c:strRef>
              <c:f>Лист1!$B$1</c:f>
              <c:strCache>
                <c:ptCount val="1"/>
                <c:pt idx="0">
                  <c:v>Продажи</c:v>
                </c:pt>
              </c:strCache>
            </c:strRef>
          </c:tx>
          <c:dPt>
            <c:idx val="0"/>
            <c:bubble3D val="0"/>
            <c:spPr>
              <a:solidFill>
                <a:schemeClr val="accent1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1-DBD7-4764-B805-1E7385C2704D}"/>
              </c:ext>
            </c:extLst>
          </c:dPt>
          <c:dPt>
            <c:idx val="1"/>
            <c:bubble3D val="0"/>
            <c:spPr>
              <a:solidFill>
                <a:schemeClr val="accent3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3-DBD7-4764-B805-1E7385C2704D}"/>
              </c:ext>
            </c:extLst>
          </c:dPt>
          <c:dPt>
            <c:idx val="2"/>
            <c:bubble3D val="0"/>
            <c:spPr>
              <a:solidFill>
                <a:schemeClr val="accent5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5-DBD7-4764-B805-1E7385C2704D}"/>
              </c:ext>
            </c:extLst>
          </c:dPt>
          <c:dLbls>
            <c:dLbl>
              <c:idx val="0"/>
              <c:layout>
                <c:manualLayout>
                  <c:x val="1.1383160467205115E-2"/>
                  <c:y val="-0.13314468095761228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  <c:ext xmlns:c16="http://schemas.microsoft.com/office/drawing/2014/chart" uri="{C3380CC4-5D6E-409C-BE32-E72D297353CC}">
                  <c16:uniqueId val="{00000001-DBD7-4764-B805-1E7385C2704D}"/>
                </c:ext>
              </c:extLst>
            </c:dLbl>
            <c:dLbl>
              <c:idx val="1"/>
              <c:layout>
                <c:manualLayout>
                  <c:x val="2.0306776384657464E-2"/>
                  <c:y val="6.8350688412941354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  <c:ext xmlns:c16="http://schemas.microsoft.com/office/drawing/2014/chart" uri="{C3380CC4-5D6E-409C-BE32-E72D297353CC}">
                  <c16:uniqueId val="{00000003-DBD7-4764-B805-1E7385C2704D}"/>
                </c:ext>
              </c:extLst>
            </c:dLbl>
            <c:dLbl>
              <c:idx val="2"/>
              <c:layout>
                <c:manualLayout>
                  <c:x val="-4.9210166759258996E-2"/>
                  <c:y val="-0.15055226795157822"/>
                </c:manualLayout>
              </c:layout>
              <c:tx>
                <c:rich>
                  <a:bodyPr rot="0" spcFirstLastPara="1" vertOverflow="clip" horzOverflow="clip" vert="horz" wrap="square" lIns="36576" tIns="18288" rIns="36576" bIns="18288" anchor="ctr" anchorCtr="0">
                    <a:spAutoFit/>
                  </a:bodyPr>
                  <a:lstStyle/>
                  <a:p>
                    <a:pPr algn="ctr" rtl="0">
                      <a:defRPr lang="en-US" sz="1600" b="0" i="0" u="none" strike="noStrike" kern="1200" baseline="0" dirty="0" smtClean="0">
                        <a:solidFill>
                          <a:srgbClr val="3C3C3C"/>
                        </a:solidFill>
                        <a:latin typeface="Roboto" panose="02000000000000000000" pitchFamily="2" charset="0"/>
                        <a:ea typeface="Roboto" panose="02000000000000000000" pitchFamily="2" charset="0"/>
                        <a:cs typeface="+mn-cs"/>
                      </a:defRPr>
                    </a:pPr>
                    <a:r>
                      <a:rPr lang="en-US" sz="1600" b="0" i="0" u="none" strike="noStrike" kern="1200" baseline="0" dirty="0">
                        <a:solidFill>
                          <a:srgbClr val="3C3C3C"/>
                        </a:solidFill>
                        <a:latin typeface="Roboto" panose="02000000000000000000" pitchFamily="2" charset="0"/>
                        <a:ea typeface="Roboto" panose="02000000000000000000" pitchFamily="2" charset="0"/>
                        <a:cs typeface="+mn-cs"/>
                      </a:rPr>
                      <a:t>135</a:t>
                    </a:r>
                  </a:p>
                </c:rich>
              </c:tx>
              <c:spPr>
                <a:noFill/>
                <a:ln>
                  <a:noFill/>
                </a:ln>
                <a:effectLst/>
              </c:spPr>
              <c:txPr>
                <a:bodyPr rot="0" spcFirstLastPara="1" vertOverflow="clip" horzOverflow="clip" vert="horz" wrap="square" lIns="36576" tIns="18288" rIns="36576" bIns="18288" anchor="ctr" anchorCtr="0">
                  <a:spAutoFit/>
                </a:bodyPr>
                <a:lstStyle/>
                <a:p>
                  <a:pPr algn="ctr" rtl="0">
                    <a:defRPr lang="en-US" sz="1600" b="0" i="0" u="none" strike="noStrike" kern="1200" baseline="0" dirty="0" smtClean="0">
                      <a:solidFill>
                        <a:srgbClr val="3C3C3C"/>
                      </a:solidFill>
                      <a:latin typeface="Roboto" panose="02000000000000000000" pitchFamily="2" charset="0"/>
                      <a:ea typeface="Roboto" panose="02000000000000000000" pitchFamily="2" charset="0"/>
                      <a:cs typeface="+mn-cs"/>
                    </a:defRPr>
                  </a:pPr>
                  <a:endParaRPr lang="ru-RU"/>
                </a:p>
              </c:txPr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spPr xmlns:c15="http://schemas.microsoft.com/office/drawing/2012/chart">
                    <a:prstGeom prst="wedgeRectCallout">
                      <a:avLst/>
                    </a:prstGeom>
                    <a:noFill/>
                    <a:ln>
                      <a:noFill/>
                    </a:ln>
                  </c15:spPr>
                  <c15:layout/>
                </c:ext>
                <c:ext xmlns:c16="http://schemas.microsoft.com/office/drawing/2014/chart" uri="{C3380CC4-5D6E-409C-BE32-E72D297353CC}">
                  <c16:uniqueId val="{00000005-DBD7-4764-B805-1E7385C2704D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clip" horzOverflow="clip" vert="horz" wrap="square" lIns="36576" tIns="18288" rIns="36576" bIns="18288" anchor="ctr" anchorCtr="1">
                <a:spAutoFit/>
              </a:bodyPr>
              <a:lstStyle/>
              <a:p>
                <a:pPr>
                  <a:defRPr sz="1600" b="0" i="0" u="none" strike="noStrike" kern="1200" baseline="0">
                    <a:solidFill>
                      <a:schemeClr val="tx1"/>
                    </a:solidFill>
                    <a:latin typeface="Roboto" panose="02000000000000000000" pitchFamily="2" charset="0"/>
                    <a:ea typeface="Roboto" panose="02000000000000000000" pitchFamily="2" charset="0"/>
                    <a:cs typeface="+mn-cs"/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pPr xmlns:c15="http://schemas.microsoft.com/office/drawing/2012/chart">
                  <a:prstGeom prst="wedgeRectCallout">
                    <a:avLst/>
                  </a:prstGeom>
                  <a:noFill/>
                  <a:ln>
                    <a:noFill/>
                  </a:ln>
                </c15:spPr>
              </c:ext>
            </c:extLst>
          </c:dLbls>
          <c:cat>
            <c:strRef>
              <c:f>Лист1!$A$2:$A$4</c:f>
              <c:strCache>
                <c:ptCount val="3"/>
                <c:pt idx="0">
                  <c:v>Ложноположительное</c:v>
                </c:pt>
                <c:pt idx="1">
                  <c:v>Неэксплуатируемая </c:v>
                </c:pt>
                <c:pt idx="2">
                  <c:v>Эксплуатируемая </c:v>
                </c:pt>
              </c:strCache>
            </c:strRef>
          </c:cat>
          <c:val>
            <c:numRef>
              <c:f>Лист1!$B$2:$B$4</c:f>
              <c:numCache>
                <c:formatCode>General</c:formatCode>
                <c:ptCount val="3"/>
                <c:pt idx="0">
                  <c:v>106</c:v>
                </c:pt>
                <c:pt idx="1">
                  <c:v>48</c:v>
                </c:pt>
                <c:pt idx="2">
                  <c:v>170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6-DBD7-4764-B805-1E7385C2704D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0"/>
        </c:dLbls>
        <c:firstSliceAng val="0"/>
        <c:holeSize val="75"/>
      </c:doughnutChart>
      <c:spPr>
        <a:noFill/>
        <a:ln>
          <a:noFill/>
        </a:ln>
        <a:effectLst/>
      </c:spPr>
    </c:plotArea>
    <c:legend>
      <c:legendPos val="r"/>
      <c:layout>
        <c:manualLayout>
          <c:xMode val="edge"/>
          <c:yMode val="edge"/>
          <c:x val="0.5382860591451496"/>
          <c:y val="0.34565059446962287"/>
          <c:w val="0.37365579725562503"/>
          <c:h val="0.40412930081479387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400" b="0" i="0" u="none" strike="noStrike" kern="1200" baseline="0">
              <a:solidFill>
                <a:schemeClr val="tx1"/>
              </a:solidFill>
              <a:latin typeface="Roboto" panose="02000000000000000000" pitchFamily="2" charset="0"/>
              <a:ea typeface="Roboto" panose="02000000000000000000" pitchFamily="2" charset="0"/>
              <a:cs typeface="+mn-cs"/>
            </a:defRPr>
          </a:pPr>
          <a:endParaRPr lang="ru-RU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 sz="2400"/>
      </a:pPr>
      <a:endParaRPr lang="ru-RU"/>
    </a:p>
  </c:txPr>
  <c:externalData r:id="rId3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 algn="l">
              <a:defRPr sz="1600" b="0" i="0" u="none" strike="noStrike" kern="1200" spc="0" baseline="0">
                <a:solidFill>
                  <a:schemeClr val="tx1"/>
                </a:solidFill>
                <a:latin typeface="+mj-lt"/>
                <a:ea typeface="+mn-ea"/>
                <a:cs typeface="+mn-cs"/>
              </a:defRPr>
            </a:pPr>
            <a:r>
              <a:rPr lang="ru-RU" sz="1800" b="1" baseline="0" dirty="0">
                <a:solidFill>
                  <a:schemeClr val="tx1"/>
                </a:solidFill>
                <a:latin typeface="Roboto" panose="02000000000000000000" pitchFamily="2" charset="0"/>
                <a:ea typeface="Roboto" panose="02000000000000000000" pitchFamily="2" charset="0"/>
              </a:rPr>
              <a:t>Архитектурный анализ. </a:t>
            </a:r>
            <a:br>
              <a:rPr lang="ru-RU" sz="1800" b="1" baseline="0" dirty="0">
                <a:solidFill>
                  <a:schemeClr val="tx1"/>
                </a:solidFill>
                <a:latin typeface="Roboto" panose="02000000000000000000" pitchFamily="2" charset="0"/>
                <a:ea typeface="Roboto" panose="02000000000000000000" pitchFamily="2" charset="0"/>
              </a:rPr>
            </a:br>
            <a:r>
              <a:rPr lang="ru-RU" sz="1800" b="1" baseline="0" dirty="0">
                <a:solidFill>
                  <a:schemeClr val="tx1"/>
                </a:solidFill>
                <a:latin typeface="Roboto" panose="02000000000000000000" pitchFamily="2" charset="0"/>
                <a:ea typeface="Roboto" panose="02000000000000000000" pitchFamily="2" charset="0"/>
              </a:rPr>
              <a:t>Уязвимости критического уровня опасности.</a:t>
            </a:r>
            <a:endParaRPr lang="ru-RU" sz="1600" b="1" dirty="0">
              <a:solidFill>
                <a:schemeClr val="tx1"/>
              </a:solidFill>
              <a:latin typeface="Roboto" panose="02000000000000000000" pitchFamily="2" charset="0"/>
              <a:ea typeface="Roboto" panose="02000000000000000000" pitchFamily="2" charset="0"/>
            </a:endParaRPr>
          </a:p>
        </c:rich>
      </c:tx>
      <c:layout>
        <c:manualLayout>
          <c:xMode val="edge"/>
          <c:yMode val="edge"/>
          <c:x val="9.6998595551051364E-2"/>
          <c:y val="0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 algn="l">
            <a:defRPr sz="1600" b="0" i="0" u="none" strike="noStrike" kern="1200" spc="0" baseline="0">
              <a:solidFill>
                <a:schemeClr val="tx1"/>
              </a:solidFill>
              <a:latin typeface="+mj-lt"/>
              <a:ea typeface="+mn-ea"/>
              <a:cs typeface="+mn-cs"/>
            </a:defRPr>
          </a:pPr>
          <a:endParaRPr lang="ru-RU"/>
        </a:p>
      </c:txPr>
    </c:title>
    <c:autoTitleDeleted val="0"/>
    <c:plotArea>
      <c:layout>
        <c:manualLayout>
          <c:layoutTarget val="inner"/>
          <c:xMode val="edge"/>
          <c:yMode val="edge"/>
          <c:x val="9.1380600769599724E-2"/>
          <c:y val="0.30404697105416795"/>
          <c:w val="0.333806731969222"/>
          <c:h val="0.67805108819190996"/>
        </c:manualLayout>
      </c:layout>
      <c:doughnutChart>
        <c:varyColors val="1"/>
        <c:ser>
          <c:idx val="0"/>
          <c:order val="0"/>
          <c:tx>
            <c:strRef>
              <c:f>Лист1!$B$1</c:f>
              <c:strCache>
                <c:ptCount val="1"/>
                <c:pt idx="0">
                  <c:v>Продажи</c:v>
                </c:pt>
              </c:strCache>
            </c:strRef>
          </c:tx>
          <c:dPt>
            <c:idx val="0"/>
            <c:bubble3D val="0"/>
            <c:spPr>
              <a:solidFill>
                <a:schemeClr val="accent1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1-2CA3-42F5-8E48-8EB04A7610C4}"/>
              </c:ext>
            </c:extLst>
          </c:dPt>
          <c:dPt>
            <c:idx val="1"/>
            <c:bubble3D val="0"/>
            <c:spPr>
              <a:solidFill>
                <a:schemeClr val="accent3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3-2CA3-42F5-8E48-8EB04A7610C4}"/>
              </c:ext>
            </c:extLst>
          </c:dPt>
          <c:dPt>
            <c:idx val="2"/>
            <c:bubble3D val="0"/>
            <c:spPr>
              <a:solidFill>
                <a:schemeClr val="accent5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5-2CA3-42F5-8E48-8EB04A7610C4}"/>
              </c:ext>
            </c:extLst>
          </c:dPt>
          <c:dPt>
            <c:idx val="3"/>
            <c:bubble3D val="0"/>
            <c:spPr>
              <a:solidFill>
                <a:schemeClr val="accent1">
                  <a:lumMod val="60000"/>
                </a:schemeClr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7-2CA3-42F5-8E48-8EB04A7610C4}"/>
              </c:ext>
            </c:extLst>
          </c:dPt>
          <c:dPt>
            <c:idx val="4"/>
            <c:bubble3D val="0"/>
            <c:spPr>
              <a:solidFill>
                <a:schemeClr val="accent3">
                  <a:lumMod val="60000"/>
                </a:schemeClr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9-2CA3-42F5-8E48-8EB04A7610C4}"/>
              </c:ext>
            </c:extLst>
          </c:dPt>
          <c:dLbls>
            <c:dLbl>
              <c:idx val="0"/>
              <c:layout>
                <c:manualLayout>
                  <c:x val="4.7890535917901898E-2"/>
                  <c:y val="-1.3896933628828601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  <c:ext xmlns:c16="http://schemas.microsoft.com/office/drawing/2014/chart" uri="{C3380CC4-5D6E-409C-BE32-E72D297353CC}">
                  <c16:uniqueId val="{00000001-2CA3-42F5-8E48-8EB04A7610C4}"/>
                </c:ext>
              </c:extLst>
            </c:dLbl>
            <c:dLbl>
              <c:idx val="1"/>
              <c:layout>
                <c:manualLayout>
                  <c:x val="1.7935375588283124E-2"/>
                  <c:y val="7.8805101165696362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  <c:ext xmlns:c16="http://schemas.microsoft.com/office/drawing/2014/chart" uri="{C3380CC4-5D6E-409C-BE32-E72D297353CC}">
                  <c16:uniqueId val="{00000003-2CA3-42F5-8E48-8EB04A7610C4}"/>
                </c:ext>
              </c:extLst>
            </c:dLbl>
            <c:dLbl>
              <c:idx val="2"/>
              <c:layout>
                <c:manualLayout>
                  <c:x val="-2.0215033313598536E-2"/>
                  <c:y val="6.7379606548400098E-2"/>
                </c:manualLayout>
              </c:layout>
              <c:tx>
                <c:rich>
                  <a:bodyPr rot="0" spcFirstLastPara="1" vertOverflow="clip" horzOverflow="clip" vert="horz" wrap="square" lIns="36576" tIns="18288" rIns="36576" bIns="18288" anchor="ctr" anchorCtr="0">
                    <a:spAutoFit/>
                  </a:bodyPr>
                  <a:lstStyle/>
                  <a:p>
                    <a:pPr algn="ctr" rtl="0">
                      <a:defRPr lang="en-US" sz="1600" b="0" i="0" u="none" strike="noStrike" kern="1200" baseline="0" dirty="0" smtClean="0">
                        <a:solidFill>
                          <a:srgbClr val="3C3C3C"/>
                        </a:solidFill>
                        <a:latin typeface="Roboto" panose="02000000000000000000" pitchFamily="2" charset="0"/>
                        <a:ea typeface="Roboto" panose="02000000000000000000" pitchFamily="2" charset="0"/>
                        <a:cs typeface="+mn-cs"/>
                      </a:defRPr>
                    </a:pPr>
                    <a:r>
                      <a:rPr lang="en-US" sz="1600" b="0" i="0" u="none" strike="noStrike" kern="1200" baseline="0" dirty="0">
                        <a:solidFill>
                          <a:srgbClr val="3C3C3C"/>
                        </a:solidFill>
                        <a:latin typeface="Roboto" panose="02000000000000000000" pitchFamily="2" charset="0"/>
                        <a:ea typeface="Roboto" panose="02000000000000000000" pitchFamily="2" charset="0"/>
                        <a:cs typeface="+mn-cs"/>
                      </a:rPr>
                      <a:t>2</a:t>
                    </a:r>
                  </a:p>
                </c:rich>
              </c:tx>
              <c:spPr>
                <a:noFill/>
                <a:ln>
                  <a:noFill/>
                </a:ln>
                <a:effectLst/>
              </c:spPr>
              <c:txPr>
                <a:bodyPr rot="0" spcFirstLastPara="1" vertOverflow="clip" horzOverflow="clip" vert="horz" wrap="square" lIns="36576" tIns="18288" rIns="36576" bIns="18288" anchor="ctr" anchorCtr="0">
                  <a:spAutoFit/>
                </a:bodyPr>
                <a:lstStyle/>
                <a:p>
                  <a:pPr algn="ctr" rtl="0">
                    <a:defRPr lang="en-US" sz="1600" b="0" i="0" u="none" strike="noStrike" kern="1200" baseline="0" dirty="0" smtClean="0">
                      <a:solidFill>
                        <a:srgbClr val="3C3C3C"/>
                      </a:solidFill>
                      <a:latin typeface="Roboto" panose="02000000000000000000" pitchFamily="2" charset="0"/>
                      <a:ea typeface="Roboto" panose="02000000000000000000" pitchFamily="2" charset="0"/>
                      <a:cs typeface="+mn-cs"/>
                    </a:defRPr>
                  </a:pPr>
                  <a:endParaRPr lang="ru-RU"/>
                </a:p>
              </c:txPr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spPr xmlns:c15="http://schemas.microsoft.com/office/drawing/2012/chart">
                    <a:prstGeom prst="wedgeRectCallout">
                      <a:avLst/>
                    </a:prstGeom>
                    <a:noFill/>
                    <a:ln>
                      <a:noFill/>
                    </a:ln>
                  </c15:spPr>
                  <c15:layout/>
                </c:ext>
                <c:ext xmlns:c16="http://schemas.microsoft.com/office/drawing/2014/chart" uri="{C3380CC4-5D6E-409C-BE32-E72D297353CC}">
                  <c16:uniqueId val="{00000005-2CA3-42F5-8E48-8EB04A7610C4}"/>
                </c:ext>
              </c:extLst>
            </c:dLbl>
            <c:dLbl>
              <c:idx val="3"/>
              <c:layout>
                <c:manualLayout>
                  <c:x val="-5.790176759962979E-2"/>
                  <c:y val="0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  <c:ext xmlns:c16="http://schemas.microsoft.com/office/drawing/2014/chart" uri="{C3380CC4-5D6E-409C-BE32-E72D297353CC}">
                  <c16:uniqueId val="{00000007-2CA3-42F5-8E48-8EB04A7610C4}"/>
                </c:ext>
              </c:extLst>
            </c:dLbl>
            <c:dLbl>
              <c:idx val="4"/>
              <c:layout>
                <c:manualLayout>
                  <c:x val="-3.6574204645442365E-2"/>
                  <c:y val="-5.3272198052075573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  <c:ext xmlns:c16="http://schemas.microsoft.com/office/drawing/2014/chart" uri="{C3380CC4-5D6E-409C-BE32-E72D297353CC}">
                  <c16:uniqueId val="{00000009-2CA3-42F5-8E48-8EB04A7610C4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clip" horzOverflow="clip" vert="horz" wrap="square" lIns="36576" tIns="18288" rIns="36576" bIns="18288" anchor="ctr" anchorCtr="1">
                <a:spAutoFit/>
              </a:bodyPr>
              <a:lstStyle/>
              <a:p>
                <a:pPr>
                  <a:defRPr sz="1600" b="0" i="0" u="none" strike="noStrike" kern="1200" baseline="0">
                    <a:solidFill>
                      <a:schemeClr val="tx1"/>
                    </a:solidFill>
                    <a:latin typeface="Roboto" panose="02000000000000000000" pitchFamily="2" charset="0"/>
                    <a:ea typeface="Roboto" panose="02000000000000000000" pitchFamily="2" charset="0"/>
                    <a:cs typeface="+mn-cs"/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pPr xmlns:c15="http://schemas.microsoft.com/office/drawing/2012/chart">
                  <a:prstGeom prst="wedgeRectCallout">
                    <a:avLst/>
                  </a:prstGeom>
                  <a:noFill/>
                  <a:ln>
                    <a:noFill/>
                  </a:ln>
                </c15:spPr>
              </c:ext>
            </c:extLst>
          </c:dLbls>
          <c:cat>
            <c:strRef>
              <c:f>Лист1!$A$2:$A$6</c:f>
              <c:strCache>
                <c:ptCount val="5"/>
                <c:pt idx="0">
                  <c:v>Программные интерфейсы</c:v>
                </c:pt>
                <c:pt idx="1">
                  <c:v>Секреты</c:v>
                </c:pt>
                <c:pt idx="2">
                  <c:v>НДВ</c:v>
                </c:pt>
                <c:pt idx="3">
                  <c:v>Композиционный анализ</c:v>
                </c:pt>
                <c:pt idx="4">
                  <c:v>Пентест</c:v>
                </c:pt>
              </c:strCache>
            </c:strRef>
          </c:cat>
          <c:val>
            <c:numRef>
              <c:f>Лист1!$B$2:$B$6</c:f>
              <c:numCache>
                <c:formatCode>General</c:formatCode>
                <c:ptCount val="5"/>
                <c:pt idx="0">
                  <c:v>5</c:v>
                </c:pt>
                <c:pt idx="1">
                  <c:v>5</c:v>
                </c:pt>
                <c:pt idx="2">
                  <c:v>2</c:v>
                </c:pt>
                <c:pt idx="3">
                  <c:v>3</c:v>
                </c:pt>
                <c:pt idx="4">
                  <c:v>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A-2CA3-42F5-8E48-8EB04A7610C4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0"/>
        </c:dLbls>
        <c:firstSliceAng val="0"/>
        <c:holeSize val="75"/>
      </c:doughnutChart>
      <c:spPr>
        <a:noFill/>
        <a:ln>
          <a:noFill/>
        </a:ln>
        <a:effectLst/>
      </c:spPr>
    </c:plotArea>
    <c:legend>
      <c:legendPos val="r"/>
      <c:layout>
        <c:manualLayout>
          <c:xMode val="edge"/>
          <c:yMode val="edge"/>
          <c:x val="0.45046702612658074"/>
          <c:y val="0.30495475352734203"/>
          <c:w val="0.5472997538720531"/>
          <c:h val="0.66426215104123776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600" b="0" i="0" u="none" strike="noStrike" kern="1200" baseline="0">
              <a:solidFill>
                <a:schemeClr val="tx1"/>
              </a:solidFill>
              <a:latin typeface="Roboto" panose="02000000000000000000" pitchFamily="2" charset="0"/>
              <a:ea typeface="Roboto" panose="02000000000000000000" pitchFamily="2" charset="0"/>
              <a:cs typeface="+mn-cs"/>
            </a:defRPr>
          </a:pPr>
          <a:endParaRPr lang="ru-RU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 sz="2400"/>
      </a:pPr>
      <a:endParaRPr lang="ru-RU"/>
    </a:p>
  </c:txPr>
  <c:externalData r:id="rId3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 algn="l">
              <a:defRPr sz="1600" b="0" i="0" u="none" strike="noStrike" kern="1200" spc="0" baseline="0">
                <a:solidFill>
                  <a:schemeClr val="tx1"/>
                </a:solidFill>
                <a:latin typeface="+mj-lt"/>
                <a:ea typeface="+mn-ea"/>
                <a:cs typeface="+mn-cs"/>
              </a:defRPr>
            </a:pPr>
            <a:r>
              <a:rPr lang="ru-RU" sz="1800" b="1" baseline="0" dirty="0" err="1">
                <a:solidFill>
                  <a:schemeClr val="tx1"/>
                </a:solidFill>
                <a:latin typeface="Roboto" panose="02000000000000000000" pitchFamily="2" charset="0"/>
                <a:ea typeface="Roboto" panose="02000000000000000000" pitchFamily="2" charset="0"/>
              </a:rPr>
              <a:t>Фаззинг</a:t>
            </a:r>
            <a:r>
              <a:rPr lang="ru-RU" sz="1800" b="1" baseline="0" dirty="0">
                <a:solidFill>
                  <a:schemeClr val="tx1"/>
                </a:solidFill>
                <a:latin typeface="Roboto" panose="02000000000000000000" pitchFamily="2" charset="0"/>
                <a:ea typeface="Roboto" panose="02000000000000000000" pitchFamily="2" charset="0"/>
              </a:rPr>
              <a:t>-тестирование. </a:t>
            </a:r>
            <a:br>
              <a:rPr lang="ru-RU" sz="1800" b="1" baseline="0" dirty="0">
                <a:solidFill>
                  <a:schemeClr val="tx1"/>
                </a:solidFill>
                <a:latin typeface="Roboto" panose="02000000000000000000" pitchFamily="2" charset="0"/>
                <a:ea typeface="Roboto" panose="02000000000000000000" pitchFamily="2" charset="0"/>
              </a:rPr>
            </a:br>
            <a:r>
              <a:rPr lang="ru-RU" sz="1800" b="1" baseline="0" dirty="0">
                <a:solidFill>
                  <a:schemeClr val="tx1"/>
                </a:solidFill>
                <a:latin typeface="Roboto" panose="02000000000000000000" pitchFamily="2" charset="0"/>
                <a:ea typeface="Roboto" panose="02000000000000000000" pitchFamily="2" charset="0"/>
              </a:rPr>
              <a:t>Уязвимости критического уровня опасности.</a:t>
            </a:r>
            <a:endParaRPr lang="ru-RU" sz="1600" b="1" dirty="0">
              <a:solidFill>
                <a:schemeClr val="tx1"/>
              </a:solidFill>
              <a:latin typeface="Roboto" panose="02000000000000000000" pitchFamily="2" charset="0"/>
              <a:ea typeface="Roboto" panose="02000000000000000000" pitchFamily="2" charset="0"/>
            </a:endParaRPr>
          </a:p>
        </c:rich>
      </c:tx>
      <c:layout>
        <c:manualLayout>
          <c:xMode val="edge"/>
          <c:yMode val="edge"/>
          <c:x val="4.9574780016251204E-4"/>
          <c:y val="0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 algn="l">
            <a:defRPr sz="1600" b="0" i="0" u="none" strike="noStrike" kern="1200" spc="0" baseline="0">
              <a:solidFill>
                <a:schemeClr val="tx1"/>
              </a:solidFill>
              <a:latin typeface="+mj-lt"/>
              <a:ea typeface="+mn-ea"/>
              <a:cs typeface="+mn-cs"/>
            </a:defRPr>
          </a:pPr>
          <a:endParaRPr lang="ru-RU"/>
        </a:p>
      </c:txPr>
    </c:title>
    <c:autoTitleDeleted val="0"/>
    <c:plotArea>
      <c:layout>
        <c:manualLayout>
          <c:layoutTarget val="inner"/>
          <c:xMode val="edge"/>
          <c:yMode val="edge"/>
          <c:x val="7.9059719768365511E-2"/>
          <c:y val="0.2556177000977356"/>
          <c:w val="0.333806731969222"/>
          <c:h val="0.67805108819190996"/>
        </c:manualLayout>
      </c:layout>
      <c:doughnutChart>
        <c:varyColors val="1"/>
        <c:ser>
          <c:idx val="0"/>
          <c:order val="0"/>
          <c:tx>
            <c:strRef>
              <c:f>Лист1!$B$1</c:f>
              <c:strCache>
                <c:ptCount val="1"/>
                <c:pt idx="0">
                  <c:v>Продажи</c:v>
                </c:pt>
              </c:strCache>
            </c:strRef>
          </c:tx>
          <c:dPt>
            <c:idx val="0"/>
            <c:bubble3D val="0"/>
            <c:spPr>
              <a:solidFill>
                <a:schemeClr val="accent1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1-8962-44D9-8CEF-A47C6ED5A995}"/>
              </c:ext>
            </c:extLst>
          </c:dPt>
          <c:dPt>
            <c:idx val="1"/>
            <c:bubble3D val="0"/>
            <c:spPr>
              <a:solidFill>
                <a:schemeClr val="accent3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3-8962-44D9-8CEF-A47C6ED5A995}"/>
              </c:ext>
            </c:extLst>
          </c:dPt>
          <c:dPt>
            <c:idx val="2"/>
            <c:bubble3D val="0"/>
            <c:spPr>
              <a:solidFill>
                <a:schemeClr val="accent5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5-8962-44D9-8CEF-A47C6ED5A995}"/>
              </c:ext>
            </c:extLst>
          </c:dPt>
          <c:dLbls>
            <c:dLbl>
              <c:idx val="0"/>
              <c:layout>
                <c:manualLayout>
                  <c:x val="2.5832612003663855E-2"/>
                  <c:y val="-6.2326183723875384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  <c:ext xmlns:c16="http://schemas.microsoft.com/office/drawing/2014/chart" uri="{C3380CC4-5D6E-409C-BE32-E72D297353CC}">
                  <c16:uniqueId val="{00000001-8962-44D9-8CEF-A47C6ED5A995}"/>
                </c:ext>
              </c:extLst>
            </c:dLbl>
            <c:dLbl>
              <c:idx val="1"/>
              <c:layout>
                <c:manualLayout>
                  <c:x val="-9.0162929238339351E-3"/>
                  <c:y val="0.20956413274806368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  <c:ext xmlns:c16="http://schemas.microsoft.com/office/drawing/2014/chart" uri="{C3380CC4-5D6E-409C-BE32-E72D297353CC}">
                  <c16:uniqueId val="{00000003-8962-44D9-8CEF-A47C6ED5A995}"/>
                </c:ext>
              </c:extLst>
            </c:dLbl>
            <c:dLbl>
              <c:idx val="2"/>
              <c:layout>
                <c:manualLayout>
                  <c:x val="-4.7787303599136535E-2"/>
                  <c:y val="-1.0107226981891647E-2"/>
                </c:manualLayout>
              </c:layout>
              <c:tx>
                <c:rich>
                  <a:bodyPr rot="0" spcFirstLastPara="1" vertOverflow="clip" horzOverflow="clip" vert="horz" wrap="square" lIns="36576" tIns="18288" rIns="36576" bIns="18288" anchor="ctr" anchorCtr="0">
                    <a:spAutoFit/>
                  </a:bodyPr>
                  <a:lstStyle/>
                  <a:p>
                    <a:pPr algn="ctr" rtl="0">
                      <a:defRPr lang="en-US" sz="1600" b="0" i="0" u="none" strike="noStrike" kern="1200" baseline="0" dirty="0" smtClean="0">
                        <a:solidFill>
                          <a:srgbClr val="3C3C3C"/>
                        </a:solidFill>
                        <a:latin typeface="Roboto" panose="02000000000000000000" pitchFamily="2" charset="0"/>
                        <a:ea typeface="Roboto" panose="02000000000000000000" pitchFamily="2" charset="0"/>
                        <a:cs typeface="+mn-cs"/>
                      </a:defRPr>
                    </a:pPr>
                    <a:r>
                      <a:rPr lang="en-US" sz="1600" b="0" i="0" u="none" strike="noStrike" kern="1200" baseline="0" dirty="0">
                        <a:solidFill>
                          <a:srgbClr val="3C3C3C"/>
                        </a:solidFill>
                        <a:latin typeface="Roboto" panose="02000000000000000000" pitchFamily="2" charset="0"/>
                        <a:ea typeface="Roboto" panose="02000000000000000000" pitchFamily="2" charset="0"/>
                        <a:cs typeface="+mn-cs"/>
                      </a:rPr>
                      <a:t>2</a:t>
                    </a:r>
                  </a:p>
                </c:rich>
              </c:tx>
              <c:spPr>
                <a:noFill/>
                <a:ln>
                  <a:noFill/>
                </a:ln>
                <a:effectLst/>
              </c:spPr>
              <c:txPr>
                <a:bodyPr rot="0" spcFirstLastPara="1" vertOverflow="clip" horzOverflow="clip" vert="horz" wrap="square" lIns="36576" tIns="18288" rIns="36576" bIns="18288" anchor="ctr" anchorCtr="0">
                  <a:spAutoFit/>
                </a:bodyPr>
                <a:lstStyle/>
                <a:p>
                  <a:pPr algn="ctr" rtl="0">
                    <a:defRPr lang="en-US" sz="1600" b="0" i="0" u="none" strike="noStrike" kern="1200" baseline="0" dirty="0" smtClean="0">
                      <a:solidFill>
                        <a:srgbClr val="3C3C3C"/>
                      </a:solidFill>
                      <a:latin typeface="Roboto" panose="02000000000000000000" pitchFamily="2" charset="0"/>
                      <a:ea typeface="Roboto" panose="02000000000000000000" pitchFamily="2" charset="0"/>
                      <a:cs typeface="+mn-cs"/>
                    </a:defRPr>
                  </a:pPr>
                  <a:endParaRPr lang="ru-RU"/>
                </a:p>
              </c:txPr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spPr xmlns:c15="http://schemas.microsoft.com/office/drawing/2012/chart">
                    <a:prstGeom prst="wedgeRectCallout">
                      <a:avLst/>
                    </a:prstGeom>
                    <a:noFill/>
                    <a:ln>
                      <a:noFill/>
                    </a:ln>
                  </c15:spPr>
                  <c15:layout/>
                </c:ext>
                <c:ext xmlns:c16="http://schemas.microsoft.com/office/drawing/2014/chart" uri="{C3380CC4-5D6E-409C-BE32-E72D297353CC}">
                  <c16:uniqueId val="{00000005-8962-44D9-8CEF-A47C6ED5A995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clip" horzOverflow="clip" vert="horz" wrap="square" lIns="36576" tIns="18288" rIns="36576" bIns="18288" anchor="ctr" anchorCtr="1">
                <a:spAutoFit/>
              </a:bodyPr>
              <a:lstStyle/>
              <a:p>
                <a:pPr>
                  <a:defRPr sz="1600" b="0" i="0" u="none" strike="noStrike" kern="1200" baseline="0">
                    <a:solidFill>
                      <a:schemeClr val="tx1"/>
                    </a:solidFill>
                    <a:latin typeface="Roboto" panose="02000000000000000000" pitchFamily="2" charset="0"/>
                    <a:ea typeface="Roboto" panose="02000000000000000000" pitchFamily="2" charset="0"/>
                    <a:cs typeface="+mn-cs"/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pPr xmlns:c15="http://schemas.microsoft.com/office/drawing/2012/chart">
                  <a:prstGeom prst="wedgeRectCallout">
                    <a:avLst/>
                  </a:prstGeom>
                  <a:noFill/>
                  <a:ln>
                    <a:noFill/>
                  </a:ln>
                </c15:spPr>
              </c:ext>
            </c:extLst>
          </c:dLbls>
          <c:cat>
            <c:strRef>
              <c:f>Лист1!$A$2:$A$4</c:f>
              <c:strCache>
                <c:ptCount val="3"/>
                <c:pt idx="0">
                  <c:v>Утечка памяти</c:v>
                </c:pt>
                <c:pt idx="1">
                  <c:v>Аварийное завершение с неопределенным поведением</c:v>
                </c:pt>
                <c:pt idx="2">
                  <c:v>Аварийное завершение из-за неправильного выделения памяти</c:v>
                </c:pt>
              </c:strCache>
            </c:strRef>
          </c:cat>
          <c:val>
            <c:numRef>
              <c:f>Лист1!$B$2:$B$4</c:f>
              <c:numCache>
                <c:formatCode>General</c:formatCode>
                <c:ptCount val="3"/>
                <c:pt idx="0">
                  <c:v>3</c:v>
                </c:pt>
                <c:pt idx="1">
                  <c:v>11</c:v>
                </c:pt>
                <c:pt idx="2">
                  <c:v>15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6-8962-44D9-8CEF-A47C6ED5A995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0"/>
        </c:dLbls>
        <c:firstSliceAng val="0"/>
        <c:holeSize val="75"/>
      </c:doughnutChart>
      <c:spPr>
        <a:noFill/>
        <a:ln>
          <a:noFill/>
        </a:ln>
        <a:effectLst/>
      </c:spPr>
    </c:plotArea>
    <c:legend>
      <c:legendPos val="r"/>
      <c:layout>
        <c:manualLayout>
          <c:xMode val="edge"/>
          <c:yMode val="edge"/>
          <c:x val="0.46214448007030134"/>
          <c:y val="0.2814278321876188"/>
          <c:w val="0.5131526890811714"/>
          <c:h val="0.68986199945774473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400" b="0" i="0" u="none" strike="noStrike" kern="1200" baseline="0">
              <a:solidFill>
                <a:schemeClr val="tx1"/>
              </a:solidFill>
              <a:latin typeface="Roboto" panose="02000000000000000000" pitchFamily="2" charset="0"/>
              <a:ea typeface="Roboto" panose="02000000000000000000" pitchFamily="2" charset="0"/>
              <a:cs typeface="+mn-cs"/>
            </a:defRPr>
          </a:pPr>
          <a:endParaRPr lang="ru-RU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 sz="2400"/>
      </a:pPr>
      <a:endParaRPr lang="ru-RU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1">
  <a:schemeClr val="accent1"/>
  <a:schemeClr val="accent3"/>
  <a:schemeClr val="accent5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1">
  <a:schemeClr val="accent1"/>
  <a:schemeClr val="accent3"/>
  <a:schemeClr val="accent5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3.xml><?xml version="1.0" encoding="utf-8"?>
<cs:colorStyle xmlns:cs="http://schemas.microsoft.com/office/drawing/2012/chartStyle" xmlns:a="http://schemas.openxmlformats.org/drawingml/2006/main" meth="cycle" id="11">
  <a:schemeClr val="accent1"/>
  <a:schemeClr val="accent3"/>
  <a:schemeClr val="accent5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5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.xml><?xml version="1.0" encoding="utf-8"?>
<cs:chartStyle xmlns:cs="http://schemas.microsoft.com/office/drawing/2012/chartStyle" xmlns:a="http://schemas.openxmlformats.org/drawingml/2006/main" id="25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3.xml><?xml version="1.0" encoding="utf-8"?>
<cs:chartStyle xmlns:cs="http://schemas.microsoft.com/office/drawing/2012/chartStyle" xmlns:a="http://schemas.openxmlformats.org/drawingml/2006/main" id="25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9E23DD9-9B11-9142-95B5-DCBF81C4817B}" type="datetimeFigureOut">
              <a:rPr lang="ru-RU" smtClean="0"/>
              <a:t>01.07.2024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0C60AAC6-4D8D-1448-AD7F-85CA8B6BCCD3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00280707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C60AAC6-4D8D-1448-AD7F-85CA8B6BCCD3}" type="slidenum">
              <a:rPr lang="ru-RU" smtClean="0"/>
              <a:t>2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610307302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C60AAC6-4D8D-1448-AD7F-85CA8B6BCCD3}" type="slidenum">
              <a:rPr lang="ru-RU" smtClean="0"/>
              <a:t>3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903463603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C60AAC6-4D8D-1448-AD7F-85CA8B6BCCD3}" type="slidenum">
              <a:rPr lang="ru-RU" smtClean="0"/>
              <a:t>4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85640776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C60AAC6-4D8D-1448-AD7F-85CA8B6BCCD3}" type="slidenum">
              <a:rPr lang="ru-RU" smtClean="0"/>
              <a:t>5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564475990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C60AAC6-4D8D-1448-AD7F-85CA8B6BCCD3}" type="slidenum">
              <a:rPr lang="ru-RU" smtClean="0"/>
              <a:t>6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896229236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C60AAC6-4D8D-1448-AD7F-85CA8B6BCCD3}" type="slidenum">
              <a:rPr lang="ru-RU" smtClean="0"/>
              <a:t>7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8099574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C60AAC6-4D8D-1448-AD7F-85CA8B6BCCD3}" type="slidenum">
              <a:rPr lang="ru-RU" smtClean="0"/>
              <a:t>8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023998828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C60AAC6-4D8D-1448-AD7F-85CA8B6BCCD3}" type="slidenum">
              <a:rPr lang="ru-RU" smtClean="0"/>
              <a:t>9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703716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C60AAC6-4D8D-1448-AD7F-85CA8B6BCCD3}" type="slidenum">
              <a:rPr lang="ru-RU" smtClean="0"/>
              <a:t>10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807015214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0C60AAC6-4D8D-1448-AD7F-85CA8B6BCCD3}" type="slidenum">
              <a:rPr kumimoji="0" lang="ru-RU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11</a:t>
            </a:fld>
            <a:endParaRPr kumimoji="0" lang="ru-RU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82348822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C60AAC6-4D8D-1448-AD7F-85CA8B6BCCD3}" type="slidenum">
              <a:rPr lang="ru-RU" smtClean="0"/>
              <a:t>12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798569379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C60AAC6-4D8D-1448-AD7F-85CA8B6BCCD3}" type="slidenum">
              <a:rPr lang="ru-RU" smtClean="0"/>
              <a:t>13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148518643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0C60AAC6-4D8D-1448-AD7F-85CA8B6BCCD3}" type="slidenum">
              <a:rPr kumimoji="0" lang="ru-RU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14</a:t>
            </a:fld>
            <a:endParaRPr kumimoji="0" lang="ru-RU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507216513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C60AAC6-4D8D-1448-AD7F-85CA8B6BCCD3}" type="slidenum">
              <a:rPr lang="ru-RU" smtClean="0"/>
              <a:t>15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69012652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C60AAC6-4D8D-1448-AD7F-85CA8B6BCCD3}" type="slidenum">
              <a:rPr lang="ru-RU" smtClean="0"/>
              <a:t>16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924320144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C60AAC6-4D8D-1448-AD7F-85CA8B6BCCD3}" type="slidenum">
              <a:rPr lang="ru-RU" smtClean="0"/>
              <a:t>17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16912642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12177CE9-9EFD-B84C-8193-4ABB65447231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id="{E97A66A4-1CF6-0049-9DF5-720F641DBCE1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/>
              <a:t>Образец подзаголовка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3AB4F387-FEEF-714B-983E-407F6EB4403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6F4304-F343-7549-A2B2-BC423FA7D99F}" type="datetimeFigureOut">
              <a:rPr lang="ru-RU" smtClean="0"/>
              <a:t>01.07.2024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C89A7A55-2A76-774F-B30F-A9AA51AB11A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A7B13A07-83E8-5645-9537-F5B2206FBF4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5BDD84-EC73-C342-BB1E-BA83D6DD292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00627977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F1FABD3F-2431-7648-8829-81029A7FB8E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C7AC785C-CBA5-AE48-B0F6-AD20E7A3DD0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C37F2FC7-C1CC-7044-9220-84DEECBBDEF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6F4304-F343-7549-A2B2-BC423FA7D99F}" type="datetimeFigureOut">
              <a:rPr lang="ru-RU" smtClean="0"/>
              <a:t>01.07.2024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6B871E39-77E4-CC40-89A7-6C97191C187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74A737CF-5AEE-1648-9E8A-78DBDE4009B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5BDD84-EC73-C342-BB1E-BA83D6DD292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61068669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52836B7C-3AEA-7741-AE5F-3ADB37EFDA0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2A867539-C75B-BB43-830C-67842BE2413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E6248966-0519-F64A-BECA-F18D9E241F9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6F4304-F343-7549-A2B2-BC423FA7D99F}" type="datetimeFigureOut">
              <a:rPr lang="ru-RU" smtClean="0"/>
              <a:t>01.07.2024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61037A43-2A0D-4244-BD5B-730BDBA57DB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913101C3-23BE-B142-8343-EFB35AE9575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5BDD84-EC73-C342-BB1E-BA83D6DD292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60306113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335FE214-9BB6-A44D-9F9E-6D579012B31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50E2FA10-D938-7544-8AA2-EA10D02B1F55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Объект 3">
            <a:extLst>
              <a:ext uri="{FF2B5EF4-FFF2-40B4-BE49-F238E27FC236}">
                <a16:creationId xmlns:a16="http://schemas.microsoft.com/office/drawing/2014/main" id="{4A22D438-116E-224A-BFD9-07E5680002CB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7494381C-8E4A-964B-8DE9-AD91BEA5D36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6F4304-F343-7549-A2B2-BC423FA7D99F}" type="datetimeFigureOut">
              <a:rPr lang="ru-RU" smtClean="0"/>
              <a:t>01.07.2024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582B20B4-8208-8C4F-89B1-363D38F5C33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BEBABA92-7BEF-E647-9735-E847CA21823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5BDD84-EC73-C342-BB1E-BA83D6DD292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75271634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CF857376-BBF2-6846-A9F4-628CA8F8CE6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FAE38898-847E-9A4C-9F27-7DF4412F5B1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Объект 3">
            <a:extLst>
              <a:ext uri="{FF2B5EF4-FFF2-40B4-BE49-F238E27FC236}">
                <a16:creationId xmlns:a16="http://schemas.microsoft.com/office/drawing/2014/main" id="{DBFFA093-FDB7-1740-9468-BBB494C351DD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Текст 4">
            <a:extLst>
              <a:ext uri="{FF2B5EF4-FFF2-40B4-BE49-F238E27FC236}">
                <a16:creationId xmlns:a16="http://schemas.microsoft.com/office/drawing/2014/main" id="{184DE93E-02D1-D54E-8F11-730196F79CDA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Объект 5">
            <a:extLst>
              <a:ext uri="{FF2B5EF4-FFF2-40B4-BE49-F238E27FC236}">
                <a16:creationId xmlns:a16="http://schemas.microsoft.com/office/drawing/2014/main" id="{42F4C202-7C90-E64C-BC36-24CE6C5B82A0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7" name="Дата 6">
            <a:extLst>
              <a:ext uri="{FF2B5EF4-FFF2-40B4-BE49-F238E27FC236}">
                <a16:creationId xmlns:a16="http://schemas.microsoft.com/office/drawing/2014/main" id="{29B98062-8D47-C846-9B27-DC66748B41A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6F4304-F343-7549-A2B2-BC423FA7D99F}" type="datetimeFigureOut">
              <a:rPr lang="ru-RU" smtClean="0"/>
              <a:t>01.07.2024</a:t>
            </a:fld>
            <a:endParaRPr lang="ru-RU"/>
          </a:p>
        </p:txBody>
      </p:sp>
      <p:sp>
        <p:nvSpPr>
          <p:cNvPr id="8" name="Нижний колонтитул 7">
            <a:extLst>
              <a:ext uri="{FF2B5EF4-FFF2-40B4-BE49-F238E27FC236}">
                <a16:creationId xmlns:a16="http://schemas.microsoft.com/office/drawing/2014/main" id="{56A38607-1960-6A42-85AA-D22E48FAB8C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>
            <a:extLst>
              <a:ext uri="{FF2B5EF4-FFF2-40B4-BE49-F238E27FC236}">
                <a16:creationId xmlns:a16="http://schemas.microsoft.com/office/drawing/2014/main" id="{365980BE-4A7B-224A-AE09-DCC10A23712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5BDD84-EC73-C342-BB1E-BA83D6DD292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69118641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537EB756-1D71-EA41-9D91-2D6DDAECD20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Дата 2">
            <a:extLst>
              <a:ext uri="{FF2B5EF4-FFF2-40B4-BE49-F238E27FC236}">
                <a16:creationId xmlns:a16="http://schemas.microsoft.com/office/drawing/2014/main" id="{440E8688-76EC-5548-9719-A26B9AD61FA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6F4304-F343-7549-A2B2-BC423FA7D99F}" type="datetimeFigureOut">
              <a:rPr lang="ru-RU" smtClean="0"/>
              <a:t>01.07.2024</a:t>
            </a:fld>
            <a:endParaRPr lang="ru-RU"/>
          </a:p>
        </p:txBody>
      </p:sp>
      <p:sp>
        <p:nvSpPr>
          <p:cNvPr id="4" name="Нижний колонтитул 3">
            <a:extLst>
              <a:ext uri="{FF2B5EF4-FFF2-40B4-BE49-F238E27FC236}">
                <a16:creationId xmlns:a16="http://schemas.microsoft.com/office/drawing/2014/main" id="{FD9AF663-F65F-774A-B35D-0458045130D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>
            <a:extLst>
              <a:ext uri="{FF2B5EF4-FFF2-40B4-BE49-F238E27FC236}">
                <a16:creationId xmlns:a16="http://schemas.microsoft.com/office/drawing/2014/main" id="{9B0D7239-ED48-E44B-BB7F-D6DDBA78890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5BDD84-EC73-C342-BB1E-BA83D6DD292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7130350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>
            <a:extLst>
              <a:ext uri="{FF2B5EF4-FFF2-40B4-BE49-F238E27FC236}">
                <a16:creationId xmlns:a16="http://schemas.microsoft.com/office/drawing/2014/main" id="{3CA3562A-7F6F-6741-A03E-637FE57CC66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6F4304-F343-7549-A2B2-BC423FA7D99F}" type="datetimeFigureOut">
              <a:rPr lang="ru-RU" smtClean="0"/>
              <a:t>01.07.2024</a:t>
            </a:fld>
            <a:endParaRPr lang="ru-RU"/>
          </a:p>
        </p:txBody>
      </p:sp>
      <p:sp>
        <p:nvSpPr>
          <p:cNvPr id="3" name="Нижний колонтитул 2">
            <a:extLst>
              <a:ext uri="{FF2B5EF4-FFF2-40B4-BE49-F238E27FC236}">
                <a16:creationId xmlns:a16="http://schemas.microsoft.com/office/drawing/2014/main" id="{B1F3CCDA-AD96-CD4F-918A-DB905658F17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>
            <a:extLst>
              <a:ext uri="{FF2B5EF4-FFF2-40B4-BE49-F238E27FC236}">
                <a16:creationId xmlns:a16="http://schemas.microsoft.com/office/drawing/2014/main" id="{263A2F8E-14C4-3A4F-BF80-DC924F4F42A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5BDD84-EC73-C342-BB1E-BA83D6DD292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43055826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F8BE4E99-85AC-0649-BD81-CEAE1CC5E4F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DFAB903C-E6E5-7D4E-8813-2DE69BC8819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Текст 3">
            <a:extLst>
              <a:ext uri="{FF2B5EF4-FFF2-40B4-BE49-F238E27FC236}">
                <a16:creationId xmlns:a16="http://schemas.microsoft.com/office/drawing/2014/main" id="{D66F8804-A8A7-7841-AFDD-73B11E17FC94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7628831A-2FA3-6D40-AFA1-4CBD9DF1F7A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6F4304-F343-7549-A2B2-BC423FA7D99F}" type="datetimeFigureOut">
              <a:rPr lang="ru-RU" smtClean="0"/>
              <a:t>01.07.2024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61176C06-9A67-9A47-B44C-02C1B96A1D3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3E24DC23-DDCF-C643-8CF9-61BC73D677E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5BDD84-EC73-C342-BB1E-BA83D6DD292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89825085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8D744E2F-EE88-6347-98EC-58C88B5275B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Рисунок 2">
            <a:extLst>
              <a:ext uri="{FF2B5EF4-FFF2-40B4-BE49-F238E27FC236}">
                <a16:creationId xmlns:a16="http://schemas.microsoft.com/office/drawing/2014/main" id="{488A75D3-5134-C945-8312-65C4B7D61CD5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>
            <a:extLst>
              <a:ext uri="{FF2B5EF4-FFF2-40B4-BE49-F238E27FC236}">
                <a16:creationId xmlns:a16="http://schemas.microsoft.com/office/drawing/2014/main" id="{FF5F7885-FE03-F749-8EB0-75CE8BF79288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899D6331-7DD6-D845-B189-C42B65DB552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6F4304-F343-7549-A2B2-BC423FA7D99F}" type="datetimeFigureOut">
              <a:rPr lang="ru-RU" smtClean="0"/>
              <a:t>01.07.2024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5D25C94C-E82D-FD4B-BB9B-D77CA57A594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5B78BBEF-7D7C-E447-9BFB-2A82C01AD34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5BDD84-EC73-C342-BB1E-BA83D6DD292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7762154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5482D848-0828-D043-8E3F-EF6A2D33DAB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>
            <a:extLst>
              <a:ext uri="{FF2B5EF4-FFF2-40B4-BE49-F238E27FC236}">
                <a16:creationId xmlns:a16="http://schemas.microsoft.com/office/drawing/2014/main" id="{570FCC5D-EC4C-8D45-ABEE-678142718DA1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BE0DC6FC-FA42-2748-B4C0-8B25AF67A9E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6F4304-F343-7549-A2B2-BC423FA7D99F}" type="datetimeFigureOut">
              <a:rPr lang="ru-RU" smtClean="0"/>
              <a:t>01.07.2024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69E0C84A-930C-1E42-92BE-644F8034684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EC6D2D13-8322-A949-8445-4890B87B2C4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5BDD84-EC73-C342-BB1E-BA83D6DD292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20730712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>
            <a:extLst>
              <a:ext uri="{FF2B5EF4-FFF2-40B4-BE49-F238E27FC236}">
                <a16:creationId xmlns:a16="http://schemas.microsoft.com/office/drawing/2014/main" id="{AC87B505-FF14-A94E-84FB-3F4DB1D3303C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>
            <a:extLst>
              <a:ext uri="{FF2B5EF4-FFF2-40B4-BE49-F238E27FC236}">
                <a16:creationId xmlns:a16="http://schemas.microsoft.com/office/drawing/2014/main" id="{3A38E6AC-757F-AD47-858C-B4039BBC2179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D8A047CD-C8FD-A849-9C8F-2AF485D84FD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6F4304-F343-7549-A2B2-BC423FA7D99F}" type="datetimeFigureOut">
              <a:rPr lang="ru-RU" smtClean="0"/>
              <a:t>01.07.2024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2B82E943-3DED-1A4F-AF19-A9A3D35A9CA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D0C288F5-1553-E642-9675-FCD9D672099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5BDD84-EC73-C342-BB1E-BA83D6DD292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83620134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DBAABCF6-4E1E-6942-A6C9-A85A0D6C8DE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4E91E9EB-7831-E04A-A798-E6B52386E38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2B5BEA4A-CA54-6044-9212-992283143AA8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B6F4304-F343-7549-A2B2-BC423FA7D99F}" type="datetimeFigureOut">
              <a:rPr lang="ru-RU" smtClean="0"/>
              <a:t>01.07.2024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9B7A8287-69BD-E644-A49E-DA6D29D865D3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2823DD0F-DBD8-0E4F-ACBF-FB4865A13B77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5BDD84-EC73-C342-BB1E-BA83D6DD292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43697393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svg"/><Relationship Id="rId3" Type="http://schemas.openxmlformats.org/officeDocument/2006/relationships/image" Target="../media/image2.jpg"/><Relationship Id="rId7" Type="http://schemas.openxmlformats.org/officeDocument/2006/relationships/image" Target="../media/image5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.png"/><Relationship Id="rId5" Type="http://schemas.openxmlformats.org/officeDocument/2006/relationships/image" Target="../media/image4.svg"/><Relationship Id="rId4" Type="http://schemas.openxmlformats.org/officeDocument/2006/relationships/image" Target="../media/image3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5" Type="http://schemas.microsoft.com/office/2007/relationships/hdphoto" Target="../media/hdphoto1.wdp"/><Relationship Id="rId4" Type="http://schemas.openxmlformats.org/officeDocument/2006/relationships/image" Target="../media/image7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9.jpeg"/><Relationship Id="rId4" Type="http://schemas.openxmlformats.org/officeDocument/2006/relationships/image" Target="../media/image8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0.jpeg"/><Relationship Id="rId4" Type="http://schemas.openxmlformats.org/officeDocument/2006/relationships/image" Target="../media/image8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2.jpeg"/><Relationship Id="rId5" Type="http://schemas.openxmlformats.org/officeDocument/2006/relationships/image" Target="../media/image11.jpeg"/><Relationship Id="rId4" Type="http://schemas.openxmlformats.org/officeDocument/2006/relationships/image" Target="../media/image8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3.png"/><Relationship Id="rId4" Type="http://schemas.openxmlformats.org/officeDocument/2006/relationships/image" Target="../media/image8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4.png"/><Relationship Id="rId4" Type="http://schemas.openxmlformats.org/officeDocument/2006/relationships/image" Target="../media/image8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5.png"/><Relationship Id="rId4" Type="http://schemas.openxmlformats.org/officeDocument/2006/relationships/image" Target="../media/image8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Relationship Id="rId6" Type="http://schemas.openxmlformats.org/officeDocument/2006/relationships/chart" Target="../charts/chart3.xml"/><Relationship Id="rId5" Type="http://schemas.openxmlformats.org/officeDocument/2006/relationships/chart" Target="../charts/chart2.xml"/><Relationship Id="rId4" Type="http://schemas.openxmlformats.org/officeDocument/2006/relationships/chart" Target="../charts/chart1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8" Type="http://schemas.openxmlformats.org/officeDocument/2006/relationships/image" Target="../media/image18.png"/><Relationship Id="rId13" Type="http://schemas.openxmlformats.org/officeDocument/2006/relationships/image" Target="../media/image27.svg"/><Relationship Id="rId3" Type="http://schemas.openxmlformats.org/officeDocument/2006/relationships/image" Target="../media/image2.jpg"/><Relationship Id="rId7" Type="http://schemas.openxmlformats.org/officeDocument/2006/relationships/image" Target="../media/image21.svg"/><Relationship Id="rId12" Type="http://schemas.openxmlformats.org/officeDocument/2006/relationships/image" Target="../media/image20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7.png"/><Relationship Id="rId11" Type="http://schemas.openxmlformats.org/officeDocument/2006/relationships/image" Target="../media/image25.svg"/><Relationship Id="rId5" Type="http://schemas.openxmlformats.org/officeDocument/2006/relationships/image" Target="../media/image19.svg"/><Relationship Id="rId10" Type="http://schemas.openxmlformats.org/officeDocument/2006/relationships/image" Target="../media/image19.png"/><Relationship Id="rId4" Type="http://schemas.openxmlformats.org/officeDocument/2006/relationships/image" Target="../media/image16.png"/><Relationship Id="rId9" Type="http://schemas.openxmlformats.org/officeDocument/2006/relationships/image" Target="../media/image23.sv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4.svg"/><Relationship Id="rId4" Type="http://schemas.openxmlformats.org/officeDocument/2006/relationships/image" Target="../media/image3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D9298D9C-3943-20DF-A85F-EE17F4DFC10D}"/>
              </a:ext>
            </a:extLst>
          </p:cNvPr>
          <p:cNvSpPr txBox="1"/>
          <p:nvPr/>
        </p:nvSpPr>
        <p:spPr>
          <a:xfrm>
            <a:off x="710669" y="4455929"/>
            <a:ext cx="7006664" cy="1969770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lvl="0">
              <a:defRPr/>
            </a:pPr>
            <a:r>
              <a:rPr lang="ru-RU" sz="3200" b="1" dirty="0">
                <a:solidFill>
                  <a:prstClr val="white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Интеллектуальная лаборатория цифровых сетей — центр испытаний и апробации Группы компаний «</a:t>
            </a:r>
            <a:r>
              <a:rPr lang="ru-RU" sz="3200" b="1" dirty="0" err="1">
                <a:solidFill>
                  <a:prstClr val="white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Россети</a:t>
            </a:r>
            <a:r>
              <a:rPr lang="ru-RU" sz="3200" b="1" dirty="0" smtClean="0">
                <a:solidFill>
                  <a:prstClr val="white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»</a:t>
            </a:r>
            <a:endParaRPr kumimoji="0" lang="ru-RU" sz="32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Roboto" panose="02000000000000000000" pitchFamily="2" charset="0"/>
              <a:ea typeface="Roboto" panose="02000000000000000000" pitchFamily="2" charset="0"/>
              <a:cs typeface="Roboto" panose="02000000000000000000" pitchFamily="2" charset="0"/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25767AE9-B8AD-48E3-F387-FE1429844B42}"/>
              </a:ext>
            </a:extLst>
          </p:cNvPr>
          <p:cNvSpPr txBox="1"/>
          <p:nvPr/>
        </p:nvSpPr>
        <p:spPr>
          <a:xfrm>
            <a:off x="8416320" y="4790528"/>
            <a:ext cx="3156142" cy="830997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Перепелицын А.В.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ru-RU" dirty="0">
                <a:solidFill>
                  <a:prstClr val="white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АО «</a:t>
            </a:r>
            <a:r>
              <a:rPr lang="ru-RU" dirty="0" err="1">
                <a:solidFill>
                  <a:prstClr val="white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Россети</a:t>
            </a:r>
            <a:r>
              <a:rPr lang="ru-RU" dirty="0">
                <a:solidFill>
                  <a:prstClr val="white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 Управление имуществом»</a:t>
            </a:r>
            <a:endParaRPr kumimoji="0" lang="ru-RU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Roboto" panose="02000000000000000000" pitchFamily="2" charset="0"/>
              <a:ea typeface="Roboto" panose="02000000000000000000" pitchFamily="2" charset="0"/>
              <a:cs typeface="Roboto" panose="020000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98959740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C3AD3046-6C33-7D49-A4D5-1A13FE6E6B83}"/>
              </a:ext>
            </a:extLst>
          </p:cNvPr>
          <p:cNvSpPr txBox="1"/>
          <p:nvPr/>
        </p:nvSpPr>
        <p:spPr>
          <a:xfrm>
            <a:off x="4662809" y="347490"/>
            <a:ext cx="6976194" cy="369332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ru-RU" sz="2400" b="1" dirty="0"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Новые вызовы</a:t>
            </a:r>
          </a:p>
        </p:txBody>
      </p:sp>
      <p:sp>
        <p:nvSpPr>
          <p:cNvPr id="13" name="Номер слайда 12">
            <a:extLst>
              <a:ext uri="{FF2B5EF4-FFF2-40B4-BE49-F238E27FC236}">
                <a16:creationId xmlns:a16="http://schemas.microsoft.com/office/drawing/2014/main" id="{8D845052-C9B8-5A4E-B0F2-A9C16EFAEA2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387076" y="6481224"/>
            <a:ext cx="479480" cy="183703"/>
          </a:xfrm>
        </p:spPr>
        <p:txBody>
          <a:bodyPr lIns="0" tIns="0" rIns="0" bIns="0"/>
          <a:lstStyle/>
          <a:p>
            <a:fld id="{5B5BDD84-EC73-C342-BB1E-BA83D6DD292C}" type="slidenum">
              <a:rPr lang="ru-RU" sz="1100" smtClean="0">
                <a:solidFill>
                  <a:schemeClr val="tx1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2</a:t>
            </a:fld>
            <a:endParaRPr lang="ru-RU" sz="1100" dirty="0">
              <a:solidFill>
                <a:schemeClr val="tx1"/>
              </a:solidFill>
              <a:latin typeface="Roboto" panose="02000000000000000000" pitchFamily="2" charset="0"/>
              <a:ea typeface="Roboto" panose="02000000000000000000" pitchFamily="2" charset="0"/>
              <a:cs typeface="Roboto" panose="02000000000000000000" pitchFamily="2" charset="0"/>
            </a:endParaRPr>
          </a:p>
        </p:txBody>
      </p:sp>
      <p:sp>
        <p:nvSpPr>
          <p:cNvPr id="10" name="Прямоугольник 9">
            <a:extLst>
              <a:ext uri="{FF2B5EF4-FFF2-40B4-BE49-F238E27FC236}">
                <a16:creationId xmlns:a16="http://schemas.microsoft.com/office/drawing/2014/main" id="{AF18ABB0-3CBD-4D19-B44B-22DAE495060D}"/>
              </a:ext>
            </a:extLst>
          </p:cNvPr>
          <p:cNvSpPr/>
          <p:nvPr/>
        </p:nvSpPr>
        <p:spPr>
          <a:xfrm>
            <a:off x="542012" y="1010797"/>
            <a:ext cx="11021340" cy="683418"/>
          </a:xfrm>
          <a:prstGeom prst="rect">
            <a:avLst/>
          </a:prstGeom>
          <a:noFill/>
          <a:ln w="6350">
            <a:solidFill>
              <a:srgbClr val="00B050"/>
            </a:solidFill>
            <a:prstDash val="lg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1257300" lvl="2"/>
            <a:r>
              <a:rPr lang="ru-RU" cap="all" dirty="0">
                <a:solidFill>
                  <a:schemeClr val="accent6">
                    <a:lumMod val="75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  <a:cs typeface="Arial" panose="020B0604020202020204" pitchFamily="34" charset="0"/>
              </a:rPr>
              <a:t>технологии меняются, появились новые вызовы, требующие изменения организационно-технологической модели электрической сети</a:t>
            </a:r>
          </a:p>
        </p:txBody>
      </p:sp>
      <p:sp>
        <p:nvSpPr>
          <p:cNvPr id="11" name="Прямоугольник 10">
            <a:extLst>
              <a:ext uri="{FF2B5EF4-FFF2-40B4-BE49-F238E27FC236}">
                <a16:creationId xmlns:a16="http://schemas.microsoft.com/office/drawing/2014/main" id="{C9B1C13F-2B5D-468F-B8A6-E7DA2E63C251}"/>
              </a:ext>
            </a:extLst>
          </p:cNvPr>
          <p:cNvSpPr/>
          <p:nvPr/>
        </p:nvSpPr>
        <p:spPr>
          <a:xfrm>
            <a:off x="985614" y="2598173"/>
            <a:ext cx="2157101" cy="646331"/>
          </a:xfrm>
          <a:prstGeom prst="rect">
            <a:avLst/>
          </a:prstGeom>
          <a:ln w="6350"/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177800" indent="-177800">
              <a:spcAft>
                <a:spcPts val="300"/>
              </a:spcAft>
              <a:buFont typeface="Wingdings" panose="05000000000000000000" pitchFamily="2" charset="2"/>
              <a:buChar char="§"/>
            </a:pPr>
            <a:r>
              <a:rPr lang="ru-RU" sz="1400" dirty="0">
                <a:solidFill>
                  <a:srgbClr val="002060"/>
                </a:solidFill>
                <a:latin typeface="Roboto" panose="02000000000000000000" pitchFamily="2" charset="0"/>
                <a:ea typeface="Roboto" panose="02000000000000000000" pitchFamily="2" charset="0"/>
              </a:rPr>
              <a:t>Индивидуализация</a:t>
            </a:r>
          </a:p>
          <a:p>
            <a:pPr marL="177800" indent="-177800">
              <a:spcAft>
                <a:spcPts val="300"/>
              </a:spcAft>
              <a:buFont typeface="Wingdings" panose="05000000000000000000" pitchFamily="2" charset="2"/>
              <a:buChar char="§"/>
            </a:pPr>
            <a:r>
              <a:rPr lang="ru-RU" sz="1400" dirty="0">
                <a:solidFill>
                  <a:srgbClr val="002060"/>
                </a:solidFill>
                <a:latin typeface="Roboto" panose="02000000000000000000" pitchFamily="2" charset="0"/>
                <a:ea typeface="Roboto" panose="02000000000000000000" pitchFamily="2" charset="0"/>
              </a:rPr>
              <a:t>Минимизация затрат</a:t>
            </a:r>
          </a:p>
        </p:txBody>
      </p:sp>
      <p:sp>
        <p:nvSpPr>
          <p:cNvPr id="12" name="Прямоугольник 11">
            <a:extLst>
              <a:ext uri="{FF2B5EF4-FFF2-40B4-BE49-F238E27FC236}">
                <a16:creationId xmlns:a16="http://schemas.microsoft.com/office/drawing/2014/main" id="{0B5B6EB3-A7F6-4819-BE7F-14BCEE5B6CC0}"/>
              </a:ext>
            </a:extLst>
          </p:cNvPr>
          <p:cNvSpPr/>
          <p:nvPr/>
        </p:nvSpPr>
        <p:spPr>
          <a:xfrm>
            <a:off x="7172603" y="1893741"/>
            <a:ext cx="4390748" cy="2401451"/>
          </a:xfrm>
          <a:prstGeom prst="rect">
            <a:avLst/>
          </a:prstGeom>
          <a:ln w="6350">
            <a:solidFill>
              <a:srgbClr val="4F81BD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177800" indent="-177800">
              <a:spcAft>
                <a:spcPts val="300"/>
              </a:spcAft>
              <a:buFont typeface="Wingdings" panose="05000000000000000000" pitchFamily="2" charset="2"/>
              <a:buChar char="§"/>
            </a:pPr>
            <a:r>
              <a:rPr lang="ru-RU" sz="1400" dirty="0">
                <a:solidFill>
                  <a:srgbClr val="002060"/>
                </a:solidFill>
                <a:latin typeface="Roboto" panose="02000000000000000000" pitchFamily="2" charset="0"/>
                <a:ea typeface="Roboto" panose="02000000000000000000" pitchFamily="2" charset="0"/>
              </a:rPr>
              <a:t>Протоколы обмена информацией</a:t>
            </a:r>
          </a:p>
          <a:p>
            <a:pPr marL="177800" indent="-177800">
              <a:spcAft>
                <a:spcPts val="300"/>
              </a:spcAft>
              <a:buFont typeface="Wingdings" panose="05000000000000000000" pitchFamily="2" charset="2"/>
              <a:buChar char="§"/>
            </a:pPr>
            <a:r>
              <a:rPr lang="ru-RU" sz="1400" dirty="0">
                <a:solidFill>
                  <a:srgbClr val="002060"/>
                </a:solidFill>
                <a:latin typeface="Roboto" panose="02000000000000000000" pitchFamily="2" charset="0"/>
                <a:ea typeface="Roboto" panose="02000000000000000000" pitchFamily="2" charset="0"/>
              </a:rPr>
              <a:t>Компактные </a:t>
            </a:r>
            <a:r>
              <a:rPr lang="en-US" sz="1400" dirty="0" err="1">
                <a:solidFill>
                  <a:srgbClr val="002060"/>
                </a:solidFill>
                <a:latin typeface="Roboto" panose="02000000000000000000" pitchFamily="2" charset="0"/>
                <a:ea typeface="Roboto" panose="02000000000000000000" pitchFamily="2" charset="0"/>
              </a:rPr>
              <a:t>Plug&amp;Play</a:t>
            </a:r>
            <a:r>
              <a:rPr lang="en-US" sz="1400" dirty="0">
                <a:solidFill>
                  <a:srgbClr val="002060"/>
                </a:solidFill>
                <a:latin typeface="Roboto" panose="02000000000000000000" pitchFamily="2" charset="0"/>
                <a:ea typeface="Roboto" panose="02000000000000000000" pitchFamily="2" charset="0"/>
              </a:rPr>
              <a:t> </a:t>
            </a:r>
            <a:r>
              <a:rPr lang="ru-RU" sz="1400" dirty="0">
                <a:solidFill>
                  <a:srgbClr val="002060"/>
                </a:solidFill>
                <a:latin typeface="Roboto" panose="02000000000000000000" pitchFamily="2" charset="0"/>
                <a:ea typeface="Roboto" panose="02000000000000000000" pitchFamily="2" charset="0"/>
              </a:rPr>
              <a:t>решения </a:t>
            </a:r>
          </a:p>
          <a:p>
            <a:pPr marL="177800" indent="-177800">
              <a:spcAft>
                <a:spcPts val="300"/>
              </a:spcAft>
              <a:buFont typeface="Wingdings" panose="05000000000000000000" pitchFamily="2" charset="2"/>
              <a:buChar char="§"/>
            </a:pPr>
            <a:r>
              <a:rPr lang="ru-RU" sz="1400" dirty="0">
                <a:solidFill>
                  <a:srgbClr val="002060"/>
                </a:solidFill>
                <a:latin typeface="Roboto" panose="02000000000000000000" pitchFamily="2" charset="0"/>
                <a:ea typeface="Roboto" panose="02000000000000000000" pitchFamily="2" charset="0"/>
              </a:rPr>
              <a:t>Информационная безопасность</a:t>
            </a:r>
          </a:p>
          <a:p>
            <a:pPr marL="177800" indent="-177800">
              <a:spcAft>
                <a:spcPts val="300"/>
              </a:spcAft>
              <a:buFont typeface="Wingdings" panose="05000000000000000000" pitchFamily="2" charset="2"/>
              <a:buChar char="§"/>
            </a:pPr>
            <a:r>
              <a:rPr lang="ru-RU" sz="1400" dirty="0">
                <a:solidFill>
                  <a:srgbClr val="002060"/>
                </a:solidFill>
                <a:latin typeface="Roboto" panose="02000000000000000000" pitchFamily="2" charset="0"/>
                <a:ea typeface="Roboto" panose="02000000000000000000" pitchFamily="2" charset="0"/>
              </a:rPr>
              <a:t>Системы предиктивного анализа</a:t>
            </a:r>
          </a:p>
          <a:p>
            <a:pPr marL="177800" indent="-177800">
              <a:spcAft>
                <a:spcPts val="300"/>
              </a:spcAft>
              <a:buFont typeface="Wingdings" panose="05000000000000000000" pitchFamily="2" charset="2"/>
              <a:buChar char="§"/>
            </a:pPr>
            <a:r>
              <a:rPr lang="ru-RU" sz="1400" dirty="0">
                <a:solidFill>
                  <a:srgbClr val="002060"/>
                </a:solidFill>
                <a:latin typeface="Roboto" panose="02000000000000000000" pitchFamily="2" charset="0"/>
                <a:ea typeface="Roboto" panose="02000000000000000000" pitchFamily="2" charset="0"/>
              </a:rPr>
              <a:t>Новые типы измерителей в электроэнергетике</a:t>
            </a:r>
            <a:endParaRPr lang="en-US" sz="1400" dirty="0">
              <a:solidFill>
                <a:srgbClr val="002060"/>
              </a:solidFill>
              <a:latin typeface="Roboto" panose="02000000000000000000" pitchFamily="2" charset="0"/>
              <a:ea typeface="Roboto" panose="02000000000000000000" pitchFamily="2" charset="0"/>
            </a:endParaRPr>
          </a:p>
          <a:p>
            <a:pPr marL="177800" indent="-177800">
              <a:spcAft>
                <a:spcPts val="300"/>
              </a:spcAft>
              <a:buFont typeface="Wingdings" panose="05000000000000000000" pitchFamily="2" charset="2"/>
              <a:buChar char="§"/>
            </a:pPr>
            <a:r>
              <a:rPr lang="ru-RU" sz="1400" dirty="0">
                <a:solidFill>
                  <a:srgbClr val="002060"/>
                </a:solidFill>
                <a:latin typeface="Roboto" panose="02000000000000000000" pitchFamily="2" charset="0"/>
                <a:ea typeface="Roboto" panose="02000000000000000000" pitchFamily="2" charset="0"/>
              </a:rPr>
              <a:t>Облачные платформы для сетевой инфраструктуры и потребителей</a:t>
            </a:r>
          </a:p>
          <a:p>
            <a:pPr marL="177800" indent="-177800">
              <a:spcAft>
                <a:spcPts val="300"/>
              </a:spcAft>
              <a:buFont typeface="Wingdings" panose="05000000000000000000" pitchFamily="2" charset="2"/>
              <a:buChar char="§"/>
            </a:pPr>
            <a:r>
              <a:rPr lang="ru-RU" sz="1400" dirty="0">
                <a:solidFill>
                  <a:srgbClr val="002060"/>
                </a:solidFill>
                <a:latin typeface="Roboto" panose="02000000000000000000" pitchFamily="2" charset="0"/>
                <a:ea typeface="Roboto" panose="02000000000000000000" pitchFamily="2" charset="0"/>
              </a:rPr>
              <a:t>Системы накопления электроэнергии</a:t>
            </a:r>
          </a:p>
          <a:p>
            <a:pPr marL="177800" indent="-177800">
              <a:spcAft>
                <a:spcPts val="300"/>
              </a:spcAft>
              <a:buFont typeface="Wingdings" panose="05000000000000000000" pitchFamily="2" charset="2"/>
              <a:buChar char="§"/>
            </a:pPr>
            <a:r>
              <a:rPr lang="ru-RU" sz="1400" dirty="0" err="1">
                <a:solidFill>
                  <a:srgbClr val="002060"/>
                </a:solidFill>
                <a:latin typeface="Roboto" panose="02000000000000000000" pitchFamily="2" charset="0"/>
                <a:ea typeface="Roboto" panose="02000000000000000000" pitchFamily="2" charset="0"/>
              </a:rPr>
              <a:t>Электрозарядная</a:t>
            </a:r>
            <a:r>
              <a:rPr lang="ru-RU" sz="1400" dirty="0">
                <a:solidFill>
                  <a:srgbClr val="002060"/>
                </a:solidFill>
                <a:latin typeface="Roboto" panose="02000000000000000000" pitchFamily="2" charset="0"/>
                <a:ea typeface="Roboto" panose="02000000000000000000" pitchFamily="2" charset="0"/>
              </a:rPr>
              <a:t> инфраструктура</a:t>
            </a:r>
          </a:p>
          <a:p>
            <a:pPr marL="177800" indent="-177800">
              <a:spcAft>
                <a:spcPts val="300"/>
              </a:spcAft>
              <a:buFont typeface="Wingdings" panose="05000000000000000000" pitchFamily="2" charset="2"/>
              <a:buChar char="§"/>
            </a:pPr>
            <a:r>
              <a:rPr lang="ru-RU" sz="1400" dirty="0">
                <a:solidFill>
                  <a:srgbClr val="002060"/>
                </a:solidFill>
                <a:latin typeface="Roboto" panose="02000000000000000000" pitchFamily="2" charset="0"/>
                <a:ea typeface="Roboto" panose="02000000000000000000" pitchFamily="2" charset="0"/>
              </a:rPr>
              <a:t>Возобновляемые источники энергии</a:t>
            </a:r>
          </a:p>
        </p:txBody>
      </p:sp>
      <p:pic>
        <p:nvPicPr>
          <p:cNvPr id="14" name="Рисунок 13" descr="Искусственный интеллект контур">
            <a:extLst>
              <a:ext uri="{FF2B5EF4-FFF2-40B4-BE49-F238E27FC236}">
                <a16:creationId xmlns:a16="http://schemas.microsoft.com/office/drawing/2014/main" id="{D0E5F4B4-5703-479D-9B8B-4D530CD799B7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xmlns="" r:embed="rId5"/>
              </a:ext>
            </a:extLst>
          </a:blip>
          <a:stretch>
            <a:fillRect/>
          </a:stretch>
        </p:blipFill>
        <p:spPr>
          <a:xfrm>
            <a:off x="3397812" y="2134571"/>
            <a:ext cx="914400" cy="914400"/>
          </a:xfrm>
          <a:prstGeom prst="rect">
            <a:avLst/>
          </a:prstGeom>
        </p:spPr>
      </p:pic>
      <p:sp>
        <p:nvSpPr>
          <p:cNvPr id="15" name="Прямоугольник 14">
            <a:extLst>
              <a:ext uri="{FF2B5EF4-FFF2-40B4-BE49-F238E27FC236}">
                <a16:creationId xmlns:a16="http://schemas.microsoft.com/office/drawing/2014/main" id="{E29DF115-9AC0-41AD-9621-BFDF39347098}"/>
              </a:ext>
            </a:extLst>
          </p:cNvPr>
          <p:cNvSpPr/>
          <p:nvPr/>
        </p:nvSpPr>
        <p:spPr>
          <a:xfrm>
            <a:off x="2778369" y="3413988"/>
            <a:ext cx="1786648" cy="625902"/>
          </a:xfrm>
          <a:prstGeom prst="rect">
            <a:avLst/>
          </a:prstGeom>
          <a:noFill/>
          <a:ln w="6350">
            <a:noFill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>
              <a:spcAft>
                <a:spcPts val="300"/>
              </a:spcAft>
            </a:pPr>
            <a:r>
              <a:rPr lang="ru-RU" sz="2000" dirty="0">
                <a:solidFill>
                  <a:srgbClr val="002060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Умный </a:t>
            </a:r>
          </a:p>
          <a:p>
            <a:pPr algn="ctr">
              <a:spcAft>
                <a:spcPts val="300"/>
              </a:spcAft>
            </a:pPr>
            <a:r>
              <a:rPr lang="ru-RU" sz="2000" dirty="0">
                <a:solidFill>
                  <a:srgbClr val="002060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потребитель</a:t>
            </a:r>
            <a:endParaRPr lang="ru-RU" sz="1300" dirty="0">
              <a:solidFill>
                <a:srgbClr val="002060"/>
              </a:solidFill>
              <a:latin typeface="Roboto" panose="02000000000000000000" pitchFamily="2" charset="0"/>
              <a:ea typeface="Roboto" panose="02000000000000000000" pitchFamily="2" charset="0"/>
              <a:cs typeface="Roboto" panose="02000000000000000000" pitchFamily="2" charset="0"/>
            </a:endParaRPr>
          </a:p>
        </p:txBody>
      </p:sp>
      <p:pic>
        <p:nvPicPr>
          <p:cNvPr id="16" name="Рисунок 15">
            <a:extLst>
              <a:ext uri="{FF2B5EF4-FFF2-40B4-BE49-F238E27FC236}">
                <a16:creationId xmlns:a16="http://schemas.microsoft.com/office/drawing/2014/main" id="{794721A9-E82F-453B-B2D1-4024EA1F5AB1}"/>
              </a:ext>
            </a:extLst>
          </p:cNvPr>
          <p:cNvPicPr>
            <a:picLocks noChangeAspect="1"/>
          </p:cNvPicPr>
          <p:nvPr/>
        </p:nvPicPr>
        <p:blipFill rotWithShape="1">
          <a:blip r:embed="rId6" cstate="print"/>
          <a:srcRect l="18692" t="11578" r="37664" b="25286"/>
          <a:stretch/>
        </p:blipFill>
        <p:spPr>
          <a:xfrm>
            <a:off x="5482521" y="2182196"/>
            <a:ext cx="1070535" cy="871101"/>
          </a:xfrm>
          <a:prstGeom prst="rect">
            <a:avLst/>
          </a:prstGeom>
        </p:spPr>
      </p:pic>
      <p:sp>
        <p:nvSpPr>
          <p:cNvPr id="17" name="Прямоугольник 16">
            <a:extLst>
              <a:ext uri="{FF2B5EF4-FFF2-40B4-BE49-F238E27FC236}">
                <a16:creationId xmlns:a16="http://schemas.microsoft.com/office/drawing/2014/main" id="{F3200D1E-1031-4303-B5F8-4FEB4FC8FBB3}"/>
              </a:ext>
            </a:extLst>
          </p:cNvPr>
          <p:cNvSpPr/>
          <p:nvPr/>
        </p:nvSpPr>
        <p:spPr>
          <a:xfrm>
            <a:off x="4996295" y="3384760"/>
            <a:ext cx="2042987" cy="655130"/>
          </a:xfrm>
          <a:prstGeom prst="rect">
            <a:avLst/>
          </a:prstGeom>
          <a:noFill/>
          <a:ln w="6350">
            <a:noFill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>
              <a:spcAft>
                <a:spcPts val="300"/>
              </a:spcAft>
            </a:pPr>
            <a:r>
              <a:rPr lang="ru-RU" sz="2000" dirty="0">
                <a:solidFill>
                  <a:srgbClr val="002060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Новые технологии</a:t>
            </a:r>
            <a:endParaRPr lang="ru-RU" sz="1300" dirty="0">
              <a:solidFill>
                <a:srgbClr val="002060"/>
              </a:solidFill>
              <a:latin typeface="Roboto" panose="02000000000000000000" pitchFamily="2" charset="0"/>
              <a:ea typeface="Roboto" panose="02000000000000000000" pitchFamily="2" charset="0"/>
              <a:cs typeface="Roboto" panose="02000000000000000000" pitchFamily="2" charset="0"/>
            </a:endParaRPr>
          </a:p>
        </p:txBody>
      </p:sp>
      <p:sp>
        <p:nvSpPr>
          <p:cNvPr id="18" name="Стрелка: вниз 17">
            <a:extLst>
              <a:ext uri="{FF2B5EF4-FFF2-40B4-BE49-F238E27FC236}">
                <a16:creationId xmlns:a16="http://schemas.microsoft.com/office/drawing/2014/main" id="{B726D502-956B-49C2-BF3D-BC0F1E6EDE1D}"/>
              </a:ext>
            </a:extLst>
          </p:cNvPr>
          <p:cNvSpPr/>
          <p:nvPr/>
        </p:nvSpPr>
        <p:spPr>
          <a:xfrm rot="16200000">
            <a:off x="4243420" y="2879245"/>
            <a:ext cx="1116000" cy="330763"/>
          </a:xfrm>
          <a:prstGeom prst="downArrow">
            <a:avLst/>
          </a:prstGeom>
          <a:solidFill>
            <a:srgbClr val="70AD4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9" name="Овал 18">
            <a:extLst>
              <a:ext uri="{FF2B5EF4-FFF2-40B4-BE49-F238E27FC236}">
                <a16:creationId xmlns:a16="http://schemas.microsoft.com/office/drawing/2014/main" id="{FDAF6CCF-A12F-45C2-BC52-72847DCA3C93}"/>
              </a:ext>
            </a:extLst>
          </p:cNvPr>
          <p:cNvSpPr/>
          <p:nvPr/>
        </p:nvSpPr>
        <p:spPr>
          <a:xfrm>
            <a:off x="552997" y="1822618"/>
            <a:ext cx="360000" cy="36000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>
                <a:latin typeface="Arial Narrow" panose="020B0606020202030204" pitchFamily="34" charset="0"/>
              </a:rPr>
              <a:t>1</a:t>
            </a:r>
          </a:p>
        </p:txBody>
      </p:sp>
      <p:sp>
        <p:nvSpPr>
          <p:cNvPr id="20" name="Овал 19">
            <a:extLst>
              <a:ext uri="{FF2B5EF4-FFF2-40B4-BE49-F238E27FC236}">
                <a16:creationId xmlns:a16="http://schemas.microsoft.com/office/drawing/2014/main" id="{6B2EF547-CBEC-4769-A6BC-AD7CF2F9A394}"/>
              </a:ext>
            </a:extLst>
          </p:cNvPr>
          <p:cNvSpPr/>
          <p:nvPr/>
        </p:nvSpPr>
        <p:spPr>
          <a:xfrm>
            <a:off x="552997" y="4568527"/>
            <a:ext cx="360000" cy="36000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>
                <a:latin typeface="Arial Narrow" panose="020B0606020202030204" pitchFamily="34" charset="0"/>
              </a:rPr>
              <a:t>2</a:t>
            </a:r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D6A4D043-D72E-482F-B226-C475C102543D}"/>
              </a:ext>
            </a:extLst>
          </p:cNvPr>
          <p:cNvSpPr txBox="1"/>
          <p:nvPr/>
        </p:nvSpPr>
        <p:spPr>
          <a:xfrm>
            <a:off x="1032387" y="4398013"/>
            <a:ext cx="10606616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Bef>
                <a:spcPts val="200"/>
              </a:spcBef>
              <a:spcAft>
                <a:spcPts val="200"/>
              </a:spcAft>
              <a:buClr>
                <a:srgbClr val="002060"/>
              </a:buClr>
              <a:defRPr/>
            </a:pPr>
            <a:r>
              <a:rPr lang="ru-RU" sz="1600" kern="0" dirty="0">
                <a:solidFill>
                  <a:srgbClr val="002060"/>
                </a:solidFill>
                <a:latin typeface="Roboto" panose="02000000000000000000" pitchFamily="2" charset="0"/>
                <a:ea typeface="Roboto" panose="02000000000000000000" pitchFamily="2" charset="0"/>
              </a:rPr>
              <a:t>Существует проблема в отсутствие звена между разработчиками, сетевой компанией и потребителем для проведения исследований, апробации, пилотирования и последующего внедрения технологий для электросетевого </a:t>
            </a:r>
            <a:r>
              <a:rPr lang="ru-RU" sz="1600" kern="0" dirty="0" smtClean="0">
                <a:solidFill>
                  <a:srgbClr val="002060"/>
                </a:solidFill>
                <a:latin typeface="Roboto" panose="02000000000000000000" pitchFamily="2" charset="0"/>
                <a:ea typeface="Roboto" panose="02000000000000000000" pitchFamily="2" charset="0"/>
              </a:rPr>
              <a:t>комплекса.</a:t>
            </a:r>
            <a:endParaRPr lang="ru-RU" sz="1600" kern="0" dirty="0">
              <a:solidFill>
                <a:srgbClr val="002060"/>
              </a:solidFill>
              <a:latin typeface="Roboto" panose="02000000000000000000" pitchFamily="2" charset="0"/>
              <a:ea typeface="Roboto" panose="02000000000000000000" pitchFamily="2" charset="0"/>
            </a:endParaRPr>
          </a:p>
        </p:txBody>
      </p:sp>
      <p:cxnSp>
        <p:nvCxnSpPr>
          <p:cNvPr id="22" name="Прямая соединительная линия 21">
            <a:extLst>
              <a:ext uri="{FF2B5EF4-FFF2-40B4-BE49-F238E27FC236}">
                <a16:creationId xmlns:a16="http://schemas.microsoft.com/office/drawing/2014/main" id="{D3567926-0707-4603-9D67-712CFF021D99}"/>
              </a:ext>
            </a:extLst>
          </p:cNvPr>
          <p:cNvCxnSpPr>
            <a:cxnSpLocks/>
          </p:cNvCxnSpPr>
          <p:nvPr/>
        </p:nvCxnSpPr>
        <p:spPr>
          <a:xfrm>
            <a:off x="542012" y="5229011"/>
            <a:ext cx="11021339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3" name="Прямоугольник 22">
            <a:extLst>
              <a:ext uri="{FF2B5EF4-FFF2-40B4-BE49-F238E27FC236}">
                <a16:creationId xmlns:a16="http://schemas.microsoft.com/office/drawing/2014/main" id="{4CDE7110-308D-4D82-A7A9-1EE190915FE3}"/>
              </a:ext>
            </a:extLst>
          </p:cNvPr>
          <p:cNvSpPr/>
          <p:nvPr/>
        </p:nvSpPr>
        <p:spPr>
          <a:xfrm>
            <a:off x="552997" y="5325502"/>
            <a:ext cx="11010354" cy="730534"/>
          </a:xfrm>
          <a:prstGeom prst="rect">
            <a:avLst/>
          </a:prstGeom>
          <a:solidFill>
            <a:srgbClr val="002060">
              <a:alpha val="4000"/>
            </a:srgbClr>
          </a:solidFill>
          <a:ln w="28575" cap="flat" cmpd="sng" algn="ctr">
            <a:solidFill>
              <a:srgbClr val="C38583"/>
            </a:solidFill>
            <a:prstDash val="sysDash"/>
          </a:ln>
          <a:effectLst/>
        </p:spPr>
        <p:txBody>
          <a:bodyPr anchor="ctr"/>
          <a:lstStyle/>
          <a:p>
            <a:pPr algn="ctr">
              <a:spcBef>
                <a:spcPts val="200"/>
              </a:spcBef>
              <a:spcAft>
                <a:spcPts val="200"/>
              </a:spcAft>
              <a:buClr>
                <a:srgbClr val="002060"/>
              </a:buClr>
              <a:defRPr/>
            </a:pPr>
            <a:r>
              <a:rPr lang="ru-RU" kern="0" cap="all" dirty="0">
                <a:solidFill>
                  <a:schemeClr val="accent6">
                    <a:lumMod val="75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</a:rPr>
              <a:t>Сформировалось понимание актуальной и первоочередной потребности в испытаниях для нужд электросетевого комплекса</a:t>
            </a:r>
          </a:p>
        </p:txBody>
      </p:sp>
      <p:sp>
        <p:nvSpPr>
          <p:cNvPr id="25" name="Прямоугольник 24" descr="Флажок">
            <a:extLst>
              <a:ext uri="{FF2B5EF4-FFF2-40B4-BE49-F238E27FC236}">
                <a16:creationId xmlns:a16="http://schemas.microsoft.com/office/drawing/2014/main" id="{0F743BD1-B965-41F4-9849-0A234D75B9C8}"/>
              </a:ext>
            </a:extLst>
          </p:cNvPr>
          <p:cNvSpPr/>
          <p:nvPr/>
        </p:nvSpPr>
        <p:spPr>
          <a:xfrm>
            <a:off x="857798" y="1019195"/>
            <a:ext cx="576000" cy="648000"/>
          </a:xfrm>
          <a:prstGeom prst="rect">
            <a:avLst/>
          </a:prstGeom>
          <a:blipFill>
            <a:blip r:embed="rId7" cstate="print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xmlns="" r:embed="rId8"/>
                </a:ext>
              </a:extLst>
            </a:blip>
            <a:stretch>
              <a:fillRect/>
            </a:stretch>
          </a:blipFill>
          <a:ln>
            <a:noFill/>
          </a:ln>
        </p:spPr>
        <p:style>
          <a:lnRef idx="2">
            <a:scrgbClr r="0" g="0" b="0"/>
          </a:lnRef>
          <a:fillRef idx="1">
            <a:scrgbClr r="0" g="0" b="0"/>
          </a:fillRef>
          <a:effectRef idx="0">
            <a:schemeClr val="accent3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</p:sp>
    </p:spTree>
    <p:extLst>
      <p:ext uri="{BB962C8B-B14F-4D97-AF65-F5344CB8AC3E}">
        <p14:creationId xmlns:p14="http://schemas.microsoft.com/office/powerpoint/2010/main" val="364536461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Номер слайда 12">
            <a:extLst>
              <a:ext uri="{FF2B5EF4-FFF2-40B4-BE49-F238E27FC236}">
                <a16:creationId xmlns:a16="http://schemas.microsoft.com/office/drawing/2014/main" id="{8D845052-C9B8-5A4E-B0F2-A9C16EFAEA2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387076" y="6481224"/>
            <a:ext cx="479480" cy="183703"/>
          </a:xfrm>
        </p:spPr>
        <p:txBody>
          <a:bodyPr lIns="0" tIns="0" rIns="0" bIns="0"/>
          <a:lstStyle/>
          <a:p>
            <a:fld id="{5B5BDD84-EC73-C342-BB1E-BA83D6DD292C}" type="slidenum">
              <a:rPr lang="ru-RU" sz="1100" smtClean="0">
                <a:solidFill>
                  <a:schemeClr val="tx1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3</a:t>
            </a:fld>
            <a:endParaRPr lang="ru-RU" sz="1100" dirty="0">
              <a:solidFill>
                <a:schemeClr val="tx1"/>
              </a:solidFill>
              <a:latin typeface="Roboto" panose="02000000000000000000" pitchFamily="2" charset="0"/>
              <a:ea typeface="Roboto" panose="02000000000000000000" pitchFamily="2" charset="0"/>
              <a:cs typeface="Roboto" panose="02000000000000000000" pitchFamily="2" charset="0"/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EF376723-8CAF-ABA8-B4A8-3FAA4887928A}"/>
              </a:ext>
            </a:extLst>
          </p:cNvPr>
          <p:cNvSpPr txBox="1"/>
          <p:nvPr/>
        </p:nvSpPr>
        <p:spPr>
          <a:xfrm>
            <a:off x="501042" y="1886725"/>
            <a:ext cx="11690958" cy="984885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ru-RU" sz="3200" b="1" dirty="0">
                <a:solidFill>
                  <a:srgbClr val="252B62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Интеллектуальная лаборатория</a:t>
            </a:r>
          </a:p>
          <a:p>
            <a:r>
              <a:rPr lang="ru-RU" sz="3200" b="1" dirty="0">
                <a:solidFill>
                  <a:srgbClr val="252B62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Состав и функционал</a:t>
            </a:r>
          </a:p>
        </p:txBody>
      </p:sp>
    </p:spTree>
    <p:extLst>
      <p:ext uri="{BB962C8B-B14F-4D97-AF65-F5344CB8AC3E}">
        <p14:creationId xmlns:p14="http://schemas.microsoft.com/office/powerpoint/2010/main" val="395238072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C3AD3046-6C33-7D49-A4D5-1A13FE6E6B83}"/>
              </a:ext>
            </a:extLst>
          </p:cNvPr>
          <p:cNvSpPr txBox="1"/>
          <p:nvPr/>
        </p:nvSpPr>
        <p:spPr>
          <a:xfrm>
            <a:off x="3716929" y="357239"/>
            <a:ext cx="4407164" cy="369332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ru-RU" sz="2400" b="1" dirty="0"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Состав и функционал. Этап 1</a:t>
            </a:r>
          </a:p>
        </p:txBody>
      </p:sp>
      <p:sp>
        <p:nvSpPr>
          <p:cNvPr id="13" name="Номер слайда 12">
            <a:extLst>
              <a:ext uri="{FF2B5EF4-FFF2-40B4-BE49-F238E27FC236}">
                <a16:creationId xmlns:a16="http://schemas.microsoft.com/office/drawing/2014/main" id="{8D845052-C9B8-5A4E-B0F2-A9C16EFAEA2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387076" y="6536224"/>
            <a:ext cx="479480" cy="183703"/>
          </a:xfrm>
        </p:spPr>
        <p:txBody>
          <a:bodyPr lIns="0" tIns="0" rIns="0" bIns="0"/>
          <a:lstStyle/>
          <a:p>
            <a:fld id="{5B5BDD84-EC73-C342-BB1E-BA83D6DD292C}" type="slidenum">
              <a:rPr lang="ru-RU" sz="1100" smtClean="0">
                <a:solidFill>
                  <a:schemeClr val="tx1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4</a:t>
            </a:fld>
            <a:endParaRPr lang="ru-RU" sz="1100" dirty="0">
              <a:solidFill>
                <a:schemeClr val="tx1"/>
              </a:solidFill>
              <a:latin typeface="Roboto" panose="02000000000000000000" pitchFamily="2" charset="0"/>
              <a:ea typeface="Roboto" panose="02000000000000000000" pitchFamily="2" charset="0"/>
              <a:cs typeface="Roboto" panose="02000000000000000000" pitchFamily="2" charset="0"/>
            </a:endParaRPr>
          </a:p>
        </p:txBody>
      </p:sp>
      <p:pic>
        <p:nvPicPr>
          <p:cNvPr id="10" name="Picture 2">
            <a:extLst>
              <a:ext uri="{FF2B5EF4-FFF2-40B4-BE49-F238E27FC236}">
                <a16:creationId xmlns:a16="http://schemas.microsoft.com/office/drawing/2014/main" id="{1FDA2819-EA5B-4687-BEAC-75AA6C3C99F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rightnessContrast bright="20000" contrast="-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99908" y="772203"/>
            <a:ext cx="5226908" cy="3190505"/>
          </a:xfrm>
          <a:prstGeom prst="rect">
            <a:avLst/>
          </a:prstGeom>
          <a:noFill/>
          <a:ln>
            <a:noFill/>
          </a:ln>
          <a:effectLst>
            <a:softEdge rad="152400"/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graphicFrame>
        <p:nvGraphicFramePr>
          <p:cNvPr id="11" name="Таблица 10">
            <a:extLst>
              <a:ext uri="{FF2B5EF4-FFF2-40B4-BE49-F238E27FC236}">
                <a16:creationId xmlns:a16="http://schemas.microsoft.com/office/drawing/2014/main" id="{AA1E91A8-BB67-4220-911C-FC0A088D6264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703257955"/>
              </p:ext>
            </p:extLst>
          </p:nvPr>
        </p:nvGraphicFramePr>
        <p:xfrm>
          <a:off x="6040315" y="3890481"/>
          <a:ext cx="5996354" cy="266297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5996354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376970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600" b="1" dirty="0">
                          <a:solidFill>
                            <a:schemeClr val="tx2"/>
                          </a:solidFill>
                          <a:latin typeface="Roboto" panose="02000000000000000000" pitchFamily="2" charset="0"/>
                          <a:ea typeface="Roboto" panose="02000000000000000000" pitchFamily="2" charset="0"/>
                        </a:rPr>
                        <a:t>Работы,</a:t>
                      </a:r>
                      <a:r>
                        <a:rPr lang="en-US" sz="1600" b="1" dirty="0">
                          <a:solidFill>
                            <a:schemeClr val="tx2"/>
                          </a:solidFill>
                          <a:latin typeface="Roboto" panose="02000000000000000000" pitchFamily="2" charset="0"/>
                          <a:ea typeface="Roboto" panose="02000000000000000000" pitchFamily="2" charset="0"/>
                        </a:rPr>
                        <a:t> </a:t>
                      </a:r>
                      <a:r>
                        <a:rPr lang="ru-RU" sz="1600" b="1" dirty="0">
                          <a:solidFill>
                            <a:schemeClr val="tx2"/>
                          </a:solidFill>
                          <a:latin typeface="Roboto" panose="02000000000000000000" pitchFamily="2" charset="0"/>
                          <a:ea typeface="Roboto" panose="02000000000000000000" pitchFamily="2" charset="0"/>
                        </a:rPr>
                        <a:t>выполняемые уже сейчас</a:t>
                      </a:r>
                      <a:endParaRPr lang="ru-RU" sz="1600" dirty="0">
                        <a:latin typeface="Roboto" panose="02000000000000000000" pitchFamily="2" charset="0"/>
                        <a:ea typeface="Roboto" panose="02000000000000000000" pitchFamily="2" charset="0"/>
                      </a:endParaRPr>
                    </a:p>
                  </a:txBody>
                  <a:tcPr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20000"/>
                        <a:lumOff val="80000"/>
                        <a:alpha val="7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680044">
                <a:tc>
                  <a:txBody>
                    <a:bodyPr/>
                    <a:lstStyle/>
                    <a:p>
                      <a:pPr marL="0" indent="0" algn="l" defTabSz="914400" rtl="0" eaLnBrk="1" latinLnBrk="0" hangingPunct="1">
                        <a:lnSpc>
                          <a:spcPct val="100000"/>
                        </a:lnSpc>
                        <a:spcBef>
                          <a:spcPts val="300"/>
                        </a:spcBef>
                        <a:spcAft>
                          <a:spcPts val="0"/>
                        </a:spcAft>
                        <a:buFont typeface="Wingdings" panose="05000000000000000000" pitchFamily="2" charset="2"/>
                        <a:buNone/>
                      </a:pPr>
                      <a:r>
                        <a:rPr lang="ru-RU" sz="1600" kern="1200" dirty="0">
                          <a:solidFill>
                            <a:schemeClr val="dk1"/>
                          </a:solidFill>
                          <a:latin typeface="Roboto" panose="02000000000000000000" pitchFamily="2" charset="0"/>
                          <a:ea typeface="Roboto" panose="02000000000000000000" pitchFamily="2" charset="0"/>
                          <a:cs typeface="+mn-cs"/>
                        </a:rPr>
                        <a:t>Проведены функциональные испытания опытных образцов двух НИОКР ПАО «</a:t>
                      </a:r>
                      <a:r>
                        <a:rPr lang="ru-RU" sz="1600" kern="1200" dirty="0" err="1">
                          <a:solidFill>
                            <a:schemeClr val="dk1"/>
                          </a:solidFill>
                          <a:latin typeface="Roboto" panose="02000000000000000000" pitchFamily="2" charset="0"/>
                          <a:ea typeface="Roboto" panose="02000000000000000000" pitchFamily="2" charset="0"/>
                          <a:cs typeface="+mn-cs"/>
                        </a:rPr>
                        <a:t>Россети</a:t>
                      </a:r>
                      <a:r>
                        <a:rPr lang="ru-RU" sz="1600" kern="1200" dirty="0">
                          <a:solidFill>
                            <a:schemeClr val="dk1"/>
                          </a:solidFill>
                          <a:latin typeface="Roboto" panose="02000000000000000000" pitchFamily="2" charset="0"/>
                          <a:ea typeface="Roboto" panose="02000000000000000000" pitchFamily="2" charset="0"/>
                          <a:cs typeface="+mn-cs"/>
                        </a:rPr>
                        <a:t> Центр»: «Разработка опытного образца электросетевого контроллера для управления активной распределительной электрической сетью 0,4 </a:t>
                      </a:r>
                      <a:r>
                        <a:rPr lang="ru-RU" sz="1600" kern="1200" dirty="0" err="1">
                          <a:solidFill>
                            <a:schemeClr val="dk1"/>
                          </a:solidFill>
                          <a:latin typeface="Roboto" panose="02000000000000000000" pitchFamily="2" charset="0"/>
                          <a:ea typeface="Roboto" panose="02000000000000000000" pitchFamily="2" charset="0"/>
                          <a:cs typeface="+mn-cs"/>
                        </a:rPr>
                        <a:t>кВ</a:t>
                      </a:r>
                      <a:r>
                        <a:rPr lang="ru-RU" sz="1600" kern="1200" dirty="0">
                          <a:solidFill>
                            <a:schemeClr val="dk1"/>
                          </a:solidFill>
                          <a:latin typeface="Roboto" panose="02000000000000000000" pitchFamily="2" charset="0"/>
                          <a:ea typeface="Roboto" panose="02000000000000000000" pitchFamily="2" charset="0"/>
                          <a:cs typeface="+mn-cs"/>
                        </a:rPr>
                        <a:t>, насыщенной </a:t>
                      </a:r>
                      <a:r>
                        <a:rPr lang="ru-RU" sz="1600" kern="1200" dirty="0" err="1">
                          <a:solidFill>
                            <a:schemeClr val="dk1"/>
                          </a:solidFill>
                          <a:latin typeface="Roboto" panose="02000000000000000000" pitchFamily="2" charset="0"/>
                          <a:ea typeface="Roboto" panose="02000000000000000000" pitchFamily="2" charset="0"/>
                          <a:cs typeface="+mn-cs"/>
                        </a:rPr>
                        <a:t>просьюмерами</a:t>
                      </a:r>
                      <a:r>
                        <a:rPr lang="ru-RU" sz="1600" kern="1200" dirty="0">
                          <a:solidFill>
                            <a:schemeClr val="dk1"/>
                          </a:solidFill>
                          <a:latin typeface="Roboto" panose="02000000000000000000" pitchFamily="2" charset="0"/>
                          <a:ea typeface="Roboto" panose="02000000000000000000" pitchFamily="2" charset="0"/>
                          <a:cs typeface="+mn-cs"/>
                        </a:rPr>
                        <a:t> и объектами </a:t>
                      </a:r>
                      <a:r>
                        <a:rPr lang="ru-RU" sz="1600" kern="1200" dirty="0" err="1">
                          <a:solidFill>
                            <a:schemeClr val="dk1"/>
                          </a:solidFill>
                          <a:latin typeface="Roboto" panose="02000000000000000000" pitchFamily="2" charset="0"/>
                          <a:ea typeface="Roboto" panose="02000000000000000000" pitchFamily="2" charset="0"/>
                          <a:cs typeface="+mn-cs"/>
                        </a:rPr>
                        <a:t>микрогенерации</a:t>
                      </a:r>
                      <a:r>
                        <a:rPr lang="ru-RU" sz="1600" kern="1200" dirty="0">
                          <a:solidFill>
                            <a:schemeClr val="dk1"/>
                          </a:solidFill>
                          <a:latin typeface="Roboto" panose="02000000000000000000" pitchFamily="2" charset="0"/>
                          <a:ea typeface="Roboto" panose="02000000000000000000" pitchFamily="2" charset="0"/>
                          <a:cs typeface="+mn-cs"/>
                        </a:rPr>
                        <a:t>» и «Разработка АСУ многофункционального СНЭ для параллельной работы с распределительной электрической сетью 0,4 </a:t>
                      </a:r>
                      <a:r>
                        <a:rPr lang="ru-RU" sz="1600" kern="1200" dirty="0" err="1">
                          <a:solidFill>
                            <a:schemeClr val="dk1"/>
                          </a:solidFill>
                          <a:latin typeface="Roboto" panose="02000000000000000000" pitchFamily="2" charset="0"/>
                          <a:ea typeface="Roboto" panose="02000000000000000000" pitchFamily="2" charset="0"/>
                          <a:cs typeface="+mn-cs"/>
                        </a:rPr>
                        <a:t>кВ</a:t>
                      </a:r>
                      <a:r>
                        <a:rPr lang="ru-RU" sz="1600" kern="1200" dirty="0">
                          <a:solidFill>
                            <a:schemeClr val="dk1"/>
                          </a:solidFill>
                          <a:latin typeface="Roboto" panose="02000000000000000000" pitchFamily="2" charset="0"/>
                          <a:ea typeface="Roboto" panose="02000000000000000000" pitchFamily="2" charset="0"/>
                          <a:cs typeface="+mn-cs"/>
                        </a:rPr>
                        <a:t> на примере опытного образца системы накопления электрической энергии». </a:t>
                      </a:r>
                      <a:endParaRPr lang="ru-RU" sz="1600" kern="1200" baseline="0" dirty="0">
                        <a:solidFill>
                          <a:schemeClr val="dk1"/>
                        </a:solidFill>
                        <a:latin typeface="Roboto" panose="02000000000000000000" pitchFamily="2" charset="0"/>
                        <a:ea typeface="Roboto" panose="02000000000000000000" pitchFamily="2" charset="0"/>
                        <a:cs typeface="+mn-cs"/>
                      </a:endParaRPr>
                    </a:p>
                  </a:txBody>
                  <a:tcPr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alpha val="7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sp>
        <p:nvSpPr>
          <p:cNvPr id="12" name="Прямоугольник 11">
            <a:extLst>
              <a:ext uri="{FF2B5EF4-FFF2-40B4-BE49-F238E27FC236}">
                <a16:creationId xmlns:a16="http://schemas.microsoft.com/office/drawing/2014/main" id="{D355B492-26CE-4344-8E01-C864DE5BE73A}"/>
              </a:ext>
            </a:extLst>
          </p:cNvPr>
          <p:cNvSpPr/>
          <p:nvPr/>
        </p:nvSpPr>
        <p:spPr>
          <a:xfrm>
            <a:off x="1016928" y="5525204"/>
            <a:ext cx="2700000" cy="534014"/>
          </a:xfrm>
          <a:prstGeom prst="rect">
            <a:avLst/>
          </a:prstGeom>
          <a:solidFill>
            <a:schemeClr val="bg1">
              <a:lumMod val="85000"/>
            </a:schemeClr>
          </a:solidFill>
          <a:ln w="127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b="1" dirty="0">
                <a:solidFill>
                  <a:schemeClr val="bg1">
                    <a:lumMod val="50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</a:rPr>
              <a:t>Лаборатория климатических испытаний</a:t>
            </a:r>
          </a:p>
        </p:txBody>
      </p:sp>
      <p:sp>
        <p:nvSpPr>
          <p:cNvPr id="14" name="Прямоугольник 13">
            <a:extLst>
              <a:ext uri="{FF2B5EF4-FFF2-40B4-BE49-F238E27FC236}">
                <a16:creationId xmlns:a16="http://schemas.microsoft.com/office/drawing/2014/main" id="{5EE9FC73-5C6C-45FD-AB27-84E0E9F8AD77}"/>
              </a:ext>
            </a:extLst>
          </p:cNvPr>
          <p:cNvSpPr/>
          <p:nvPr/>
        </p:nvSpPr>
        <p:spPr>
          <a:xfrm>
            <a:off x="978035" y="5458580"/>
            <a:ext cx="2700000" cy="534014"/>
          </a:xfrm>
          <a:prstGeom prst="rect">
            <a:avLst/>
          </a:prstGeom>
          <a:solidFill>
            <a:schemeClr val="bg1">
              <a:lumMod val="85000"/>
            </a:schemeClr>
          </a:solidFill>
          <a:ln w="127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b="1" dirty="0">
                <a:solidFill>
                  <a:schemeClr val="bg1">
                    <a:lumMod val="50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</a:rPr>
              <a:t>Лаборатория ЭМС</a:t>
            </a:r>
          </a:p>
        </p:txBody>
      </p:sp>
      <p:sp>
        <p:nvSpPr>
          <p:cNvPr id="15" name="Прямоугольник 14">
            <a:extLst>
              <a:ext uri="{FF2B5EF4-FFF2-40B4-BE49-F238E27FC236}">
                <a16:creationId xmlns:a16="http://schemas.microsoft.com/office/drawing/2014/main" id="{5A9CD1EF-7E87-4D06-8C55-F404CEF89DB5}"/>
              </a:ext>
            </a:extLst>
          </p:cNvPr>
          <p:cNvSpPr/>
          <p:nvPr/>
        </p:nvSpPr>
        <p:spPr>
          <a:xfrm>
            <a:off x="939141" y="5391956"/>
            <a:ext cx="2700000" cy="534014"/>
          </a:xfrm>
          <a:prstGeom prst="rect">
            <a:avLst/>
          </a:prstGeom>
          <a:solidFill>
            <a:schemeClr val="bg1">
              <a:lumMod val="85000"/>
            </a:schemeClr>
          </a:solidFill>
          <a:ln w="127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b="1" dirty="0">
                <a:solidFill>
                  <a:schemeClr val="bg1">
                    <a:lumMod val="50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</a:rPr>
              <a:t>Центр информационной безопасности</a:t>
            </a:r>
          </a:p>
        </p:txBody>
      </p:sp>
      <p:sp>
        <p:nvSpPr>
          <p:cNvPr id="16" name="Прямоугольник 15">
            <a:extLst>
              <a:ext uri="{FF2B5EF4-FFF2-40B4-BE49-F238E27FC236}">
                <a16:creationId xmlns:a16="http://schemas.microsoft.com/office/drawing/2014/main" id="{3395974D-0BED-43E0-9767-B003F991AB9B}"/>
              </a:ext>
            </a:extLst>
          </p:cNvPr>
          <p:cNvSpPr/>
          <p:nvPr/>
        </p:nvSpPr>
        <p:spPr>
          <a:xfrm>
            <a:off x="900247" y="5325332"/>
            <a:ext cx="2700000" cy="534014"/>
          </a:xfrm>
          <a:prstGeom prst="rect">
            <a:avLst/>
          </a:prstGeom>
          <a:solidFill>
            <a:schemeClr val="bg1">
              <a:lumMod val="85000"/>
            </a:schemeClr>
          </a:solidFill>
          <a:ln w="127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b="1" dirty="0">
                <a:solidFill>
                  <a:schemeClr val="bg1">
                    <a:lumMod val="50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</a:rPr>
              <a:t>Центр коммуникационных решений</a:t>
            </a:r>
          </a:p>
        </p:txBody>
      </p:sp>
      <p:sp>
        <p:nvSpPr>
          <p:cNvPr id="17" name="Прямоугольник 16">
            <a:extLst>
              <a:ext uri="{FF2B5EF4-FFF2-40B4-BE49-F238E27FC236}">
                <a16:creationId xmlns:a16="http://schemas.microsoft.com/office/drawing/2014/main" id="{10731805-B691-49D0-81BC-31338142C86A}"/>
              </a:ext>
            </a:extLst>
          </p:cNvPr>
          <p:cNvSpPr/>
          <p:nvPr/>
        </p:nvSpPr>
        <p:spPr>
          <a:xfrm>
            <a:off x="861353" y="5258708"/>
            <a:ext cx="2700000" cy="534014"/>
          </a:xfrm>
          <a:prstGeom prst="rect">
            <a:avLst/>
          </a:prstGeom>
          <a:solidFill>
            <a:schemeClr val="bg1">
              <a:lumMod val="85000"/>
            </a:schemeClr>
          </a:solidFill>
          <a:ln w="127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b="1" dirty="0">
                <a:solidFill>
                  <a:schemeClr val="bg1">
                    <a:lumMod val="50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</a:rPr>
              <a:t>Центр распределенной энергетики</a:t>
            </a:r>
          </a:p>
        </p:txBody>
      </p:sp>
      <p:sp>
        <p:nvSpPr>
          <p:cNvPr id="18" name="Прямоугольник 17">
            <a:extLst>
              <a:ext uri="{FF2B5EF4-FFF2-40B4-BE49-F238E27FC236}">
                <a16:creationId xmlns:a16="http://schemas.microsoft.com/office/drawing/2014/main" id="{545FBF91-0757-433E-863D-F2C4880B69AD}"/>
              </a:ext>
            </a:extLst>
          </p:cNvPr>
          <p:cNvSpPr/>
          <p:nvPr/>
        </p:nvSpPr>
        <p:spPr>
          <a:xfrm>
            <a:off x="833512" y="5189498"/>
            <a:ext cx="2700000" cy="534014"/>
          </a:xfrm>
          <a:prstGeom prst="rect">
            <a:avLst/>
          </a:prstGeom>
          <a:solidFill>
            <a:schemeClr val="bg1">
              <a:lumMod val="85000"/>
            </a:schemeClr>
          </a:solidFill>
          <a:ln w="127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b="1" dirty="0">
                <a:solidFill>
                  <a:schemeClr val="bg1">
                    <a:lumMod val="50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</a:rPr>
              <a:t>Центр комплексных испытаний</a:t>
            </a:r>
          </a:p>
        </p:txBody>
      </p:sp>
      <p:graphicFrame>
        <p:nvGraphicFramePr>
          <p:cNvPr id="19" name="Таблица 18">
            <a:extLst>
              <a:ext uri="{FF2B5EF4-FFF2-40B4-BE49-F238E27FC236}">
                <a16:creationId xmlns:a16="http://schemas.microsoft.com/office/drawing/2014/main" id="{04C8F598-2885-4B18-890D-EC6D312972C4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532825878"/>
              </p:ext>
            </p:extLst>
          </p:nvPr>
        </p:nvGraphicFramePr>
        <p:xfrm>
          <a:off x="128561" y="846410"/>
          <a:ext cx="5791950" cy="41173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579195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600" b="1" dirty="0">
                          <a:solidFill>
                            <a:schemeClr val="tx2"/>
                          </a:solidFill>
                          <a:latin typeface="Roboto" panose="02000000000000000000" pitchFamily="2" charset="0"/>
                          <a:ea typeface="Roboto" panose="02000000000000000000" pitchFamily="2" charset="0"/>
                        </a:rPr>
                        <a:t>Оборудование</a:t>
                      </a:r>
                      <a:endParaRPr lang="ru-RU" sz="1600" dirty="0">
                        <a:latin typeface="Roboto" panose="02000000000000000000" pitchFamily="2" charset="0"/>
                        <a:ea typeface="Roboto" panose="02000000000000000000" pitchFamily="2" charset="0"/>
                      </a:endParaRPr>
                    </a:p>
                  </a:txBody>
                  <a:tcPr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20000"/>
                        <a:lumOff val="80000"/>
                        <a:alpha val="7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180975" indent="-180975" algn="l" defTabSz="914400" rtl="0" eaLnBrk="1" latinLnBrk="0" hangingPunct="1">
                        <a:lnSpc>
                          <a:spcPct val="100000"/>
                        </a:lnSpc>
                        <a:spcBef>
                          <a:spcPts val="300"/>
                        </a:spcBef>
                        <a:spcAft>
                          <a:spcPts val="0"/>
                        </a:spcAft>
                        <a:buFont typeface="Wingdings" panose="05000000000000000000" pitchFamily="2" charset="2"/>
                        <a:buChar char="§"/>
                      </a:pPr>
                      <a:r>
                        <a:rPr lang="ru-RU" sz="1600" kern="1200" dirty="0">
                          <a:solidFill>
                            <a:schemeClr val="dk1"/>
                          </a:solidFill>
                          <a:latin typeface="Roboto" panose="02000000000000000000" pitchFamily="2" charset="0"/>
                          <a:ea typeface="Roboto" panose="02000000000000000000" pitchFamily="2" charset="0"/>
                          <a:cs typeface="+mn-cs"/>
                        </a:rPr>
                        <a:t>Испытательная сеть ВЛ и КЛ 35 и 10 </a:t>
                      </a:r>
                      <a:r>
                        <a:rPr lang="ru-RU" sz="1600" kern="1200" dirty="0" err="1">
                          <a:solidFill>
                            <a:schemeClr val="dk1"/>
                          </a:solidFill>
                          <a:latin typeface="Roboto" panose="02000000000000000000" pitchFamily="2" charset="0"/>
                          <a:ea typeface="Roboto" panose="02000000000000000000" pitchFamily="2" charset="0"/>
                          <a:cs typeface="+mn-cs"/>
                        </a:rPr>
                        <a:t>кВ</a:t>
                      </a:r>
                      <a:r>
                        <a:rPr lang="en-US" sz="1600" kern="1200" dirty="0">
                          <a:solidFill>
                            <a:schemeClr val="dk1"/>
                          </a:solidFill>
                          <a:latin typeface="Roboto" panose="02000000000000000000" pitchFamily="2" charset="0"/>
                          <a:ea typeface="Roboto" panose="02000000000000000000" pitchFamily="2" charset="0"/>
                          <a:cs typeface="+mn-cs"/>
                        </a:rPr>
                        <a:t> (</a:t>
                      </a:r>
                      <a:r>
                        <a:rPr lang="ru-RU" sz="1600" kern="1200" dirty="0">
                          <a:solidFill>
                            <a:schemeClr val="dk1"/>
                          </a:solidFill>
                          <a:latin typeface="Roboto" panose="02000000000000000000" pitchFamily="2" charset="0"/>
                          <a:ea typeface="Roboto" panose="02000000000000000000" pitchFamily="2" charset="0"/>
                          <a:cs typeface="+mn-cs"/>
                        </a:rPr>
                        <a:t>1,5</a:t>
                      </a:r>
                      <a:r>
                        <a:rPr lang="ru-RU" sz="1600" kern="1200" baseline="0" dirty="0">
                          <a:solidFill>
                            <a:schemeClr val="dk1"/>
                          </a:solidFill>
                          <a:latin typeface="Roboto" panose="02000000000000000000" pitchFamily="2" charset="0"/>
                          <a:ea typeface="Roboto" panose="02000000000000000000" pitchFamily="2" charset="0"/>
                          <a:cs typeface="+mn-cs"/>
                        </a:rPr>
                        <a:t> км)</a:t>
                      </a:r>
                      <a:endParaRPr lang="ru-RU" sz="1600" kern="1200" dirty="0">
                        <a:solidFill>
                          <a:schemeClr val="dk1"/>
                        </a:solidFill>
                        <a:latin typeface="Roboto" panose="02000000000000000000" pitchFamily="2" charset="0"/>
                        <a:ea typeface="Roboto" panose="02000000000000000000" pitchFamily="2" charset="0"/>
                        <a:cs typeface="+mn-cs"/>
                      </a:endParaRPr>
                    </a:p>
                    <a:p>
                      <a:pPr marL="180975" indent="-180975" algn="l" defTabSz="914400" rtl="0" eaLnBrk="1" latinLnBrk="0" hangingPunct="1">
                        <a:lnSpc>
                          <a:spcPct val="100000"/>
                        </a:lnSpc>
                        <a:spcBef>
                          <a:spcPts val="300"/>
                        </a:spcBef>
                        <a:spcAft>
                          <a:spcPts val="0"/>
                        </a:spcAft>
                        <a:buFont typeface="Wingdings" panose="05000000000000000000" pitchFamily="2" charset="2"/>
                        <a:buChar char="§"/>
                      </a:pPr>
                      <a:r>
                        <a:rPr lang="ru-RU" sz="1600" kern="1200" dirty="0">
                          <a:solidFill>
                            <a:schemeClr val="dk1"/>
                          </a:solidFill>
                          <a:latin typeface="Roboto" panose="02000000000000000000" pitchFamily="2" charset="0"/>
                          <a:ea typeface="Roboto" panose="02000000000000000000" pitchFamily="2" charset="0"/>
                          <a:cs typeface="+mn-cs"/>
                        </a:rPr>
                        <a:t>ТП 35 и 10 </a:t>
                      </a:r>
                      <a:r>
                        <a:rPr lang="ru-RU" sz="1600" kern="1200" dirty="0" err="1">
                          <a:solidFill>
                            <a:schemeClr val="dk1"/>
                          </a:solidFill>
                          <a:latin typeface="Roboto" panose="02000000000000000000" pitchFamily="2" charset="0"/>
                          <a:ea typeface="Roboto" panose="02000000000000000000" pitchFamily="2" charset="0"/>
                          <a:cs typeface="+mn-cs"/>
                        </a:rPr>
                        <a:t>кВ</a:t>
                      </a:r>
                      <a:r>
                        <a:rPr lang="ru-RU" sz="1600" kern="1200" dirty="0">
                          <a:solidFill>
                            <a:schemeClr val="dk1"/>
                          </a:solidFill>
                          <a:latin typeface="Roboto" panose="02000000000000000000" pitchFamily="2" charset="0"/>
                          <a:ea typeface="Roboto" panose="02000000000000000000" pitchFamily="2" charset="0"/>
                          <a:cs typeface="+mn-cs"/>
                        </a:rPr>
                        <a:t> с тестовыми платформами</a:t>
                      </a:r>
                    </a:p>
                    <a:p>
                      <a:pPr marL="180975" indent="-180975" algn="l" defTabSz="914400" rtl="0" eaLnBrk="1" latinLnBrk="0" hangingPunct="1">
                        <a:lnSpc>
                          <a:spcPct val="100000"/>
                        </a:lnSpc>
                        <a:spcBef>
                          <a:spcPts val="300"/>
                        </a:spcBef>
                        <a:spcAft>
                          <a:spcPts val="0"/>
                        </a:spcAft>
                        <a:buFont typeface="Wingdings" panose="05000000000000000000" pitchFamily="2" charset="2"/>
                        <a:buChar char="§"/>
                      </a:pPr>
                      <a:r>
                        <a:rPr lang="ru-RU" sz="1600" kern="1200" dirty="0">
                          <a:solidFill>
                            <a:schemeClr val="dk1"/>
                          </a:solidFill>
                          <a:latin typeface="Roboto" panose="02000000000000000000" pitchFamily="2" charset="0"/>
                          <a:ea typeface="Roboto" panose="02000000000000000000" pitchFamily="2" charset="0"/>
                          <a:cs typeface="+mn-cs"/>
                        </a:rPr>
                        <a:t>1</a:t>
                      </a:r>
                      <a:r>
                        <a:rPr lang="en-US" sz="1600" kern="1200" dirty="0">
                          <a:solidFill>
                            <a:schemeClr val="dk1"/>
                          </a:solidFill>
                          <a:latin typeface="Roboto" panose="02000000000000000000" pitchFamily="2" charset="0"/>
                          <a:ea typeface="Roboto" panose="02000000000000000000" pitchFamily="2" charset="0"/>
                          <a:cs typeface="+mn-cs"/>
                        </a:rPr>
                        <a:t>0</a:t>
                      </a:r>
                      <a:r>
                        <a:rPr lang="ru-RU" sz="1600" kern="1200" dirty="0">
                          <a:solidFill>
                            <a:schemeClr val="dk1"/>
                          </a:solidFill>
                          <a:latin typeface="Roboto" panose="02000000000000000000" pitchFamily="2" charset="0"/>
                          <a:ea typeface="Roboto" panose="02000000000000000000" pitchFamily="2" charset="0"/>
                          <a:cs typeface="+mn-cs"/>
                        </a:rPr>
                        <a:t>0 км моделируемой длины ЛЭП</a:t>
                      </a:r>
                    </a:p>
                    <a:p>
                      <a:pPr marL="180975" indent="-180975" algn="l" defTabSz="914400" rtl="0" eaLnBrk="1" latinLnBrk="0" hangingPunct="1">
                        <a:lnSpc>
                          <a:spcPct val="100000"/>
                        </a:lnSpc>
                        <a:spcBef>
                          <a:spcPts val="300"/>
                        </a:spcBef>
                        <a:spcAft>
                          <a:spcPts val="0"/>
                        </a:spcAft>
                        <a:buFont typeface="Wingdings" panose="05000000000000000000" pitchFamily="2" charset="2"/>
                        <a:buChar char="§"/>
                      </a:pPr>
                      <a:r>
                        <a:rPr lang="ru-RU" sz="1600" kern="1200" dirty="0">
                          <a:solidFill>
                            <a:schemeClr val="dk1"/>
                          </a:solidFill>
                          <a:latin typeface="Roboto" panose="02000000000000000000" pitchFamily="2" charset="0"/>
                          <a:ea typeface="Roboto" panose="02000000000000000000" pitchFamily="2" charset="0"/>
                          <a:cs typeface="+mn-cs"/>
                        </a:rPr>
                        <a:t>Генератор</a:t>
                      </a:r>
                      <a:r>
                        <a:rPr lang="ru-RU" sz="1600" kern="1200" baseline="0" dirty="0">
                          <a:solidFill>
                            <a:schemeClr val="dk1"/>
                          </a:solidFill>
                          <a:latin typeface="Roboto" panose="02000000000000000000" pitchFamily="2" charset="0"/>
                          <a:ea typeface="Roboto" panose="02000000000000000000" pitchFamily="2" charset="0"/>
                          <a:cs typeface="+mn-cs"/>
                        </a:rPr>
                        <a:t> 500 </a:t>
                      </a:r>
                      <a:r>
                        <a:rPr lang="ru-RU" sz="1600" kern="1200" baseline="0" dirty="0" err="1">
                          <a:solidFill>
                            <a:schemeClr val="dk1"/>
                          </a:solidFill>
                          <a:latin typeface="Roboto" panose="02000000000000000000" pitchFamily="2" charset="0"/>
                          <a:ea typeface="Roboto" panose="02000000000000000000" pitchFamily="2" charset="0"/>
                          <a:cs typeface="+mn-cs"/>
                        </a:rPr>
                        <a:t>кВА</a:t>
                      </a:r>
                      <a:r>
                        <a:rPr lang="ru-RU" sz="1600" kern="1200" baseline="0" dirty="0">
                          <a:solidFill>
                            <a:schemeClr val="dk1"/>
                          </a:solidFill>
                          <a:latin typeface="Roboto" panose="02000000000000000000" pitchFamily="2" charset="0"/>
                          <a:ea typeface="Roboto" panose="02000000000000000000" pitchFamily="2" charset="0"/>
                          <a:cs typeface="+mn-cs"/>
                        </a:rPr>
                        <a:t>; 0,4 </a:t>
                      </a:r>
                      <a:r>
                        <a:rPr lang="ru-RU" sz="1600" kern="1200" baseline="0" dirty="0" err="1">
                          <a:solidFill>
                            <a:schemeClr val="dk1"/>
                          </a:solidFill>
                          <a:latin typeface="Roboto" panose="02000000000000000000" pitchFamily="2" charset="0"/>
                          <a:ea typeface="Roboto" panose="02000000000000000000" pitchFamily="2" charset="0"/>
                          <a:cs typeface="+mn-cs"/>
                        </a:rPr>
                        <a:t>кВ</a:t>
                      </a:r>
                      <a:endParaRPr lang="ru-RU" sz="1600" kern="1200" baseline="0" dirty="0">
                        <a:solidFill>
                          <a:schemeClr val="dk1"/>
                        </a:solidFill>
                        <a:latin typeface="Roboto" panose="02000000000000000000" pitchFamily="2" charset="0"/>
                        <a:ea typeface="Roboto" panose="02000000000000000000" pitchFamily="2" charset="0"/>
                        <a:cs typeface="+mn-cs"/>
                      </a:endParaRPr>
                    </a:p>
                    <a:p>
                      <a:pPr marL="180975" indent="-180975" algn="l" defTabSz="914400" rtl="0" eaLnBrk="1" latinLnBrk="0" hangingPunct="1">
                        <a:lnSpc>
                          <a:spcPct val="100000"/>
                        </a:lnSpc>
                        <a:spcBef>
                          <a:spcPts val="300"/>
                        </a:spcBef>
                        <a:spcAft>
                          <a:spcPts val="0"/>
                        </a:spcAft>
                        <a:buFont typeface="Wingdings" panose="05000000000000000000" pitchFamily="2" charset="2"/>
                        <a:buChar char="§"/>
                      </a:pPr>
                      <a:r>
                        <a:rPr lang="ru-RU" sz="1600" kern="1200" baseline="0" dirty="0">
                          <a:solidFill>
                            <a:schemeClr val="dk1"/>
                          </a:solidFill>
                          <a:latin typeface="Roboto" panose="02000000000000000000" pitchFamily="2" charset="0"/>
                          <a:ea typeface="Roboto" panose="02000000000000000000" pitchFamily="2" charset="0"/>
                          <a:cs typeface="+mn-cs"/>
                        </a:rPr>
                        <a:t>4-квадрантный усилитель 0,12 МВт</a:t>
                      </a:r>
                    </a:p>
                    <a:p>
                      <a:pPr marL="180975" marR="0" lvl="0" indent="-180975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30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 panose="05000000000000000000" pitchFamily="2" charset="2"/>
                        <a:buChar char="§"/>
                        <a:tabLst/>
                        <a:defRPr/>
                      </a:pPr>
                      <a:r>
                        <a:rPr lang="ru-RU" sz="1600" kern="1200" baseline="0" dirty="0">
                          <a:solidFill>
                            <a:schemeClr val="dk1"/>
                          </a:solidFill>
                          <a:latin typeface="Roboto" panose="02000000000000000000" pitchFamily="2" charset="0"/>
                          <a:ea typeface="Roboto" panose="02000000000000000000" pitchFamily="2" charset="0"/>
                          <a:cs typeface="+mn-cs"/>
                        </a:rPr>
                        <a:t>3МВт моделируемой мощности нагрузки</a:t>
                      </a:r>
                    </a:p>
                    <a:p>
                      <a:pPr marL="180975" marR="0" lvl="0" indent="-180975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30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 panose="05000000000000000000" pitchFamily="2" charset="2"/>
                        <a:buChar char="§"/>
                        <a:tabLst/>
                        <a:defRPr/>
                      </a:pPr>
                      <a:r>
                        <a:rPr lang="ru-RU" sz="1600" kern="1200" spc="-40" baseline="0" dirty="0">
                          <a:solidFill>
                            <a:schemeClr val="dk1"/>
                          </a:solidFill>
                          <a:latin typeface="Roboto" panose="02000000000000000000" pitchFamily="2" charset="0"/>
                          <a:ea typeface="Roboto" panose="02000000000000000000" pitchFamily="2" charset="0"/>
                          <a:cs typeface="+mn-cs"/>
                        </a:rPr>
                        <a:t>Экспериментальная площадка </a:t>
                      </a:r>
                      <a:r>
                        <a:rPr lang="ru-RU" sz="1600" kern="1200" spc="-40" baseline="0" dirty="0" err="1">
                          <a:solidFill>
                            <a:schemeClr val="dk1"/>
                          </a:solidFill>
                          <a:latin typeface="Roboto" panose="02000000000000000000" pitchFamily="2" charset="0"/>
                          <a:ea typeface="Roboto" panose="02000000000000000000" pitchFamily="2" charset="0"/>
                          <a:cs typeface="+mn-cs"/>
                        </a:rPr>
                        <a:t>электрозарядной</a:t>
                      </a:r>
                      <a:r>
                        <a:rPr lang="ru-RU" sz="1600" kern="1200" spc="-40" baseline="0" dirty="0">
                          <a:solidFill>
                            <a:schemeClr val="dk1"/>
                          </a:solidFill>
                          <a:latin typeface="Roboto" panose="02000000000000000000" pitchFamily="2" charset="0"/>
                          <a:ea typeface="Roboto" panose="02000000000000000000" pitchFamily="2" charset="0"/>
                          <a:cs typeface="+mn-cs"/>
                        </a:rPr>
                        <a:t> инфраструктуры</a:t>
                      </a:r>
                    </a:p>
                    <a:p>
                      <a:pPr marL="180975" marR="0" lvl="0" indent="-180975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30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 panose="05000000000000000000" pitchFamily="2" charset="2"/>
                        <a:buChar char="§"/>
                        <a:tabLst/>
                        <a:defRPr/>
                      </a:pPr>
                      <a:r>
                        <a:rPr lang="ru-RU" sz="1600" kern="1200" baseline="0" dirty="0">
                          <a:solidFill>
                            <a:schemeClr val="dk1"/>
                          </a:solidFill>
                          <a:latin typeface="Roboto" panose="02000000000000000000" pitchFamily="2" charset="0"/>
                          <a:ea typeface="Roboto" panose="02000000000000000000" pitchFamily="2" charset="0"/>
                          <a:cs typeface="+mn-cs"/>
                        </a:rPr>
                        <a:t>Системы накопления энергии и ВЭИ </a:t>
                      </a:r>
                    </a:p>
                  </a:txBody>
                  <a:tcPr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alpha val="7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600" b="1" dirty="0">
                          <a:solidFill>
                            <a:schemeClr val="tx2"/>
                          </a:solidFill>
                          <a:latin typeface="Roboto" panose="02000000000000000000" pitchFamily="2" charset="0"/>
                          <a:ea typeface="Roboto" panose="02000000000000000000" pitchFamily="2" charset="0"/>
                        </a:rPr>
                        <a:t>Исследования и испытания</a:t>
                      </a:r>
                      <a:endParaRPr lang="ru-RU" sz="1600" dirty="0">
                        <a:latin typeface="Roboto" panose="02000000000000000000" pitchFamily="2" charset="0"/>
                        <a:ea typeface="Roboto" panose="02000000000000000000" pitchFamily="2" charset="0"/>
                      </a:endParaRPr>
                    </a:p>
                  </a:txBody>
                  <a:tcPr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20000"/>
                        <a:lumOff val="80000"/>
                        <a:alpha val="7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180975" indent="-180975" algn="l" defTabSz="914400" rtl="0" eaLnBrk="1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Wingdings" panose="05000000000000000000" pitchFamily="2" charset="2"/>
                        <a:buChar char="§"/>
                      </a:pPr>
                      <a:r>
                        <a:rPr lang="ru-RU" sz="1600" kern="1200" dirty="0">
                          <a:solidFill>
                            <a:schemeClr val="dk1"/>
                          </a:solidFill>
                          <a:latin typeface="Roboto" panose="02000000000000000000" pitchFamily="2" charset="0"/>
                          <a:ea typeface="Roboto" panose="02000000000000000000" pitchFamily="2" charset="0"/>
                          <a:cs typeface="+mn-cs"/>
                        </a:rPr>
                        <a:t>Испытания высокоавтоматизированного оборудования в условиях реальной сети</a:t>
                      </a:r>
                      <a:endParaRPr lang="ru-RU" sz="1600" kern="1200" baseline="0" dirty="0">
                        <a:solidFill>
                          <a:schemeClr val="dk1"/>
                        </a:solidFill>
                        <a:latin typeface="Roboto" panose="02000000000000000000" pitchFamily="2" charset="0"/>
                        <a:ea typeface="Roboto" panose="02000000000000000000" pitchFamily="2" charset="0"/>
                        <a:cs typeface="+mn-cs"/>
                      </a:endParaRPr>
                    </a:p>
                    <a:p>
                      <a:pPr marL="180975" indent="-180975" algn="l" defTabSz="914400" rtl="0" eaLnBrk="1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Wingdings" panose="05000000000000000000" pitchFamily="2" charset="2"/>
                        <a:buChar char="§"/>
                      </a:pPr>
                      <a:r>
                        <a:rPr lang="ru-RU" sz="1600" kern="1200" baseline="0" dirty="0">
                          <a:solidFill>
                            <a:schemeClr val="dk1"/>
                          </a:solidFill>
                          <a:latin typeface="Roboto" panose="02000000000000000000" pitchFamily="2" charset="0"/>
                          <a:ea typeface="Roboto" panose="02000000000000000000" pitchFamily="2" charset="0"/>
                          <a:cs typeface="+mn-cs"/>
                        </a:rPr>
                        <a:t>Проведение апробации инновационных технологий</a:t>
                      </a:r>
                      <a:endParaRPr lang="ru-RU" sz="1600" kern="1200" dirty="0">
                        <a:solidFill>
                          <a:schemeClr val="dk1"/>
                        </a:solidFill>
                        <a:latin typeface="Roboto" panose="02000000000000000000" pitchFamily="2" charset="0"/>
                        <a:ea typeface="Roboto" panose="02000000000000000000" pitchFamily="2" charset="0"/>
                        <a:cs typeface="+mn-cs"/>
                      </a:endParaRPr>
                    </a:p>
                  </a:txBody>
                  <a:tcPr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alpha val="7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  <p:sp>
        <p:nvSpPr>
          <p:cNvPr id="20" name="Прямоугольник 19">
            <a:extLst>
              <a:ext uri="{FF2B5EF4-FFF2-40B4-BE49-F238E27FC236}">
                <a16:creationId xmlns:a16="http://schemas.microsoft.com/office/drawing/2014/main" id="{CE83D238-775E-4243-8C7D-4EDA34B41D58}"/>
              </a:ext>
            </a:extLst>
          </p:cNvPr>
          <p:cNvSpPr/>
          <p:nvPr/>
        </p:nvSpPr>
        <p:spPr>
          <a:xfrm>
            <a:off x="788945" y="5120288"/>
            <a:ext cx="2700000" cy="534014"/>
          </a:xfrm>
          <a:prstGeom prst="rect">
            <a:avLst/>
          </a:prstGeom>
          <a:solidFill>
            <a:schemeClr val="bg1"/>
          </a:solidFill>
          <a:ln w="12700">
            <a:solidFill>
              <a:schemeClr val="tx2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b="1" dirty="0">
                <a:solidFill>
                  <a:schemeClr val="tx1"/>
                </a:solidFill>
                <a:latin typeface="Roboto" panose="02000000000000000000" pitchFamily="2" charset="0"/>
                <a:ea typeface="Roboto" panose="02000000000000000000" pitchFamily="2" charset="0"/>
              </a:rPr>
              <a:t>Испытательная сеть</a:t>
            </a:r>
          </a:p>
        </p:txBody>
      </p:sp>
    </p:spTree>
    <p:extLst>
      <p:ext uri="{BB962C8B-B14F-4D97-AF65-F5344CB8AC3E}">
        <p14:creationId xmlns:p14="http://schemas.microsoft.com/office/powerpoint/2010/main" val="308868055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path" presetSubtype="0" accel="50000" decel="5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6.25E-7 3.33333E-6 L 0.00143 -0.61991 " pathEditMode="relative" rAng="0" ptsTypes="AA">
                                      <p:cBhvr>
                                        <p:cTn id="6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65" y="-30995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1000"/>
                            </p:stCondLst>
                            <p:childTnLst>
                              <p:par>
                                <p:cTn id="8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1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2000"/>
                            </p:stCondLst>
                            <p:childTnLst>
                              <p:par>
                                <p:cTn id="14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75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7" dur="75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75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2750"/>
                            </p:stCondLst>
                            <p:childTnLst>
                              <p:par>
                                <p:cTn id="20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75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3" dur="75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75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0" grpId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C3AD3046-6C33-7D49-A4D5-1A13FE6E6B83}"/>
              </a:ext>
            </a:extLst>
          </p:cNvPr>
          <p:cNvSpPr txBox="1"/>
          <p:nvPr/>
        </p:nvSpPr>
        <p:spPr>
          <a:xfrm>
            <a:off x="3919509" y="269348"/>
            <a:ext cx="4646577" cy="369332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ru-RU" sz="2400" b="1" dirty="0"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Состав и функционал. Этап 1</a:t>
            </a:r>
          </a:p>
        </p:txBody>
      </p:sp>
      <p:sp>
        <p:nvSpPr>
          <p:cNvPr id="13" name="Номер слайда 12">
            <a:extLst>
              <a:ext uri="{FF2B5EF4-FFF2-40B4-BE49-F238E27FC236}">
                <a16:creationId xmlns:a16="http://schemas.microsoft.com/office/drawing/2014/main" id="{8D845052-C9B8-5A4E-B0F2-A9C16EFAEA2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387076" y="6481224"/>
            <a:ext cx="479480" cy="183703"/>
          </a:xfrm>
        </p:spPr>
        <p:txBody>
          <a:bodyPr lIns="0" tIns="0" rIns="0" bIns="0"/>
          <a:lstStyle/>
          <a:p>
            <a:fld id="{5B5BDD84-EC73-C342-BB1E-BA83D6DD292C}" type="slidenum">
              <a:rPr lang="ru-RU" sz="1100" smtClean="0">
                <a:solidFill>
                  <a:schemeClr val="tx1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5</a:t>
            </a:fld>
            <a:endParaRPr lang="ru-RU" sz="1100" dirty="0">
              <a:solidFill>
                <a:schemeClr val="tx1"/>
              </a:solidFill>
              <a:latin typeface="Roboto" panose="02000000000000000000" pitchFamily="2" charset="0"/>
              <a:ea typeface="Roboto" panose="02000000000000000000" pitchFamily="2" charset="0"/>
              <a:cs typeface="Roboto" panose="02000000000000000000" pitchFamily="2" charset="0"/>
            </a:endParaRPr>
          </a:p>
        </p:txBody>
      </p:sp>
      <p:graphicFrame>
        <p:nvGraphicFramePr>
          <p:cNvPr id="19" name="Таблица 18">
            <a:extLst>
              <a:ext uri="{FF2B5EF4-FFF2-40B4-BE49-F238E27FC236}">
                <a16:creationId xmlns:a16="http://schemas.microsoft.com/office/drawing/2014/main" id="{04C8F598-2885-4B18-890D-EC6D312972C4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427454624"/>
              </p:ext>
            </p:extLst>
          </p:nvPr>
        </p:nvGraphicFramePr>
        <p:xfrm>
          <a:off x="439615" y="1699079"/>
          <a:ext cx="5660281" cy="29210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5660281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800" b="1" dirty="0">
                          <a:solidFill>
                            <a:schemeClr val="tx2"/>
                          </a:solidFill>
                          <a:latin typeface="Roboto" panose="02000000000000000000" pitchFamily="2" charset="0"/>
                          <a:ea typeface="Roboto" panose="02000000000000000000" pitchFamily="2" charset="0"/>
                        </a:rPr>
                        <a:t>Оборудование</a:t>
                      </a:r>
                      <a:endParaRPr lang="ru-RU" sz="1800" dirty="0">
                        <a:latin typeface="Roboto" panose="02000000000000000000" pitchFamily="2" charset="0"/>
                        <a:ea typeface="Roboto" panose="02000000000000000000" pitchFamily="2" charset="0"/>
                      </a:endParaRPr>
                    </a:p>
                  </a:txBody>
                  <a:tcPr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20000"/>
                        <a:lumOff val="80000"/>
                        <a:alpha val="7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180975" indent="-180975" algn="l" defTabSz="914400" rtl="0" eaLnBrk="1" latinLnBrk="0" hangingPunct="1">
                        <a:lnSpc>
                          <a:spcPct val="100000"/>
                        </a:lnSpc>
                        <a:spcBef>
                          <a:spcPts val="300"/>
                        </a:spcBef>
                        <a:spcAft>
                          <a:spcPts val="0"/>
                        </a:spcAft>
                        <a:buFont typeface="Wingdings" panose="05000000000000000000" pitchFamily="2" charset="2"/>
                        <a:buChar char="§"/>
                      </a:pPr>
                      <a:r>
                        <a:rPr lang="ru-RU" sz="1800" kern="1200" dirty="0">
                          <a:solidFill>
                            <a:schemeClr val="dk1"/>
                          </a:solidFill>
                          <a:latin typeface="Roboto" panose="02000000000000000000" pitchFamily="2" charset="0"/>
                          <a:ea typeface="Roboto" panose="02000000000000000000" pitchFamily="2" charset="0"/>
                          <a:cs typeface="+mn-cs"/>
                        </a:rPr>
                        <a:t>Комплекс моделирования реального времени</a:t>
                      </a:r>
                    </a:p>
                    <a:p>
                      <a:pPr marL="180975" indent="-180975" algn="l" defTabSz="914400" rtl="0" eaLnBrk="1" latinLnBrk="0" hangingPunct="1">
                        <a:lnSpc>
                          <a:spcPct val="100000"/>
                        </a:lnSpc>
                        <a:spcBef>
                          <a:spcPts val="300"/>
                        </a:spcBef>
                        <a:spcAft>
                          <a:spcPts val="0"/>
                        </a:spcAft>
                        <a:buFont typeface="Wingdings" panose="05000000000000000000" pitchFamily="2" charset="2"/>
                        <a:buChar char="§"/>
                      </a:pPr>
                      <a:r>
                        <a:rPr lang="ru-RU" sz="1800" kern="1200" dirty="0">
                          <a:solidFill>
                            <a:schemeClr val="dk1"/>
                          </a:solidFill>
                          <a:latin typeface="Roboto" panose="02000000000000000000" pitchFamily="2" charset="0"/>
                          <a:ea typeface="Roboto" panose="02000000000000000000" pitchFamily="2" charset="0"/>
                          <a:cs typeface="+mn-cs"/>
                        </a:rPr>
                        <a:t>Источники и приемники цифровых сигналов</a:t>
                      </a:r>
                    </a:p>
                    <a:p>
                      <a:pPr marL="180975" indent="-180975" algn="l" defTabSz="914400" rtl="0" eaLnBrk="1" latinLnBrk="0" hangingPunct="1">
                        <a:lnSpc>
                          <a:spcPct val="100000"/>
                        </a:lnSpc>
                        <a:spcBef>
                          <a:spcPts val="300"/>
                        </a:spcBef>
                        <a:spcAft>
                          <a:spcPts val="0"/>
                        </a:spcAft>
                        <a:buFont typeface="Wingdings" panose="05000000000000000000" pitchFamily="2" charset="2"/>
                        <a:buChar char="§"/>
                      </a:pPr>
                      <a:r>
                        <a:rPr lang="ru-RU" sz="1800" kern="1200" dirty="0">
                          <a:solidFill>
                            <a:schemeClr val="dk1"/>
                          </a:solidFill>
                          <a:latin typeface="Roboto" panose="02000000000000000000" pitchFamily="2" charset="0"/>
                          <a:ea typeface="Roboto" panose="02000000000000000000" pitchFamily="2" charset="0"/>
                          <a:cs typeface="+mn-cs"/>
                        </a:rPr>
                        <a:t>Преобразователи и усилители расчетных величин</a:t>
                      </a:r>
                    </a:p>
                  </a:txBody>
                  <a:tcPr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alpha val="7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800" b="1" dirty="0">
                          <a:solidFill>
                            <a:schemeClr val="tx2"/>
                          </a:solidFill>
                          <a:latin typeface="Roboto" panose="02000000000000000000" pitchFamily="2" charset="0"/>
                          <a:ea typeface="Roboto" panose="02000000000000000000" pitchFamily="2" charset="0"/>
                        </a:rPr>
                        <a:t>Исследования и испытания</a:t>
                      </a:r>
                      <a:endParaRPr lang="ru-RU" sz="1800" dirty="0">
                        <a:latin typeface="Roboto" panose="02000000000000000000" pitchFamily="2" charset="0"/>
                        <a:ea typeface="Roboto" panose="02000000000000000000" pitchFamily="2" charset="0"/>
                      </a:endParaRPr>
                    </a:p>
                  </a:txBody>
                  <a:tcPr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20000"/>
                        <a:lumOff val="80000"/>
                        <a:alpha val="7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180975" indent="-180975" algn="l" defTabSz="914400" rtl="0" eaLnBrk="1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Wingdings" panose="05000000000000000000" pitchFamily="2" charset="2"/>
                        <a:buChar char="§"/>
                      </a:pPr>
                      <a:r>
                        <a:rPr lang="ru-RU" sz="1800" kern="1200" dirty="0">
                          <a:solidFill>
                            <a:schemeClr val="dk1"/>
                          </a:solidFill>
                          <a:latin typeface="Roboto" panose="02000000000000000000" pitchFamily="2" charset="0"/>
                          <a:ea typeface="Roboto" panose="02000000000000000000" pitchFamily="2" charset="0"/>
                          <a:cs typeface="+mn-cs"/>
                        </a:rPr>
                        <a:t>Моделирование работы электрических сетей любой сложности</a:t>
                      </a:r>
                    </a:p>
                    <a:p>
                      <a:pPr marL="180975" indent="-180975" algn="l" defTabSz="914400" rtl="0" eaLnBrk="1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Wingdings" panose="05000000000000000000" pitchFamily="2" charset="2"/>
                        <a:buChar char="§"/>
                      </a:pPr>
                      <a:r>
                        <a:rPr lang="ru-RU" sz="1800" kern="1200" dirty="0">
                          <a:solidFill>
                            <a:schemeClr val="dk1"/>
                          </a:solidFill>
                          <a:latin typeface="Roboto" panose="02000000000000000000" pitchFamily="2" charset="0"/>
                          <a:ea typeface="Roboto" panose="02000000000000000000" pitchFamily="2" charset="0"/>
                          <a:cs typeface="+mn-cs"/>
                        </a:rPr>
                        <a:t>Функциональные испытания</a:t>
                      </a:r>
                    </a:p>
                  </a:txBody>
                  <a:tcPr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alpha val="7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  <p:sp>
        <p:nvSpPr>
          <p:cNvPr id="22" name="Равнобедренный треугольник 21">
            <a:extLst>
              <a:ext uri="{FF2B5EF4-FFF2-40B4-BE49-F238E27FC236}">
                <a16:creationId xmlns:a16="http://schemas.microsoft.com/office/drawing/2014/main" id="{25AC7665-F264-421C-A6EE-9828DEDC7553}"/>
              </a:ext>
            </a:extLst>
          </p:cNvPr>
          <p:cNvSpPr/>
          <p:nvPr/>
        </p:nvSpPr>
        <p:spPr>
          <a:xfrm>
            <a:off x="8566086" y="3551332"/>
            <a:ext cx="735353" cy="367519"/>
          </a:xfrm>
          <a:prstGeom prst="triangl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23" name="Рисунок 22">
            <a:extLst>
              <a:ext uri="{FF2B5EF4-FFF2-40B4-BE49-F238E27FC236}">
                <a16:creationId xmlns:a16="http://schemas.microsoft.com/office/drawing/2014/main" id="{0BC10778-F8B4-4107-8F56-F54BEE7E3F49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alphaModFix amt="8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58350" y="3868669"/>
            <a:ext cx="3350827" cy="3014091"/>
          </a:xfrm>
          <a:prstGeom prst="roundRect">
            <a:avLst/>
          </a:prstGeom>
        </p:spPr>
      </p:pic>
      <p:sp>
        <p:nvSpPr>
          <p:cNvPr id="24" name="Прямоугольник 23">
            <a:extLst>
              <a:ext uri="{FF2B5EF4-FFF2-40B4-BE49-F238E27FC236}">
                <a16:creationId xmlns:a16="http://schemas.microsoft.com/office/drawing/2014/main" id="{DD0A62CA-8B6E-4445-B6FF-9EE19942F1AA}"/>
              </a:ext>
            </a:extLst>
          </p:cNvPr>
          <p:cNvSpPr/>
          <p:nvPr/>
        </p:nvSpPr>
        <p:spPr>
          <a:xfrm>
            <a:off x="1012481" y="5518162"/>
            <a:ext cx="2700000" cy="534014"/>
          </a:xfrm>
          <a:prstGeom prst="rect">
            <a:avLst/>
          </a:prstGeom>
          <a:solidFill>
            <a:schemeClr val="bg1">
              <a:lumMod val="85000"/>
            </a:schemeClr>
          </a:solidFill>
          <a:ln w="127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b="1" dirty="0">
                <a:solidFill>
                  <a:schemeClr val="bg1">
                    <a:lumMod val="50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</a:rPr>
              <a:t>Лаборатория климатических испытаний</a:t>
            </a:r>
          </a:p>
        </p:txBody>
      </p:sp>
      <p:sp>
        <p:nvSpPr>
          <p:cNvPr id="25" name="Прямоугольник 24">
            <a:extLst>
              <a:ext uri="{FF2B5EF4-FFF2-40B4-BE49-F238E27FC236}">
                <a16:creationId xmlns:a16="http://schemas.microsoft.com/office/drawing/2014/main" id="{823E7FF8-AF11-4291-A845-5199B1B2A6CD}"/>
              </a:ext>
            </a:extLst>
          </p:cNvPr>
          <p:cNvSpPr/>
          <p:nvPr/>
        </p:nvSpPr>
        <p:spPr>
          <a:xfrm>
            <a:off x="973588" y="5451538"/>
            <a:ext cx="2700000" cy="534014"/>
          </a:xfrm>
          <a:prstGeom prst="rect">
            <a:avLst/>
          </a:prstGeom>
          <a:solidFill>
            <a:schemeClr val="bg1">
              <a:lumMod val="85000"/>
            </a:schemeClr>
          </a:solidFill>
          <a:ln w="127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b="1" dirty="0">
                <a:solidFill>
                  <a:schemeClr val="bg1">
                    <a:lumMod val="50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</a:rPr>
              <a:t>Лаборатория ЭМС</a:t>
            </a:r>
          </a:p>
        </p:txBody>
      </p:sp>
      <p:sp>
        <p:nvSpPr>
          <p:cNvPr id="26" name="Прямоугольник 25">
            <a:extLst>
              <a:ext uri="{FF2B5EF4-FFF2-40B4-BE49-F238E27FC236}">
                <a16:creationId xmlns:a16="http://schemas.microsoft.com/office/drawing/2014/main" id="{9EC1390A-65FF-4CB9-A795-BE7ED6400827}"/>
              </a:ext>
            </a:extLst>
          </p:cNvPr>
          <p:cNvSpPr/>
          <p:nvPr/>
        </p:nvSpPr>
        <p:spPr>
          <a:xfrm>
            <a:off x="934694" y="5384914"/>
            <a:ext cx="2700000" cy="534014"/>
          </a:xfrm>
          <a:prstGeom prst="rect">
            <a:avLst/>
          </a:prstGeom>
          <a:solidFill>
            <a:schemeClr val="bg1">
              <a:lumMod val="85000"/>
            </a:schemeClr>
          </a:solidFill>
          <a:ln w="127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b="1" dirty="0">
                <a:solidFill>
                  <a:schemeClr val="bg1">
                    <a:lumMod val="50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</a:rPr>
              <a:t>Центр информационной безопасности</a:t>
            </a:r>
          </a:p>
        </p:txBody>
      </p:sp>
      <p:sp>
        <p:nvSpPr>
          <p:cNvPr id="27" name="Прямоугольник 26">
            <a:extLst>
              <a:ext uri="{FF2B5EF4-FFF2-40B4-BE49-F238E27FC236}">
                <a16:creationId xmlns:a16="http://schemas.microsoft.com/office/drawing/2014/main" id="{8AEA78B5-F4EE-4409-9D19-1D59892828C6}"/>
              </a:ext>
            </a:extLst>
          </p:cNvPr>
          <p:cNvSpPr/>
          <p:nvPr/>
        </p:nvSpPr>
        <p:spPr>
          <a:xfrm>
            <a:off x="895800" y="5318290"/>
            <a:ext cx="2700000" cy="534014"/>
          </a:xfrm>
          <a:prstGeom prst="rect">
            <a:avLst/>
          </a:prstGeom>
          <a:solidFill>
            <a:schemeClr val="bg1">
              <a:lumMod val="85000"/>
            </a:schemeClr>
          </a:solidFill>
          <a:ln w="127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b="1" dirty="0">
                <a:solidFill>
                  <a:schemeClr val="bg1">
                    <a:lumMod val="50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</a:rPr>
              <a:t>Центр коммуникационных решений</a:t>
            </a:r>
          </a:p>
        </p:txBody>
      </p:sp>
      <p:sp>
        <p:nvSpPr>
          <p:cNvPr id="28" name="Прямоугольник 27">
            <a:extLst>
              <a:ext uri="{FF2B5EF4-FFF2-40B4-BE49-F238E27FC236}">
                <a16:creationId xmlns:a16="http://schemas.microsoft.com/office/drawing/2014/main" id="{FC27617C-B31B-45EC-B0A4-FE63BE48898F}"/>
              </a:ext>
            </a:extLst>
          </p:cNvPr>
          <p:cNvSpPr/>
          <p:nvPr/>
        </p:nvSpPr>
        <p:spPr>
          <a:xfrm>
            <a:off x="856906" y="5251666"/>
            <a:ext cx="2700000" cy="534014"/>
          </a:xfrm>
          <a:prstGeom prst="rect">
            <a:avLst/>
          </a:prstGeom>
          <a:solidFill>
            <a:schemeClr val="bg1">
              <a:lumMod val="85000"/>
            </a:schemeClr>
          </a:solidFill>
          <a:ln w="127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b="1" dirty="0">
                <a:solidFill>
                  <a:schemeClr val="bg1">
                    <a:lumMod val="50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</a:rPr>
              <a:t>Центр распределенной энергетики</a:t>
            </a:r>
          </a:p>
        </p:txBody>
      </p:sp>
      <p:cxnSp>
        <p:nvCxnSpPr>
          <p:cNvPr id="29" name="Соединительная линия уступом 24">
            <a:extLst>
              <a:ext uri="{FF2B5EF4-FFF2-40B4-BE49-F238E27FC236}">
                <a16:creationId xmlns:a16="http://schemas.microsoft.com/office/drawing/2014/main" id="{44FE9DC7-96F9-406E-8634-4B828F5C0F82}"/>
              </a:ext>
            </a:extLst>
          </p:cNvPr>
          <p:cNvCxnSpPr>
            <a:cxnSpLocks/>
            <a:stCxn id="30" idx="3"/>
            <a:endCxn id="32" idx="1"/>
          </p:cNvCxnSpPr>
          <p:nvPr/>
        </p:nvCxnSpPr>
        <p:spPr>
          <a:xfrm>
            <a:off x="3516266" y="1142238"/>
            <a:ext cx="3345868" cy="1019163"/>
          </a:xfrm>
          <a:prstGeom prst="bentConnector3">
            <a:avLst>
              <a:gd name="adj1" fmla="val 86135"/>
            </a:avLst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0" name="Прямоугольник 29">
            <a:extLst>
              <a:ext uri="{FF2B5EF4-FFF2-40B4-BE49-F238E27FC236}">
                <a16:creationId xmlns:a16="http://schemas.microsoft.com/office/drawing/2014/main" id="{DADF1F43-B868-49FB-B8C0-5178538BBE39}"/>
              </a:ext>
            </a:extLst>
          </p:cNvPr>
          <p:cNvSpPr/>
          <p:nvPr/>
        </p:nvSpPr>
        <p:spPr>
          <a:xfrm>
            <a:off x="816266" y="875231"/>
            <a:ext cx="2700000" cy="534014"/>
          </a:xfrm>
          <a:prstGeom prst="rect">
            <a:avLst/>
          </a:prstGeom>
          <a:solidFill>
            <a:schemeClr val="bg1">
              <a:lumMod val="85000"/>
            </a:schemeClr>
          </a:solidFill>
          <a:ln w="127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b="1" dirty="0">
                <a:solidFill>
                  <a:schemeClr val="tx1"/>
                </a:solidFill>
                <a:latin typeface="Roboto" panose="02000000000000000000" pitchFamily="2" charset="0"/>
                <a:ea typeface="Roboto" panose="02000000000000000000" pitchFamily="2" charset="0"/>
              </a:rPr>
              <a:t>Испытательная сеть</a:t>
            </a:r>
          </a:p>
        </p:txBody>
      </p:sp>
      <p:sp>
        <p:nvSpPr>
          <p:cNvPr id="31" name="Прямоугольник 30">
            <a:extLst>
              <a:ext uri="{FF2B5EF4-FFF2-40B4-BE49-F238E27FC236}">
                <a16:creationId xmlns:a16="http://schemas.microsoft.com/office/drawing/2014/main" id="{E835B281-4B33-40C1-94B8-A1E68FCE50CA}"/>
              </a:ext>
            </a:extLst>
          </p:cNvPr>
          <p:cNvSpPr/>
          <p:nvPr/>
        </p:nvSpPr>
        <p:spPr>
          <a:xfrm>
            <a:off x="818012" y="5184531"/>
            <a:ext cx="2700000" cy="534014"/>
          </a:xfrm>
          <a:prstGeom prst="rect">
            <a:avLst/>
          </a:prstGeom>
          <a:solidFill>
            <a:schemeClr val="bg1"/>
          </a:solidFill>
          <a:ln w="12700">
            <a:solidFill>
              <a:schemeClr val="tx2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b="1" dirty="0">
                <a:solidFill>
                  <a:schemeClr val="tx1"/>
                </a:solidFill>
                <a:latin typeface="Roboto" panose="02000000000000000000" pitchFamily="2" charset="0"/>
                <a:ea typeface="Roboto" panose="02000000000000000000" pitchFamily="2" charset="0"/>
              </a:rPr>
              <a:t>Центр комплексных испытаний</a:t>
            </a:r>
          </a:p>
        </p:txBody>
      </p:sp>
      <p:pic>
        <p:nvPicPr>
          <p:cNvPr id="32" name="Picture 2">
            <a:extLst>
              <a:ext uri="{FF2B5EF4-FFF2-40B4-BE49-F238E27FC236}">
                <a16:creationId xmlns:a16="http://schemas.microsoft.com/office/drawing/2014/main" id="{206E2AE2-330A-40AC-B4F1-170992F9441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62134" y="767907"/>
            <a:ext cx="4183895" cy="2786987"/>
          </a:xfrm>
          <a:prstGeom prst="rect">
            <a:avLst/>
          </a:prstGeom>
          <a:noFill/>
          <a:ln>
            <a:noFill/>
          </a:ln>
          <a:effectLst>
            <a:softEdge rad="165100"/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30530174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path" presetSubtype="0" accel="50000" decel="5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4.375E-6 2.59259E-6 L -0.00247 -0.62385 " pathEditMode="relative" rAng="0" ptsTypes="AA">
                                      <p:cBhvr>
                                        <p:cTn id="6" dur="1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30" y="-31204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1500"/>
                            </p:stCondLst>
                            <p:childTnLst>
                              <p:par>
                                <p:cTn id="8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75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1" dur="75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75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2250"/>
                            </p:stCondLst>
                            <p:childTnLst>
                              <p:par>
                                <p:cTn id="14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6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1" grpId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C3AD3046-6C33-7D49-A4D5-1A13FE6E6B83}"/>
              </a:ext>
            </a:extLst>
          </p:cNvPr>
          <p:cNvSpPr txBox="1"/>
          <p:nvPr/>
        </p:nvSpPr>
        <p:spPr>
          <a:xfrm>
            <a:off x="4329942" y="323758"/>
            <a:ext cx="4594250" cy="369332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ru-RU" sz="2400" b="1" dirty="0"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Состав и функционал. Этап 1</a:t>
            </a:r>
          </a:p>
        </p:txBody>
      </p:sp>
      <p:sp>
        <p:nvSpPr>
          <p:cNvPr id="13" name="Номер слайда 12">
            <a:extLst>
              <a:ext uri="{FF2B5EF4-FFF2-40B4-BE49-F238E27FC236}">
                <a16:creationId xmlns:a16="http://schemas.microsoft.com/office/drawing/2014/main" id="{8D845052-C9B8-5A4E-B0F2-A9C16EFAEA2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387076" y="6481224"/>
            <a:ext cx="479480" cy="183703"/>
          </a:xfrm>
        </p:spPr>
        <p:txBody>
          <a:bodyPr lIns="0" tIns="0" rIns="0" bIns="0"/>
          <a:lstStyle/>
          <a:p>
            <a:fld id="{5B5BDD84-EC73-C342-BB1E-BA83D6DD292C}" type="slidenum">
              <a:rPr lang="ru-RU" sz="1100" smtClean="0">
                <a:solidFill>
                  <a:schemeClr val="tx1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6</a:t>
            </a:fld>
            <a:endParaRPr lang="ru-RU" sz="1100" dirty="0">
              <a:solidFill>
                <a:schemeClr val="tx1"/>
              </a:solidFill>
              <a:latin typeface="Roboto" panose="02000000000000000000" pitchFamily="2" charset="0"/>
              <a:ea typeface="Roboto" panose="02000000000000000000" pitchFamily="2" charset="0"/>
              <a:cs typeface="Roboto" panose="02000000000000000000" pitchFamily="2" charset="0"/>
            </a:endParaRPr>
          </a:p>
        </p:txBody>
      </p:sp>
      <p:graphicFrame>
        <p:nvGraphicFramePr>
          <p:cNvPr id="19" name="Таблица 18">
            <a:extLst>
              <a:ext uri="{FF2B5EF4-FFF2-40B4-BE49-F238E27FC236}">
                <a16:creationId xmlns:a16="http://schemas.microsoft.com/office/drawing/2014/main" id="{04C8F598-2885-4B18-890D-EC6D312972C4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492394511"/>
              </p:ext>
            </p:extLst>
          </p:nvPr>
        </p:nvGraphicFramePr>
        <p:xfrm>
          <a:off x="272563" y="1699079"/>
          <a:ext cx="5987560" cy="34315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598756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800" b="1" dirty="0">
                          <a:solidFill>
                            <a:schemeClr val="tx2"/>
                          </a:solidFill>
                          <a:latin typeface="Roboto" panose="02000000000000000000" pitchFamily="2" charset="0"/>
                          <a:ea typeface="Roboto" panose="02000000000000000000" pitchFamily="2" charset="0"/>
                        </a:rPr>
                        <a:t>Оборудование</a:t>
                      </a:r>
                      <a:endParaRPr lang="ru-RU" sz="1800" dirty="0">
                        <a:latin typeface="Roboto" panose="02000000000000000000" pitchFamily="2" charset="0"/>
                        <a:ea typeface="Roboto" panose="02000000000000000000" pitchFamily="2" charset="0"/>
                      </a:endParaRPr>
                    </a:p>
                  </a:txBody>
                  <a:tcPr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20000"/>
                        <a:lumOff val="80000"/>
                        <a:alpha val="7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180975" indent="-180975" algn="l" defTabSz="914400" rtl="0" eaLnBrk="1" latinLnBrk="0" hangingPunct="1">
                        <a:lnSpc>
                          <a:spcPct val="100000"/>
                        </a:lnSpc>
                        <a:spcBef>
                          <a:spcPts val="300"/>
                        </a:spcBef>
                        <a:spcAft>
                          <a:spcPts val="0"/>
                        </a:spcAft>
                        <a:buFont typeface="Wingdings" panose="05000000000000000000" pitchFamily="2" charset="2"/>
                        <a:buChar char="§"/>
                      </a:pPr>
                      <a:r>
                        <a:rPr lang="ru-RU" sz="1800" kern="1200" dirty="0">
                          <a:solidFill>
                            <a:schemeClr val="dk1"/>
                          </a:solidFill>
                          <a:latin typeface="Roboto" panose="02000000000000000000" pitchFamily="2" charset="0"/>
                          <a:ea typeface="Roboto" panose="02000000000000000000" pitchFamily="2" charset="0"/>
                          <a:cs typeface="+mn-cs"/>
                        </a:rPr>
                        <a:t>Оборудование для испытаний возобновляемой энергетики и накопителей</a:t>
                      </a:r>
                    </a:p>
                    <a:p>
                      <a:pPr marL="180975" indent="-180975" algn="l" defTabSz="914400" rtl="0" eaLnBrk="1" latinLnBrk="0" hangingPunct="1">
                        <a:lnSpc>
                          <a:spcPct val="100000"/>
                        </a:lnSpc>
                        <a:spcBef>
                          <a:spcPts val="300"/>
                        </a:spcBef>
                        <a:spcAft>
                          <a:spcPts val="0"/>
                        </a:spcAft>
                        <a:buFont typeface="Wingdings" panose="05000000000000000000" pitchFamily="2" charset="2"/>
                        <a:buChar char="§"/>
                      </a:pPr>
                      <a:r>
                        <a:rPr lang="ru-RU" sz="1800" kern="1200" dirty="0">
                          <a:solidFill>
                            <a:schemeClr val="dk1"/>
                          </a:solidFill>
                          <a:latin typeface="Roboto" panose="02000000000000000000" pitchFamily="2" charset="0"/>
                          <a:ea typeface="Roboto" panose="02000000000000000000" pitchFamily="2" charset="0"/>
                          <a:cs typeface="+mn-cs"/>
                        </a:rPr>
                        <a:t>Оборудование для испытаний </a:t>
                      </a:r>
                      <a:r>
                        <a:rPr lang="ru-RU" sz="1800" kern="1200" dirty="0" err="1">
                          <a:solidFill>
                            <a:schemeClr val="dk1"/>
                          </a:solidFill>
                          <a:latin typeface="Roboto" panose="02000000000000000000" pitchFamily="2" charset="0"/>
                          <a:ea typeface="Roboto" panose="02000000000000000000" pitchFamily="2" charset="0"/>
                          <a:cs typeface="+mn-cs"/>
                        </a:rPr>
                        <a:t>электрозарядной</a:t>
                      </a:r>
                      <a:r>
                        <a:rPr lang="ru-RU" sz="1800" kern="1200" dirty="0">
                          <a:solidFill>
                            <a:schemeClr val="dk1"/>
                          </a:solidFill>
                          <a:latin typeface="Roboto" panose="02000000000000000000" pitchFamily="2" charset="0"/>
                          <a:ea typeface="Roboto" panose="02000000000000000000" pitchFamily="2" charset="0"/>
                          <a:cs typeface="+mn-cs"/>
                        </a:rPr>
                        <a:t> инфраструктуры</a:t>
                      </a:r>
                    </a:p>
                  </a:txBody>
                  <a:tcPr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alpha val="7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800" b="1" dirty="0">
                          <a:solidFill>
                            <a:schemeClr val="tx2"/>
                          </a:solidFill>
                          <a:latin typeface="Roboto" panose="02000000000000000000" pitchFamily="2" charset="0"/>
                          <a:ea typeface="Roboto" panose="02000000000000000000" pitchFamily="2" charset="0"/>
                        </a:rPr>
                        <a:t>Исследования и испытания</a:t>
                      </a:r>
                      <a:endParaRPr lang="ru-RU" sz="1800" dirty="0">
                        <a:latin typeface="Roboto" panose="02000000000000000000" pitchFamily="2" charset="0"/>
                        <a:ea typeface="Roboto" panose="02000000000000000000" pitchFamily="2" charset="0"/>
                      </a:endParaRPr>
                    </a:p>
                  </a:txBody>
                  <a:tcPr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20000"/>
                        <a:lumOff val="80000"/>
                        <a:alpha val="7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180975" indent="-180975" algn="l" defTabSz="914400" rtl="0" eaLnBrk="1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Wingdings" panose="05000000000000000000" pitchFamily="2" charset="2"/>
                        <a:buChar char="§"/>
                      </a:pPr>
                      <a:r>
                        <a:rPr lang="ru-RU" sz="1800" kern="1200" dirty="0">
                          <a:solidFill>
                            <a:schemeClr val="dk1"/>
                          </a:solidFill>
                          <a:latin typeface="Roboto" panose="02000000000000000000" pitchFamily="2" charset="0"/>
                          <a:ea typeface="Roboto" panose="02000000000000000000" pitchFamily="2" charset="0"/>
                          <a:cs typeface="+mn-cs"/>
                        </a:rPr>
                        <a:t>Проведение исследований и испытаний влияния интеграции объектов распределенной энергетики (накопителей, малой генерации, в том числе СЭС и ВЭС, </a:t>
                      </a:r>
                      <a:r>
                        <a:rPr lang="ru-RU" sz="1800" kern="1200" dirty="0" err="1">
                          <a:solidFill>
                            <a:schemeClr val="dk1"/>
                          </a:solidFill>
                          <a:latin typeface="Roboto" panose="02000000000000000000" pitchFamily="2" charset="0"/>
                          <a:ea typeface="Roboto" panose="02000000000000000000" pitchFamily="2" charset="0"/>
                          <a:cs typeface="+mn-cs"/>
                        </a:rPr>
                        <a:t>электрозарядной</a:t>
                      </a:r>
                      <a:r>
                        <a:rPr lang="ru-RU" sz="1800" kern="1200" dirty="0">
                          <a:solidFill>
                            <a:schemeClr val="dk1"/>
                          </a:solidFill>
                          <a:latin typeface="Roboto" panose="02000000000000000000" pitchFamily="2" charset="0"/>
                          <a:ea typeface="Roboto" panose="02000000000000000000" pitchFamily="2" charset="0"/>
                          <a:cs typeface="+mn-cs"/>
                        </a:rPr>
                        <a:t> инфраструктуры) на работу распределительной сети</a:t>
                      </a:r>
                    </a:p>
                  </a:txBody>
                  <a:tcPr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alpha val="7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  <p:sp>
        <p:nvSpPr>
          <p:cNvPr id="22" name="Равнобедренный треугольник 21">
            <a:extLst>
              <a:ext uri="{FF2B5EF4-FFF2-40B4-BE49-F238E27FC236}">
                <a16:creationId xmlns:a16="http://schemas.microsoft.com/office/drawing/2014/main" id="{25AC7665-F264-421C-A6EE-9828DEDC7553}"/>
              </a:ext>
            </a:extLst>
          </p:cNvPr>
          <p:cNvSpPr/>
          <p:nvPr/>
        </p:nvSpPr>
        <p:spPr>
          <a:xfrm>
            <a:off x="8566086" y="3551332"/>
            <a:ext cx="735353" cy="367519"/>
          </a:xfrm>
          <a:prstGeom prst="triangl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23" name="Рисунок 22">
            <a:extLst>
              <a:ext uri="{FF2B5EF4-FFF2-40B4-BE49-F238E27FC236}">
                <a16:creationId xmlns:a16="http://schemas.microsoft.com/office/drawing/2014/main" id="{0BC10778-F8B4-4107-8F56-F54BEE7E3F49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alphaModFix amt="8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58350" y="3868669"/>
            <a:ext cx="3350827" cy="3014091"/>
          </a:xfrm>
          <a:prstGeom prst="roundRect">
            <a:avLst/>
          </a:prstGeom>
        </p:spPr>
      </p:pic>
      <p:sp>
        <p:nvSpPr>
          <p:cNvPr id="20" name="Прямоугольник 19">
            <a:extLst>
              <a:ext uri="{FF2B5EF4-FFF2-40B4-BE49-F238E27FC236}">
                <a16:creationId xmlns:a16="http://schemas.microsoft.com/office/drawing/2014/main" id="{9D6602FD-C236-4602-BFF7-8EAC10CDDFA1}"/>
              </a:ext>
            </a:extLst>
          </p:cNvPr>
          <p:cNvSpPr/>
          <p:nvPr/>
        </p:nvSpPr>
        <p:spPr>
          <a:xfrm>
            <a:off x="1016437" y="5531340"/>
            <a:ext cx="2700000" cy="534014"/>
          </a:xfrm>
          <a:prstGeom prst="rect">
            <a:avLst/>
          </a:prstGeom>
          <a:solidFill>
            <a:schemeClr val="bg1">
              <a:lumMod val="85000"/>
            </a:schemeClr>
          </a:solidFill>
          <a:ln w="127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b="1" dirty="0">
                <a:solidFill>
                  <a:schemeClr val="bg1">
                    <a:lumMod val="50000"/>
                  </a:schemeClr>
                </a:solidFill>
                <a:latin typeface="Arial Narrow" panose="020B0606020202030204" pitchFamily="34" charset="0"/>
              </a:rPr>
              <a:t>Лаборатория климатических испытаний</a:t>
            </a:r>
          </a:p>
        </p:txBody>
      </p:sp>
      <p:sp>
        <p:nvSpPr>
          <p:cNvPr id="33" name="Прямоугольник 32">
            <a:extLst>
              <a:ext uri="{FF2B5EF4-FFF2-40B4-BE49-F238E27FC236}">
                <a16:creationId xmlns:a16="http://schemas.microsoft.com/office/drawing/2014/main" id="{2FC88C65-F605-47B9-89AF-AB6DDC49F733}"/>
              </a:ext>
            </a:extLst>
          </p:cNvPr>
          <p:cNvSpPr/>
          <p:nvPr/>
        </p:nvSpPr>
        <p:spPr>
          <a:xfrm>
            <a:off x="977544" y="5464716"/>
            <a:ext cx="2700000" cy="534014"/>
          </a:xfrm>
          <a:prstGeom prst="rect">
            <a:avLst/>
          </a:prstGeom>
          <a:solidFill>
            <a:schemeClr val="bg1">
              <a:lumMod val="85000"/>
            </a:schemeClr>
          </a:solidFill>
          <a:ln w="127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b="1" dirty="0">
                <a:solidFill>
                  <a:schemeClr val="bg1">
                    <a:lumMod val="50000"/>
                  </a:schemeClr>
                </a:solidFill>
                <a:latin typeface="Arial Narrow" panose="020B0606020202030204" pitchFamily="34" charset="0"/>
              </a:rPr>
              <a:t>Лаборатория ЭМС</a:t>
            </a:r>
          </a:p>
        </p:txBody>
      </p:sp>
      <p:sp>
        <p:nvSpPr>
          <p:cNvPr id="34" name="Прямоугольник 33">
            <a:extLst>
              <a:ext uri="{FF2B5EF4-FFF2-40B4-BE49-F238E27FC236}">
                <a16:creationId xmlns:a16="http://schemas.microsoft.com/office/drawing/2014/main" id="{35088E37-E223-405B-8240-56478A10CFA8}"/>
              </a:ext>
            </a:extLst>
          </p:cNvPr>
          <p:cNvSpPr/>
          <p:nvPr/>
        </p:nvSpPr>
        <p:spPr>
          <a:xfrm>
            <a:off x="938650" y="5398092"/>
            <a:ext cx="2700000" cy="534014"/>
          </a:xfrm>
          <a:prstGeom prst="rect">
            <a:avLst/>
          </a:prstGeom>
          <a:solidFill>
            <a:schemeClr val="bg1">
              <a:lumMod val="85000"/>
            </a:schemeClr>
          </a:solidFill>
          <a:ln w="127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b="1" dirty="0">
                <a:solidFill>
                  <a:schemeClr val="bg1">
                    <a:lumMod val="50000"/>
                  </a:schemeClr>
                </a:solidFill>
                <a:latin typeface="Arial Narrow" panose="020B0606020202030204" pitchFamily="34" charset="0"/>
              </a:rPr>
              <a:t>Центр информационной безопасности</a:t>
            </a:r>
          </a:p>
        </p:txBody>
      </p:sp>
      <p:sp>
        <p:nvSpPr>
          <p:cNvPr id="35" name="Прямоугольник 34">
            <a:extLst>
              <a:ext uri="{FF2B5EF4-FFF2-40B4-BE49-F238E27FC236}">
                <a16:creationId xmlns:a16="http://schemas.microsoft.com/office/drawing/2014/main" id="{5A26DB54-AE09-444E-B105-6896DC06135D}"/>
              </a:ext>
            </a:extLst>
          </p:cNvPr>
          <p:cNvSpPr/>
          <p:nvPr/>
        </p:nvSpPr>
        <p:spPr>
          <a:xfrm>
            <a:off x="899756" y="5331468"/>
            <a:ext cx="2700000" cy="534014"/>
          </a:xfrm>
          <a:prstGeom prst="rect">
            <a:avLst/>
          </a:prstGeom>
          <a:solidFill>
            <a:schemeClr val="bg1">
              <a:lumMod val="85000"/>
            </a:schemeClr>
          </a:solidFill>
          <a:ln w="127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b="1" dirty="0">
                <a:solidFill>
                  <a:schemeClr val="bg1">
                    <a:lumMod val="50000"/>
                  </a:schemeClr>
                </a:solidFill>
                <a:latin typeface="Arial Narrow" panose="020B0606020202030204" pitchFamily="34" charset="0"/>
              </a:rPr>
              <a:t>Центр коммуникационных решений</a:t>
            </a:r>
          </a:p>
        </p:txBody>
      </p:sp>
      <p:sp>
        <p:nvSpPr>
          <p:cNvPr id="36" name="Прямоугольник 35">
            <a:extLst>
              <a:ext uri="{FF2B5EF4-FFF2-40B4-BE49-F238E27FC236}">
                <a16:creationId xmlns:a16="http://schemas.microsoft.com/office/drawing/2014/main" id="{144F346B-9970-467F-A813-BC971241C91F}"/>
              </a:ext>
            </a:extLst>
          </p:cNvPr>
          <p:cNvSpPr/>
          <p:nvPr/>
        </p:nvSpPr>
        <p:spPr>
          <a:xfrm>
            <a:off x="811671" y="876135"/>
            <a:ext cx="2700000" cy="534014"/>
          </a:xfrm>
          <a:prstGeom prst="rect">
            <a:avLst/>
          </a:prstGeom>
          <a:solidFill>
            <a:schemeClr val="bg1">
              <a:lumMod val="85000"/>
            </a:schemeClr>
          </a:solidFill>
          <a:ln w="127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b="1" dirty="0">
                <a:solidFill>
                  <a:schemeClr val="bg1">
                    <a:lumMod val="50000"/>
                  </a:schemeClr>
                </a:solidFill>
                <a:latin typeface="Arial Narrow" panose="020B0606020202030204" pitchFamily="34" charset="0"/>
              </a:rPr>
              <a:t>Испытательная сеть</a:t>
            </a:r>
          </a:p>
        </p:txBody>
      </p:sp>
      <p:sp>
        <p:nvSpPr>
          <p:cNvPr id="37" name="Прямоугольник 36">
            <a:extLst>
              <a:ext uri="{FF2B5EF4-FFF2-40B4-BE49-F238E27FC236}">
                <a16:creationId xmlns:a16="http://schemas.microsoft.com/office/drawing/2014/main" id="{7D706893-3213-437D-9D34-20FE8296E53D}"/>
              </a:ext>
            </a:extLst>
          </p:cNvPr>
          <p:cNvSpPr/>
          <p:nvPr/>
        </p:nvSpPr>
        <p:spPr>
          <a:xfrm>
            <a:off x="782578" y="938963"/>
            <a:ext cx="2700000" cy="534014"/>
          </a:xfrm>
          <a:prstGeom prst="rect">
            <a:avLst/>
          </a:prstGeom>
          <a:solidFill>
            <a:schemeClr val="bg1">
              <a:lumMod val="85000"/>
            </a:schemeClr>
          </a:solidFill>
          <a:ln w="127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b="1" dirty="0">
                <a:solidFill>
                  <a:schemeClr val="tx1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Центр комплексных испытаний</a:t>
            </a:r>
          </a:p>
        </p:txBody>
      </p:sp>
      <p:sp>
        <p:nvSpPr>
          <p:cNvPr id="38" name="Прямоугольник 37">
            <a:extLst>
              <a:ext uri="{FF2B5EF4-FFF2-40B4-BE49-F238E27FC236}">
                <a16:creationId xmlns:a16="http://schemas.microsoft.com/office/drawing/2014/main" id="{210DF9C2-DFBB-4AD0-8D07-161C5362DFEF}"/>
              </a:ext>
            </a:extLst>
          </p:cNvPr>
          <p:cNvSpPr/>
          <p:nvPr/>
        </p:nvSpPr>
        <p:spPr>
          <a:xfrm>
            <a:off x="863741" y="5264844"/>
            <a:ext cx="2700000" cy="534014"/>
          </a:xfrm>
          <a:prstGeom prst="rect">
            <a:avLst/>
          </a:prstGeom>
          <a:solidFill>
            <a:schemeClr val="bg1"/>
          </a:solidFill>
          <a:ln w="12700">
            <a:solidFill>
              <a:schemeClr val="tx2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b="1" dirty="0">
                <a:solidFill>
                  <a:schemeClr val="tx1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Центр распределенной энергетики</a:t>
            </a:r>
          </a:p>
        </p:txBody>
      </p:sp>
      <p:cxnSp>
        <p:nvCxnSpPr>
          <p:cNvPr id="39" name="Соединительная линия уступом 24">
            <a:extLst>
              <a:ext uri="{FF2B5EF4-FFF2-40B4-BE49-F238E27FC236}">
                <a16:creationId xmlns:a16="http://schemas.microsoft.com/office/drawing/2014/main" id="{1ACC7CE3-9D00-4C32-B10D-1809FCE16BC7}"/>
              </a:ext>
            </a:extLst>
          </p:cNvPr>
          <p:cNvCxnSpPr>
            <a:cxnSpLocks/>
            <a:stCxn id="37" idx="3"/>
          </p:cNvCxnSpPr>
          <p:nvPr/>
        </p:nvCxnSpPr>
        <p:spPr>
          <a:xfrm>
            <a:off x="3482578" y="1205970"/>
            <a:ext cx="6006862" cy="1319799"/>
          </a:xfrm>
          <a:prstGeom prst="bentConnector3">
            <a:avLst>
              <a:gd name="adj1" fmla="val 50000"/>
            </a:avLst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40" name="Picture 2">
            <a:extLst>
              <a:ext uri="{FF2B5EF4-FFF2-40B4-BE49-F238E27FC236}">
                <a16:creationId xmlns:a16="http://schemas.microsoft.com/office/drawing/2014/main" id="{EA8B50E2-54DC-4E52-BB16-87C07E599B0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925040" y="886799"/>
            <a:ext cx="4030092" cy="2680207"/>
          </a:xfrm>
          <a:prstGeom prst="rect">
            <a:avLst/>
          </a:prstGeom>
          <a:noFill/>
          <a:ln>
            <a:noFill/>
          </a:ln>
          <a:effectLst>
            <a:softEdge rad="152400"/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26207590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4" presetClass="path" presetSubtype="0" accel="50000" decel="5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4.16667E-7 -1.48148E-6 L -0.00807 -0.62639 " pathEditMode="relative" rAng="0" ptsTypes="AA">
                                      <p:cBhvr>
                                        <p:cTn id="6" dur="15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404" y="-31319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1500"/>
                            </p:stCondLst>
                            <p:childTnLst>
                              <p:par>
                                <p:cTn id="8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75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1" dur="75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75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2250"/>
                            </p:stCondLst>
                            <p:childTnLst>
                              <p:par>
                                <p:cTn id="14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6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8" grpId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C3AD3046-6C33-7D49-A4D5-1A13FE6E6B83}"/>
              </a:ext>
            </a:extLst>
          </p:cNvPr>
          <p:cNvSpPr txBox="1"/>
          <p:nvPr/>
        </p:nvSpPr>
        <p:spPr>
          <a:xfrm>
            <a:off x="4206850" y="318238"/>
            <a:ext cx="7180226" cy="369332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ru-RU" sz="2400" b="1" dirty="0"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Состав и функционал. Этап 1</a:t>
            </a:r>
          </a:p>
        </p:txBody>
      </p:sp>
      <p:sp>
        <p:nvSpPr>
          <p:cNvPr id="13" name="Номер слайда 12">
            <a:extLst>
              <a:ext uri="{FF2B5EF4-FFF2-40B4-BE49-F238E27FC236}">
                <a16:creationId xmlns:a16="http://schemas.microsoft.com/office/drawing/2014/main" id="{8D845052-C9B8-5A4E-B0F2-A9C16EFAEA2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387076" y="6481224"/>
            <a:ext cx="479480" cy="183703"/>
          </a:xfrm>
        </p:spPr>
        <p:txBody>
          <a:bodyPr lIns="0" tIns="0" rIns="0" bIns="0"/>
          <a:lstStyle/>
          <a:p>
            <a:fld id="{5B5BDD84-EC73-C342-BB1E-BA83D6DD292C}" type="slidenum">
              <a:rPr lang="ru-RU" sz="1100" smtClean="0">
                <a:solidFill>
                  <a:schemeClr val="tx1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7</a:t>
            </a:fld>
            <a:endParaRPr lang="ru-RU" sz="1100" dirty="0">
              <a:solidFill>
                <a:schemeClr val="tx1"/>
              </a:solidFill>
              <a:latin typeface="Roboto" panose="02000000000000000000" pitchFamily="2" charset="0"/>
              <a:ea typeface="Roboto" panose="02000000000000000000" pitchFamily="2" charset="0"/>
              <a:cs typeface="Roboto" panose="02000000000000000000" pitchFamily="2" charset="0"/>
            </a:endParaRPr>
          </a:p>
        </p:txBody>
      </p:sp>
      <p:graphicFrame>
        <p:nvGraphicFramePr>
          <p:cNvPr id="19" name="Таблица 18">
            <a:extLst>
              <a:ext uri="{FF2B5EF4-FFF2-40B4-BE49-F238E27FC236}">
                <a16:creationId xmlns:a16="http://schemas.microsoft.com/office/drawing/2014/main" id="{04C8F598-2885-4B18-890D-EC6D312972C4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162461"/>
              </p:ext>
            </p:extLst>
          </p:nvPr>
        </p:nvGraphicFramePr>
        <p:xfrm>
          <a:off x="254976" y="1569741"/>
          <a:ext cx="6739251" cy="43307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6739251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800" b="1" dirty="0">
                          <a:solidFill>
                            <a:schemeClr val="tx2"/>
                          </a:solidFill>
                          <a:latin typeface="Roboto" panose="02000000000000000000" pitchFamily="2" charset="0"/>
                          <a:ea typeface="Roboto" panose="02000000000000000000" pitchFamily="2" charset="0"/>
                        </a:rPr>
                        <a:t>Оборудование</a:t>
                      </a:r>
                      <a:endParaRPr lang="ru-RU" sz="1800" dirty="0">
                        <a:latin typeface="Roboto" panose="02000000000000000000" pitchFamily="2" charset="0"/>
                        <a:ea typeface="Roboto" panose="02000000000000000000" pitchFamily="2" charset="0"/>
                      </a:endParaRPr>
                    </a:p>
                  </a:txBody>
                  <a:tcPr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20000"/>
                        <a:lumOff val="80000"/>
                        <a:alpha val="7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180975" indent="-180975" algn="l" defTabSz="914400" rtl="0" eaLnBrk="1" latinLnBrk="0" hangingPunct="1">
                        <a:lnSpc>
                          <a:spcPct val="100000"/>
                        </a:lnSpc>
                        <a:spcBef>
                          <a:spcPts val="300"/>
                        </a:spcBef>
                        <a:spcAft>
                          <a:spcPts val="0"/>
                        </a:spcAft>
                        <a:buFont typeface="Wingdings" panose="05000000000000000000" pitchFamily="2" charset="2"/>
                        <a:buChar char="§"/>
                      </a:pPr>
                      <a:r>
                        <a:rPr lang="ru-RU" sz="1800" kern="1200" dirty="0">
                          <a:solidFill>
                            <a:schemeClr val="dk1"/>
                          </a:solidFill>
                          <a:latin typeface="Roboto" panose="02000000000000000000" pitchFamily="2" charset="0"/>
                          <a:ea typeface="Roboto" panose="02000000000000000000" pitchFamily="2" charset="0"/>
                          <a:cs typeface="+mn-cs"/>
                        </a:rPr>
                        <a:t>Коммуникационные сети (коммутаторы)</a:t>
                      </a:r>
                    </a:p>
                    <a:p>
                      <a:pPr marL="180975" indent="-180975" algn="l" defTabSz="914400" rtl="0" eaLnBrk="1" latinLnBrk="0" hangingPunct="1">
                        <a:lnSpc>
                          <a:spcPct val="100000"/>
                        </a:lnSpc>
                        <a:spcBef>
                          <a:spcPts val="300"/>
                        </a:spcBef>
                        <a:spcAft>
                          <a:spcPts val="0"/>
                        </a:spcAft>
                        <a:buFont typeface="Wingdings" panose="05000000000000000000" pitchFamily="2" charset="2"/>
                        <a:buChar char="§"/>
                      </a:pPr>
                      <a:r>
                        <a:rPr lang="ru-RU" sz="1800" kern="1200" dirty="0">
                          <a:solidFill>
                            <a:schemeClr val="dk1"/>
                          </a:solidFill>
                          <a:latin typeface="Roboto" panose="02000000000000000000" pitchFamily="2" charset="0"/>
                          <a:ea typeface="Roboto" panose="02000000000000000000" pitchFamily="2" charset="0"/>
                          <a:cs typeface="+mn-cs"/>
                        </a:rPr>
                        <a:t>Симуляторы клиента</a:t>
                      </a:r>
                    </a:p>
                    <a:p>
                      <a:pPr marL="180975" indent="-180975" algn="l" defTabSz="914400" rtl="0" eaLnBrk="1" latinLnBrk="0" hangingPunct="1">
                        <a:lnSpc>
                          <a:spcPct val="100000"/>
                        </a:lnSpc>
                        <a:spcBef>
                          <a:spcPts val="300"/>
                        </a:spcBef>
                        <a:spcAft>
                          <a:spcPts val="0"/>
                        </a:spcAft>
                        <a:buFont typeface="Wingdings" panose="05000000000000000000" pitchFamily="2" charset="2"/>
                        <a:buChar char="§"/>
                      </a:pPr>
                      <a:r>
                        <a:rPr lang="ru-RU" sz="1800" kern="1200" dirty="0">
                          <a:solidFill>
                            <a:schemeClr val="dk1"/>
                          </a:solidFill>
                          <a:latin typeface="Roboto" panose="02000000000000000000" pitchFamily="2" charset="0"/>
                          <a:ea typeface="Roboto" panose="02000000000000000000" pitchFamily="2" charset="0"/>
                          <a:cs typeface="+mn-cs"/>
                        </a:rPr>
                        <a:t>Сервер времени</a:t>
                      </a:r>
                    </a:p>
                    <a:p>
                      <a:pPr marL="180975" indent="-180975" algn="l" defTabSz="914400" rtl="0" eaLnBrk="1" latinLnBrk="0" hangingPunct="1">
                        <a:lnSpc>
                          <a:spcPct val="100000"/>
                        </a:lnSpc>
                        <a:spcBef>
                          <a:spcPts val="300"/>
                        </a:spcBef>
                        <a:spcAft>
                          <a:spcPts val="0"/>
                        </a:spcAft>
                        <a:buFont typeface="Wingdings" panose="05000000000000000000" pitchFamily="2" charset="2"/>
                        <a:buChar char="§"/>
                      </a:pPr>
                      <a:r>
                        <a:rPr lang="ru-RU" sz="1800" kern="1200" dirty="0">
                          <a:solidFill>
                            <a:schemeClr val="dk1"/>
                          </a:solidFill>
                          <a:latin typeface="Roboto" panose="02000000000000000000" pitchFamily="2" charset="0"/>
                          <a:ea typeface="Roboto" panose="02000000000000000000" pitchFamily="2" charset="0"/>
                          <a:cs typeface="+mn-cs"/>
                        </a:rPr>
                        <a:t>Анализатор протокола</a:t>
                      </a:r>
                    </a:p>
                  </a:txBody>
                  <a:tcPr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alpha val="7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800" b="1" dirty="0">
                          <a:solidFill>
                            <a:schemeClr val="tx2"/>
                          </a:solidFill>
                          <a:latin typeface="Roboto" panose="02000000000000000000" pitchFamily="2" charset="0"/>
                          <a:ea typeface="Roboto" panose="02000000000000000000" pitchFamily="2" charset="0"/>
                        </a:rPr>
                        <a:t>Исследования и испытания</a:t>
                      </a:r>
                      <a:endParaRPr lang="ru-RU" sz="1800" dirty="0">
                        <a:latin typeface="Roboto" panose="02000000000000000000" pitchFamily="2" charset="0"/>
                        <a:ea typeface="Roboto" panose="02000000000000000000" pitchFamily="2" charset="0"/>
                      </a:endParaRPr>
                    </a:p>
                  </a:txBody>
                  <a:tcPr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20000"/>
                        <a:lumOff val="80000"/>
                        <a:alpha val="7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180975" indent="-180975" algn="l" defTabSz="914400" rtl="0" eaLnBrk="1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Wingdings" panose="05000000000000000000" pitchFamily="2" charset="2"/>
                        <a:buChar char="§"/>
                      </a:pPr>
                      <a:r>
                        <a:rPr lang="ru-RU" sz="1800" kern="1200" dirty="0">
                          <a:solidFill>
                            <a:schemeClr val="dk1"/>
                          </a:solidFill>
                          <a:latin typeface="Roboto" panose="02000000000000000000" pitchFamily="2" charset="0"/>
                          <a:ea typeface="Roboto" panose="02000000000000000000" pitchFamily="2" charset="0"/>
                          <a:cs typeface="+mn-cs"/>
                        </a:rPr>
                        <a:t>Проведение испытаний на соответствие МЭК 61850</a:t>
                      </a:r>
                    </a:p>
                    <a:p>
                      <a:pPr marL="180975" indent="-180975" algn="l" defTabSz="914400" rtl="0" eaLnBrk="1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Wingdings" panose="05000000000000000000" pitchFamily="2" charset="2"/>
                        <a:buChar char="§"/>
                      </a:pPr>
                      <a:r>
                        <a:rPr lang="ru-RU" sz="1800" kern="1200" dirty="0">
                          <a:solidFill>
                            <a:schemeClr val="dk1"/>
                          </a:solidFill>
                          <a:latin typeface="Roboto" panose="02000000000000000000" pitchFamily="2" charset="0"/>
                          <a:ea typeface="Roboto" panose="02000000000000000000" pitchFamily="2" charset="0"/>
                          <a:cs typeface="+mn-cs"/>
                        </a:rPr>
                        <a:t>Исследования инновационных решений в сфере коммуникаций (технологий беспроводной передачи данных, новые протоколы)</a:t>
                      </a:r>
                    </a:p>
                    <a:p>
                      <a:pPr marL="180975" indent="-180975" algn="l" defTabSz="914400" rtl="0" eaLnBrk="1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Wingdings" panose="05000000000000000000" pitchFamily="2" charset="2"/>
                        <a:buChar char="§"/>
                      </a:pPr>
                      <a:r>
                        <a:rPr lang="ru-RU" sz="1800" kern="1200" dirty="0">
                          <a:solidFill>
                            <a:schemeClr val="dk1"/>
                          </a:solidFill>
                          <a:latin typeface="Roboto" panose="02000000000000000000" pitchFamily="2" charset="0"/>
                          <a:ea typeface="Roboto" panose="02000000000000000000" pitchFamily="2" charset="0"/>
                          <a:cs typeface="+mn-cs"/>
                        </a:rPr>
                        <a:t>Испытания на соответствие стандартам по обмену данными</a:t>
                      </a:r>
                    </a:p>
                    <a:p>
                      <a:pPr marL="180975" indent="-180975" algn="l" defTabSz="914400" rtl="0" eaLnBrk="1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Wingdings" panose="05000000000000000000" pitchFamily="2" charset="2"/>
                        <a:buChar char="§"/>
                      </a:pPr>
                      <a:r>
                        <a:rPr lang="ru-RU" sz="1800" kern="1200" dirty="0">
                          <a:solidFill>
                            <a:schemeClr val="dk1"/>
                          </a:solidFill>
                          <a:latin typeface="Roboto" panose="02000000000000000000" pitchFamily="2" charset="0"/>
                          <a:ea typeface="Roboto" panose="02000000000000000000" pitchFamily="2" charset="0"/>
                          <a:cs typeface="+mn-cs"/>
                        </a:rPr>
                        <a:t>Моделирование нарушений в работе каналов коммуникаций</a:t>
                      </a:r>
                    </a:p>
                  </a:txBody>
                  <a:tcPr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alpha val="7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  <p:sp>
        <p:nvSpPr>
          <p:cNvPr id="22" name="Равнобедренный треугольник 21">
            <a:extLst>
              <a:ext uri="{FF2B5EF4-FFF2-40B4-BE49-F238E27FC236}">
                <a16:creationId xmlns:a16="http://schemas.microsoft.com/office/drawing/2014/main" id="{25AC7665-F264-421C-A6EE-9828DEDC7553}"/>
              </a:ext>
            </a:extLst>
          </p:cNvPr>
          <p:cNvSpPr/>
          <p:nvPr/>
        </p:nvSpPr>
        <p:spPr>
          <a:xfrm>
            <a:off x="8566086" y="3551332"/>
            <a:ext cx="735353" cy="367519"/>
          </a:xfrm>
          <a:prstGeom prst="triangl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23" name="Рисунок 22">
            <a:extLst>
              <a:ext uri="{FF2B5EF4-FFF2-40B4-BE49-F238E27FC236}">
                <a16:creationId xmlns:a16="http://schemas.microsoft.com/office/drawing/2014/main" id="{0BC10778-F8B4-4107-8F56-F54BEE7E3F49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alphaModFix amt="8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58350" y="3868669"/>
            <a:ext cx="3350827" cy="3014091"/>
          </a:xfrm>
          <a:prstGeom prst="roundRect">
            <a:avLst/>
          </a:prstGeom>
        </p:spPr>
      </p:pic>
      <p:sp>
        <p:nvSpPr>
          <p:cNvPr id="20" name="Прямоугольник 19">
            <a:extLst>
              <a:ext uri="{FF2B5EF4-FFF2-40B4-BE49-F238E27FC236}">
                <a16:creationId xmlns:a16="http://schemas.microsoft.com/office/drawing/2014/main" id="{309CF28D-451D-4789-A968-9F65812AE557}"/>
              </a:ext>
            </a:extLst>
          </p:cNvPr>
          <p:cNvSpPr/>
          <p:nvPr/>
        </p:nvSpPr>
        <p:spPr>
          <a:xfrm>
            <a:off x="2879569" y="6117707"/>
            <a:ext cx="2700000" cy="534014"/>
          </a:xfrm>
          <a:prstGeom prst="rect">
            <a:avLst/>
          </a:prstGeom>
          <a:solidFill>
            <a:schemeClr val="bg1">
              <a:lumMod val="85000"/>
            </a:schemeClr>
          </a:solidFill>
          <a:ln w="127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b="1" dirty="0">
                <a:solidFill>
                  <a:schemeClr val="bg1">
                    <a:lumMod val="50000"/>
                  </a:schemeClr>
                </a:solidFill>
                <a:latin typeface="Arial Narrow" panose="020B0606020202030204" pitchFamily="34" charset="0"/>
              </a:rPr>
              <a:t>Лаборатория климатических испытаний</a:t>
            </a:r>
          </a:p>
        </p:txBody>
      </p:sp>
      <p:sp>
        <p:nvSpPr>
          <p:cNvPr id="33" name="Прямоугольник 32">
            <a:extLst>
              <a:ext uri="{FF2B5EF4-FFF2-40B4-BE49-F238E27FC236}">
                <a16:creationId xmlns:a16="http://schemas.microsoft.com/office/drawing/2014/main" id="{6E8C23B4-D016-416C-8D59-D633821B9F84}"/>
              </a:ext>
            </a:extLst>
          </p:cNvPr>
          <p:cNvSpPr/>
          <p:nvPr/>
        </p:nvSpPr>
        <p:spPr>
          <a:xfrm>
            <a:off x="2840676" y="6051083"/>
            <a:ext cx="2700000" cy="534014"/>
          </a:xfrm>
          <a:prstGeom prst="rect">
            <a:avLst/>
          </a:prstGeom>
          <a:solidFill>
            <a:schemeClr val="bg1">
              <a:lumMod val="85000"/>
            </a:schemeClr>
          </a:solidFill>
          <a:ln w="127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b="1" dirty="0">
                <a:solidFill>
                  <a:schemeClr val="bg1">
                    <a:lumMod val="50000"/>
                  </a:schemeClr>
                </a:solidFill>
                <a:latin typeface="Arial Narrow" panose="020B0606020202030204" pitchFamily="34" charset="0"/>
              </a:rPr>
              <a:t>Лаборатория ЭМС</a:t>
            </a:r>
          </a:p>
        </p:txBody>
      </p:sp>
      <p:sp>
        <p:nvSpPr>
          <p:cNvPr id="34" name="Прямоугольник 33">
            <a:extLst>
              <a:ext uri="{FF2B5EF4-FFF2-40B4-BE49-F238E27FC236}">
                <a16:creationId xmlns:a16="http://schemas.microsoft.com/office/drawing/2014/main" id="{F686EB99-34CE-4B2E-9D7E-5C84C9EA656D}"/>
              </a:ext>
            </a:extLst>
          </p:cNvPr>
          <p:cNvSpPr/>
          <p:nvPr/>
        </p:nvSpPr>
        <p:spPr>
          <a:xfrm>
            <a:off x="2801782" y="5984459"/>
            <a:ext cx="2700000" cy="534014"/>
          </a:xfrm>
          <a:prstGeom prst="rect">
            <a:avLst/>
          </a:prstGeom>
          <a:solidFill>
            <a:schemeClr val="bg1">
              <a:lumMod val="85000"/>
            </a:schemeClr>
          </a:solidFill>
          <a:ln w="127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b="1" dirty="0">
                <a:solidFill>
                  <a:schemeClr val="bg1">
                    <a:lumMod val="50000"/>
                  </a:schemeClr>
                </a:solidFill>
                <a:latin typeface="Arial Narrow" panose="020B0606020202030204" pitchFamily="34" charset="0"/>
              </a:rPr>
              <a:t>Центр информационной безопасности</a:t>
            </a:r>
          </a:p>
        </p:txBody>
      </p:sp>
      <p:sp>
        <p:nvSpPr>
          <p:cNvPr id="35" name="Прямоугольник 34">
            <a:extLst>
              <a:ext uri="{FF2B5EF4-FFF2-40B4-BE49-F238E27FC236}">
                <a16:creationId xmlns:a16="http://schemas.microsoft.com/office/drawing/2014/main" id="{3B8116B9-84B9-4366-A473-72A76770FA95}"/>
              </a:ext>
            </a:extLst>
          </p:cNvPr>
          <p:cNvSpPr/>
          <p:nvPr/>
        </p:nvSpPr>
        <p:spPr>
          <a:xfrm>
            <a:off x="827937" y="856720"/>
            <a:ext cx="2700000" cy="534014"/>
          </a:xfrm>
          <a:prstGeom prst="rect">
            <a:avLst/>
          </a:prstGeom>
          <a:solidFill>
            <a:schemeClr val="bg1">
              <a:lumMod val="85000"/>
            </a:schemeClr>
          </a:solidFill>
          <a:ln w="127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b="1" dirty="0">
                <a:solidFill>
                  <a:schemeClr val="bg1">
                    <a:lumMod val="50000"/>
                  </a:schemeClr>
                </a:solidFill>
                <a:latin typeface="Arial Narrow" panose="020B0606020202030204" pitchFamily="34" charset="0"/>
              </a:rPr>
              <a:t>Испытательная сеть</a:t>
            </a:r>
          </a:p>
        </p:txBody>
      </p:sp>
      <p:sp>
        <p:nvSpPr>
          <p:cNvPr id="36" name="Прямоугольник 35">
            <a:extLst>
              <a:ext uri="{FF2B5EF4-FFF2-40B4-BE49-F238E27FC236}">
                <a16:creationId xmlns:a16="http://schemas.microsoft.com/office/drawing/2014/main" id="{31682208-78B0-4B6C-8363-43AD76AE6788}"/>
              </a:ext>
            </a:extLst>
          </p:cNvPr>
          <p:cNvSpPr/>
          <p:nvPr/>
        </p:nvSpPr>
        <p:spPr>
          <a:xfrm>
            <a:off x="798844" y="919548"/>
            <a:ext cx="2700000" cy="534014"/>
          </a:xfrm>
          <a:prstGeom prst="rect">
            <a:avLst/>
          </a:prstGeom>
          <a:solidFill>
            <a:schemeClr val="bg1">
              <a:lumMod val="85000"/>
            </a:schemeClr>
          </a:solidFill>
          <a:ln w="127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b="1" dirty="0">
                <a:solidFill>
                  <a:schemeClr val="bg1">
                    <a:lumMod val="50000"/>
                  </a:schemeClr>
                </a:solidFill>
                <a:latin typeface="Arial Narrow" panose="020B0606020202030204" pitchFamily="34" charset="0"/>
              </a:rPr>
              <a:t>Центр комплексных испытаний</a:t>
            </a:r>
          </a:p>
        </p:txBody>
      </p:sp>
      <p:sp>
        <p:nvSpPr>
          <p:cNvPr id="37" name="Прямоугольник 36">
            <a:extLst>
              <a:ext uri="{FF2B5EF4-FFF2-40B4-BE49-F238E27FC236}">
                <a16:creationId xmlns:a16="http://schemas.microsoft.com/office/drawing/2014/main" id="{5DC99F23-6E85-4823-AC00-1BA56E566193}"/>
              </a:ext>
            </a:extLst>
          </p:cNvPr>
          <p:cNvSpPr/>
          <p:nvPr/>
        </p:nvSpPr>
        <p:spPr>
          <a:xfrm>
            <a:off x="769749" y="985988"/>
            <a:ext cx="2700000" cy="534014"/>
          </a:xfrm>
          <a:prstGeom prst="rect">
            <a:avLst/>
          </a:prstGeom>
          <a:solidFill>
            <a:schemeClr val="bg1">
              <a:lumMod val="85000"/>
            </a:schemeClr>
          </a:solidFill>
          <a:ln w="127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600" b="1" dirty="0">
                <a:solidFill>
                  <a:schemeClr val="tx1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Центр распределенной энергетики</a:t>
            </a:r>
          </a:p>
        </p:txBody>
      </p:sp>
      <p:sp>
        <p:nvSpPr>
          <p:cNvPr id="38" name="Прямоугольник 37">
            <a:extLst>
              <a:ext uri="{FF2B5EF4-FFF2-40B4-BE49-F238E27FC236}">
                <a16:creationId xmlns:a16="http://schemas.microsoft.com/office/drawing/2014/main" id="{DC669157-95BC-4A03-B01D-841A1B6B12E8}"/>
              </a:ext>
            </a:extLst>
          </p:cNvPr>
          <p:cNvSpPr/>
          <p:nvPr/>
        </p:nvSpPr>
        <p:spPr>
          <a:xfrm>
            <a:off x="2740174" y="5900441"/>
            <a:ext cx="2700000" cy="534014"/>
          </a:xfrm>
          <a:prstGeom prst="rect">
            <a:avLst/>
          </a:prstGeom>
          <a:solidFill>
            <a:schemeClr val="bg1"/>
          </a:solidFill>
          <a:ln w="12700">
            <a:solidFill>
              <a:schemeClr val="tx2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b="1" dirty="0">
                <a:solidFill>
                  <a:schemeClr val="tx1"/>
                </a:solidFill>
                <a:latin typeface="Arial Narrow" panose="020B0606020202030204" pitchFamily="34" charset="0"/>
              </a:rPr>
              <a:t>Центр коммуникационных решений</a:t>
            </a:r>
          </a:p>
        </p:txBody>
      </p:sp>
      <p:cxnSp>
        <p:nvCxnSpPr>
          <p:cNvPr id="39" name="Соединительная линия уступом 24">
            <a:extLst>
              <a:ext uri="{FF2B5EF4-FFF2-40B4-BE49-F238E27FC236}">
                <a16:creationId xmlns:a16="http://schemas.microsoft.com/office/drawing/2014/main" id="{8A861A83-39B3-425D-BC7C-172D48C93054}"/>
              </a:ext>
            </a:extLst>
          </p:cNvPr>
          <p:cNvCxnSpPr>
            <a:cxnSpLocks/>
            <a:stCxn id="37" idx="3"/>
          </p:cNvCxnSpPr>
          <p:nvPr/>
        </p:nvCxnSpPr>
        <p:spPr>
          <a:xfrm>
            <a:off x="3469749" y="1252995"/>
            <a:ext cx="3739008" cy="573663"/>
          </a:xfrm>
          <a:prstGeom prst="bentConnector3">
            <a:avLst>
              <a:gd name="adj1" fmla="val 75475"/>
            </a:avLst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40" name="Picture 2">
            <a:extLst>
              <a:ext uri="{FF2B5EF4-FFF2-40B4-BE49-F238E27FC236}">
                <a16:creationId xmlns:a16="http://schemas.microsoft.com/office/drawing/2014/main" id="{61C444DE-13FB-49E7-911E-3E45B97DD62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flipH="1">
            <a:off x="7004306" y="773125"/>
            <a:ext cx="1872000" cy="2825143"/>
          </a:xfrm>
          <a:prstGeom prst="rect">
            <a:avLst/>
          </a:prstGeom>
          <a:noFill/>
          <a:ln>
            <a:noFill/>
          </a:ln>
          <a:effectLst>
            <a:softEdge rad="152400"/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1" name="Picture 3">
            <a:extLst>
              <a:ext uri="{FF2B5EF4-FFF2-40B4-BE49-F238E27FC236}">
                <a16:creationId xmlns:a16="http://schemas.microsoft.com/office/drawing/2014/main" id="{F8AA47D6-36F3-40A8-A473-329D81AD12A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flipH="1">
            <a:off x="9001298" y="701041"/>
            <a:ext cx="1872000" cy="2897227"/>
          </a:xfrm>
          <a:prstGeom prst="rect">
            <a:avLst/>
          </a:prstGeom>
          <a:noFill/>
          <a:ln>
            <a:noFill/>
          </a:ln>
          <a:effectLst>
            <a:softEdge rad="152400"/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29981943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path" presetSubtype="0" accel="50000" decel="5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3.54167E-6 4.07407E-6 L -0.01132 -0.62292 " pathEditMode="relative" rAng="0" ptsTypes="AA">
                                      <p:cBhvr>
                                        <p:cTn id="6" dur="15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586" y="-31157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1500"/>
                            </p:stCondLst>
                            <p:childTnLst>
                              <p:par>
                                <p:cTn id="8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75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1" dur="75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75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2250"/>
                            </p:stCondLst>
                            <p:childTnLst>
                              <p:par>
                                <p:cTn id="14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6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8" grpId="0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C3AD3046-6C33-7D49-A4D5-1A13FE6E6B83}"/>
              </a:ext>
            </a:extLst>
          </p:cNvPr>
          <p:cNvSpPr txBox="1"/>
          <p:nvPr/>
        </p:nvSpPr>
        <p:spPr>
          <a:xfrm>
            <a:off x="4352192" y="267105"/>
            <a:ext cx="6969211" cy="369332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ru-RU" sz="2400" b="1" dirty="0"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Состав и функционал. Этап 1</a:t>
            </a:r>
          </a:p>
        </p:txBody>
      </p:sp>
      <p:sp>
        <p:nvSpPr>
          <p:cNvPr id="13" name="Номер слайда 12">
            <a:extLst>
              <a:ext uri="{FF2B5EF4-FFF2-40B4-BE49-F238E27FC236}">
                <a16:creationId xmlns:a16="http://schemas.microsoft.com/office/drawing/2014/main" id="{8D845052-C9B8-5A4E-B0F2-A9C16EFAEA2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387076" y="6481224"/>
            <a:ext cx="479480" cy="183703"/>
          </a:xfrm>
        </p:spPr>
        <p:txBody>
          <a:bodyPr lIns="0" tIns="0" rIns="0" bIns="0"/>
          <a:lstStyle/>
          <a:p>
            <a:fld id="{5B5BDD84-EC73-C342-BB1E-BA83D6DD292C}" type="slidenum">
              <a:rPr lang="ru-RU" sz="1100" smtClean="0">
                <a:solidFill>
                  <a:schemeClr val="tx1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8</a:t>
            </a:fld>
            <a:endParaRPr lang="ru-RU" sz="1100" dirty="0">
              <a:solidFill>
                <a:schemeClr val="tx1"/>
              </a:solidFill>
              <a:latin typeface="Roboto" panose="02000000000000000000" pitchFamily="2" charset="0"/>
              <a:ea typeface="Roboto" panose="02000000000000000000" pitchFamily="2" charset="0"/>
              <a:cs typeface="Roboto" panose="02000000000000000000" pitchFamily="2" charset="0"/>
            </a:endParaRPr>
          </a:p>
        </p:txBody>
      </p:sp>
      <p:graphicFrame>
        <p:nvGraphicFramePr>
          <p:cNvPr id="19" name="Таблица 18">
            <a:extLst>
              <a:ext uri="{FF2B5EF4-FFF2-40B4-BE49-F238E27FC236}">
                <a16:creationId xmlns:a16="http://schemas.microsoft.com/office/drawing/2014/main" id="{04C8F598-2885-4B18-890D-EC6D312972C4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19756158"/>
              </p:ext>
            </p:extLst>
          </p:nvPr>
        </p:nvGraphicFramePr>
        <p:xfrm>
          <a:off x="161716" y="1606978"/>
          <a:ext cx="8106630" cy="374396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810663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800" b="1" dirty="0">
                          <a:solidFill>
                            <a:schemeClr val="tx2"/>
                          </a:solidFill>
                          <a:latin typeface="Roboto" panose="02000000000000000000" pitchFamily="2" charset="0"/>
                          <a:ea typeface="Roboto" panose="02000000000000000000" pitchFamily="2" charset="0"/>
                        </a:rPr>
                        <a:t>Оборудование</a:t>
                      </a:r>
                      <a:endParaRPr lang="ru-RU" sz="1800" dirty="0">
                        <a:latin typeface="Roboto" panose="02000000000000000000" pitchFamily="2" charset="0"/>
                        <a:ea typeface="Roboto" panose="02000000000000000000" pitchFamily="2" charset="0"/>
                      </a:endParaRPr>
                    </a:p>
                  </a:txBody>
                  <a:tcPr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20000"/>
                        <a:lumOff val="80000"/>
                        <a:alpha val="7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180975" indent="-180975" algn="l" defTabSz="914400" rtl="0" eaLnBrk="1" latinLnBrk="0" hangingPunct="1">
                        <a:lnSpc>
                          <a:spcPct val="100000"/>
                        </a:lnSpc>
                        <a:spcBef>
                          <a:spcPts val="300"/>
                        </a:spcBef>
                        <a:spcAft>
                          <a:spcPts val="0"/>
                        </a:spcAft>
                        <a:buFont typeface="Wingdings" panose="05000000000000000000" pitchFamily="2" charset="2"/>
                        <a:buChar char="§"/>
                      </a:pPr>
                      <a:r>
                        <a:rPr lang="ru-RU" sz="1800" kern="1200" dirty="0">
                          <a:solidFill>
                            <a:schemeClr val="dk1"/>
                          </a:solidFill>
                          <a:latin typeface="Roboto" panose="02000000000000000000" pitchFamily="2" charset="0"/>
                          <a:ea typeface="Roboto" panose="02000000000000000000" pitchFamily="2" charset="0"/>
                          <a:cs typeface="+mn-cs"/>
                        </a:rPr>
                        <a:t>Коммуникационные сети</a:t>
                      </a:r>
                    </a:p>
                    <a:p>
                      <a:pPr marL="180975" indent="-180975" algn="l" defTabSz="914400" rtl="0" eaLnBrk="1" latinLnBrk="0" hangingPunct="1">
                        <a:lnSpc>
                          <a:spcPct val="100000"/>
                        </a:lnSpc>
                        <a:spcBef>
                          <a:spcPts val="300"/>
                        </a:spcBef>
                        <a:spcAft>
                          <a:spcPts val="0"/>
                        </a:spcAft>
                        <a:buFont typeface="Wingdings" panose="05000000000000000000" pitchFamily="2" charset="2"/>
                        <a:buChar char="§"/>
                      </a:pPr>
                      <a:r>
                        <a:rPr lang="ru-RU" sz="1800" kern="1200" dirty="0">
                          <a:solidFill>
                            <a:schemeClr val="dk1"/>
                          </a:solidFill>
                          <a:latin typeface="Roboto" panose="02000000000000000000" pitchFamily="2" charset="0"/>
                          <a:ea typeface="Roboto" panose="02000000000000000000" pitchFamily="2" charset="0"/>
                          <a:cs typeface="+mn-cs"/>
                        </a:rPr>
                        <a:t>Испытательное ПО</a:t>
                      </a:r>
                    </a:p>
                    <a:p>
                      <a:pPr marL="180975" indent="-180975" algn="l" defTabSz="914400" rtl="0" eaLnBrk="1" latinLnBrk="0" hangingPunct="1">
                        <a:lnSpc>
                          <a:spcPct val="100000"/>
                        </a:lnSpc>
                        <a:spcBef>
                          <a:spcPts val="300"/>
                        </a:spcBef>
                        <a:spcAft>
                          <a:spcPts val="0"/>
                        </a:spcAft>
                        <a:buFont typeface="Wingdings" panose="05000000000000000000" pitchFamily="2" charset="2"/>
                        <a:buChar char="§"/>
                      </a:pPr>
                      <a:r>
                        <a:rPr lang="ru-RU" sz="1800" kern="1200" dirty="0">
                          <a:solidFill>
                            <a:schemeClr val="dk1"/>
                          </a:solidFill>
                          <a:latin typeface="Roboto" panose="02000000000000000000" pitchFamily="2" charset="0"/>
                          <a:ea typeface="Roboto" panose="02000000000000000000" pitchFamily="2" charset="0"/>
                          <a:cs typeface="+mn-cs"/>
                        </a:rPr>
                        <a:t>Среда виртуализации</a:t>
                      </a:r>
                    </a:p>
                  </a:txBody>
                  <a:tcPr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alpha val="7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800" b="1" dirty="0">
                          <a:solidFill>
                            <a:schemeClr val="tx2"/>
                          </a:solidFill>
                          <a:latin typeface="Roboto" panose="02000000000000000000" pitchFamily="2" charset="0"/>
                          <a:ea typeface="Roboto" panose="02000000000000000000" pitchFamily="2" charset="0"/>
                        </a:rPr>
                        <a:t>Исследования и испытания</a:t>
                      </a:r>
                      <a:endParaRPr lang="ru-RU" sz="1800" dirty="0">
                        <a:latin typeface="Roboto" panose="02000000000000000000" pitchFamily="2" charset="0"/>
                        <a:ea typeface="Roboto" panose="02000000000000000000" pitchFamily="2" charset="0"/>
                      </a:endParaRPr>
                    </a:p>
                  </a:txBody>
                  <a:tcPr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20000"/>
                        <a:lumOff val="80000"/>
                        <a:alpha val="7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180975" indent="-180975" algn="l" defTabSz="914400" rtl="0" eaLnBrk="1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Wingdings" panose="05000000000000000000" pitchFamily="2" charset="2"/>
                        <a:buChar char="§"/>
                      </a:pPr>
                      <a:r>
                        <a:rPr lang="ru-RU" sz="1800" kern="1200" dirty="0">
                          <a:solidFill>
                            <a:schemeClr val="dk1"/>
                          </a:solidFill>
                          <a:latin typeface="Roboto" panose="02000000000000000000" pitchFamily="2" charset="0"/>
                          <a:ea typeface="Roboto" panose="02000000000000000000" pitchFamily="2" charset="0"/>
                          <a:cs typeface="+mn-cs"/>
                        </a:rPr>
                        <a:t>Статический анализ</a:t>
                      </a:r>
                    </a:p>
                    <a:p>
                      <a:pPr marL="180975" indent="-180975" algn="l" defTabSz="914400" rtl="0" eaLnBrk="1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Wingdings" panose="05000000000000000000" pitchFamily="2" charset="2"/>
                        <a:buChar char="§"/>
                      </a:pPr>
                      <a:r>
                        <a:rPr lang="ru-RU" sz="1800" kern="1200" dirty="0">
                          <a:solidFill>
                            <a:schemeClr val="dk1"/>
                          </a:solidFill>
                          <a:latin typeface="Roboto" panose="02000000000000000000" pitchFamily="2" charset="0"/>
                          <a:ea typeface="Roboto" panose="02000000000000000000" pitchFamily="2" charset="0"/>
                          <a:cs typeface="+mn-cs"/>
                        </a:rPr>
                        <a:t>Динамический анализ </a:t>
                      </a:r>
                    </a:p>
                    <a:p>
                      <a:pPr marL="180975" indent="-180975" algn="l" defTabSz="914400" rtl="0" eaLnBrk="1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Wingdings" panose="05000000000000000000" pitchFamily="2" charset="2"/>
                        <a:buChar char="§"/>
                      </a:pPr>
                      <a:r>
                        <a:rPr lang="ru-RU" sz="1800" kern="1200" dirty="0" err="1">
                          <a:solidFill>
                            <a:schemeClr val="dk1"/>
                          </a:solidFill>
                          <a:latin typeface="Roboto" panose="02000000000000000000" pitchFamily="2" charset="0"/>
                          <a:ea typeface="Roboto" panose="02000000000000000000" pitchFamily="2" charset="0"/>
                          <a:cs typeface="+mn-cs"/>
                        </a:rPr>
                        <a:t>Фазинг</a:t>
                      </a:r>
                      <a:r>
                        <a:rPr lang="ru-RU" sz="1800" kern="1200" dirty="0">
                          <a:solidFill>
                            <a:schemeClr val="dk1"/>
                          </a:solidFill>
                          <a:latin typeface="Roboto" panose="02000000000000000000" pitchFamily="2" charset="0"/>
                          <a:ea typeface="Roboto" panose="02000000000000000000" pitchFamily="2" charset="0"/>
                          <a:cs typeface="+mn-cs"/>
                        </a:rPr>
                        <a:t>-тестирование</a:t>
                      </a:r>
                    </a:p>
                    <a:p>
                      <a:pPr marL="180975" indent="-180975" algn="l" defTabSz="914400" rtl="0" eaLnBrk="1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Wingdings" panose="05000000000000000000" pitchFamily="2" charset="2"/>
                        <a:buChar char="§"/>
                      </a:pPr>
                      <a:r>
                        <a:rPr lang="ru-RU" sz="1800" kern="1200" spc="-90" baseline="0" dirty="0">
                          <a:solidFill>
                            <a:schemeClr val="dk1"/>
                          </a:solidFill>
                          <a:latin typeface="Roboto" panose="02000000000000000000" pitchFamily="2" charset="0"/>
                          <a:ea typeface="Roboto" panose="02000000000000000000" pitchFamily="2" charset="0"/>
                          <a:cs typeface="+mn-cs"/>
                        </a:rPr>
                        <a:t>Анализ программного обеспечения на предмет недокументированных возможностей</a:t>
                      </a:r>
                    </a:p>
                    <a:p>
                      <a:pPr marL="180975" indent="-180975" algn="l" defTabSz="914400" rtl="0" eaLnBrk="1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Wingdings" panose="05000000000000000000" pitchFamily="2" charset="2"/>
                        <a:buChar char="§"/>
                      </a:pPr>
                      <a:r>
                        <a:rPr lang="ru-RU" sz="1800" kern="1200" dirty="0">
                          <a:solidFill>
                            <a:schemeClr val="dk1"/>
                          </a:solidFill>
                          <a:latin typeface="Roboto" panose="02000000000000000000" pitchFamily="2" charset="0"/>
                          <a:ea typeface="Roboto" panose="02000000000000000000" pitchFamily="2" charset="0"/>
                          <a:cs typeface="+mn-cs"/>
                        </a:rPr>
                        <a:t>Моделирование атак на различных коммуникационных уровнях</a:t>
                      </a:r>
                    </a:p>
                    <a:p>
                      <a:pPr marL="180975" indent="-180975" algn="l" defTabSz="914400" rtl="0" eaLnBrk="1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Wingdings" panose="05000000000000000000" pitchFamily="2" charset="2"/>
                        <a:buChar char="§"/>
                      </a:pPr>
                      <a:r>
                        <a:rPr lang="ru-RU" sz="1800" kern="1200" dirty="0">
                          <a:solidFill>
                            <a:schemeClr val="dk1"/>
                          </a:solidFill>
                          <a:latin typeface="Roboto" panose="02000000000000000000" pitchFamily="2" charset="0"/>
                          <a:ea typeface="Roboto" panose="02000000000000000000" pitchFamily="2" charset="0"/>
                          <a:cs typeface="+mn-cs"/>
                        </a:rPr>
                        <a:t>Проведение </a:t>
                      </a:r>
                      <a:r>
                        <a:rPr lang="ru-RU" sz="1800" kern="1200" dirty="0" err="1">
                          <a:solidFill>
                            <a:schemeClr val="dk1"/>
                          </a:solidFill>
                          <a:latin typeface="Roboto" panose="02000000000000000000" pitchFamily="2" charset="0"/>
                          <a:ea typeface="Roboto" panose="02000000000000000000" pitchFamily="2" charset="0"/>
                          <a:cs typeface="+mn-cs"/>
                        </a:rPr>
                        <a:t>киберучений</a:t>
                      </a:r>
                      <a:endParaRPr lang="ru-RU" sz="1800" kern="1200" dirty="0">
                        <a:solidFill>
                          <a:schemeClr val="dk1"/>
                        </a:solidFill>
                        <a:latin typeface="Roboto" panose="02000000000000000000" pitchFamily="2" charset="0"/>
                        <a:ea typeface="Roboto" panose="02000000000000000000" pitchFamily="2" charset="0"/>
                        <a:cs typeface="+mn-cs"/>
                      </a:endParaRPr>
                    </a:p>
                  </a:txBody>
                  <a:tcPr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alpha val="7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  <p:sp>
        <p:nvSpPr>
          <p:cNvPr id="22" name="Равнобедренный треугольник 21">
            <a:extLst>
              <a:ext uri="{FF2B5EF4-FFF2-40B4-BE49-F238E27FC236}">
                <a16:creationId xmlns:a16="http://schemas.microsoft.com/office/drawing/2014/main" id="{25AC7665-F264-421C-A6EE-9828DEDC7553}"/>
              </a:ext>
            </a:extLst>
          </p:cNvPr>
          <p:cNvSpPr/>
          <p:nvPr/>
        </p:nvSpPr>
        <p:spPr>
          <a:xfrm>
            <a:off x="9631281" y="3328300"/>
            <a:ext cx="735353" cy="367519"/>
          </a:xfrm>
          <a:prstGeom prst="triangl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23" name="Рисунок 22">
            <a:extLst>
              <a:ext uri="{FF2B5EF4-FFF2-40B4-BE49-F238E27FC236}">
                <a16:creationId xmlns:a16="http://schemas.microsoft.com/office/drawing/2014/main" id="{0BC10778-F8B4-4107-8F56-F54BEE7E3F49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alphaModFix amt="8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23545" y="3645637"/>
            <a:ext cx="3350827" cy="3014091"/>
          </a:xfrm>
          <a:prstGeom prst="roundRect">
            <a:avLst/>
          </a:prstGeom>
        </p:spPr>
      </p:pic>
      <p:sp>
        <p:nvSpPr>
          <p:cNvPr id="33" name="Прямоугольник 32">
            <a:extLst>
              <a:ext uri="{FF2B5EF4-FFF2-40B4-BE49-F238E27FC236}">
                <a16:creationId xmlns:a16="http://schemas.microsoft.com/office/drawing/2014/main" id="{7D70ACEC-245F-4EAF-BF0D-C16C6B38BFAC}"/>
              </a:ext>
            </a:extLst>
          </p:cNvPr>
          <p:cNvSpPr/>
          <p:nvPr/>
        </p:nvSpPr>
        <p:spPr>
          <a:xfrm>
            <a:off x="854878" y="862228"/>
            <a:ext cx="2700000" cy="534014"/>
          </a:xfrm>
          <a:prstGeom prst="rect">
            <a:avLst/>
          </a:prstGeom>
          <a:solidFill>
            <a:schemeClr val="bg1">
              <a:lumMod val="85000"/>
            </a:schemeClr>
          </a:solidFill>
          <a:ln w="127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b="1" dirty="0">
                <a:solidFill>
                  <a:schemeClr val="bg1">
                    <a:lumMod val="50000"/>
                  </a:schemeClr>
                </a:solidFill>
                <a:latin typeface="Arial Narrow" panose="020B0606020202030204" pitchFamily="34" charset="0"/>
              </a:rPr>
              <a:t>Испытательная сеть</a:t>
            </a:r>
          </a:p>
        </p:txBody>
      </p:sp>
      <p:sp>
        <p:nvSpPr>
          <p:cNvPr id="34" name="Прямоугольник 33">
            <a:extLst>
              <a:ext uri="{FF2B5EF4-FFF2-40B4-BE49-F238E27FC236}">
                <a16:creationId xmlns:a16="http://schemas.microsoft.com/office/drawing/2014/main" id="{4ECA7C31-325C-4F4D-8638-7800031AB267}"/>
              </a:ext>
            </a:extLst>
          </p:cNvPr>
          <p:cNvSpPr/>
          <p:nvPr/>
        </p:nvSpPr>
        <p:spPr>
          <a:xfrm>
            <a:off x="825785" y="925056"/>
            <a:ext cx="2700000" cy="534014"/>
          </a:xfrm>
          <a:prstGeom prst="rect">
            <a:avLst/>
          </a:prstGeom>
          <a:solidFill>
            <a:schemeClr val="bg1">
              <a:lumMod val="85000"/>
            </a:schemeClr>
          </a:solidFill>
          <a:ln w="127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b="1" dirty="0">
                <a:solidFill>
                  <a:schemeClr val="bg1">
                    <a:lumMod val="50000"/>
                  </a:schemeClr>
                </a:solidFill>
                <a:latin typeface="Arial Narrow" panose="020B0606020202030204" pitchFamily="34" charset="0"/>
              </a:rPr>
              <a:t>Центр комплексных испытаний</a:t>
            </a:r>
          </a:p>
        </p:txBody>
      </p:sp>
      <p:sp>
        <p:nvSpPr>
          <p:cNvPr id="35" name="Прямоугольник 34">
            <a:extLst>
              <a:ext uri="{FF2B5EF4-FFF2-40B4-BE49-F238E27FC236}">
                <a16:creationId xmlns:a16="http://schemas.microsoft.com/office/drawing/2014/main" id="{382F727B-7F58-4276-8F2C-BAE32038CDE5}"/>
              </a:ext>
            </a:extLst>
          </p:cNvPr>
          <p:cNvSpPr/>
          <p:nvPr/>
        </p:nvSpPr>
        <p:spPr>
          <a:xfrm>
            <a:off x="6588418" y="6263202"/>
            <a:ext cx="2700000" cy="534014"/>
          </a:xfrm>
          <a:prstGeom prst="rect">
            <a:avLst/>
          </a:prstGeom>
          <a:solidFill>
            <a:schemeClr val="bg1">
              <a:lumMod val="85000"/>
            </a:schemeClr>
          </a:solidFill>
          <a:ln w="127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b="1" dirty="0">
                <a:solidFill>
                  <a:schemeClr val="bg1">
                    <a:lumMod val="50000"/>
                  </a:schemeClr>
                </a:solidFill>
                <a:latin typeface="Arial Narrow" panose="020B0606020202030204" pitchFamily="34" charset="0"/>
              </a:rPr>
              <a:t>Лаборатория климатических испытаний</a:t>
            </a:r>
          </a:p>
        </p:txBody>
      </p:sp>
      <p:sp>
        <p:nvSpPr>
          <p:cNvPr id="36" name="Прямоугольник 35">
            <a:extLst>
              <a:ext uri="{FF2B5EF4-FFF2-40B4-BE49-F238E27FC236}">
                <a16:creationId xmlns:a16="http://schemas.microsoft.com/office/drawing/2014/main" id="{4D46799F-2516-4336-9616-EABEE7604BCA}"/>
              </a:ext>
            </a:extLst>
          </p:cNvPr>
          <p:cNvSpPr/>
          <p:nvPr/>
        </p:nvSpPr>
        <p:spPr>
          <a:xfrm>
            <a:off x="6549525" y="6196578"/>
            <a:ext cx="2700000" cy="534014"/>
          </a:xfrm>
          <a:prstGeom prst="rect">
            <a:avLst/>
          </a:prstGeom>
          <a:solidFill>
            <a:schemeClr val="bg1">
              <a:lumMod val="85000"/>
            </a:schemeClr>
          </a:solidFill>
          <a:ln w="127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b="1" dirty="0">
                <a:solidFill>
                  <a:schemeClr val="bg1">
                    <a:lumMod val="50000"/>
                  </a:schemeClr>
                </a:solidFill>
                <a:latin typeface="Arial Narrow" panose="020B0606020202030204" pitchFamily="34" charset="0"/>
              </a:rPr>
              <a:t>Лаборатория ЭМС</a:t>
            </a:r>
          </a:p>
        </p:txBody>
      </p:sp>
      <p:sp>
        <p:nvSpPr>
          <p:cNvPr id="37" name="Прямоугольник 36">
            <a:extLst>
              <a:ext uri="{FF2B5EF4-FFF2-40B4-BE49-F238E27FC236}">
                <a16:creationId xmlns:a16="http://schemas.microsoft.com/office/drawing/2014/main" id="{248DF1A0-3007-4411-9B2A-1B9452E064B6}"/>
              </a:ext>
            </a:extLst>
          </p:cNvPr>
          <p:cNvSpPr/>
          <p:nvPr/>
        </p:nvSpPr>
        <p:spPr>
          <a:xfrm>
            <a:off x="796690" y="991496"/>
            <a:ext cx="2700000" cy="534014"/>
          </a:xfrm>
          <a:prstGeom prst="rect">
            <a:avLst/>
          </a:prstGeom>
          <a:solidFill>
            <a:schemeClr val="bg1">
              <a:lumMod val="85000"/>
            </a:schemeClr>
          </a:solidFill>
          <a:ln w="127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b="1" dirty="0">
                <a:solidFill>
                  <a:schemeClr val="bg1">
                    <a:lumMod val="50000"/>
                  </a:schemeClr>
                </a:solidFill>
                <a:latin typeface="Arial Narrow" panose="020B0606020202030204" pitchFamily="34" charset="0"/>
              </a:rPr>
              <a:t>Центр распределенной энергетики</a:t>
            </a:r>
          </a:p>
        </p:txBody>
      </p:sp>
      <p:sp>
        <p:nvSpPr>
          <p:cNvPr id="38" name="Прямоугольник 37">
            <a:extLst>
              <a:ext uri="{FF2B5EF4-FFF2-40B4-BE49-F238E27FC236}">
                <a16:creationId xmlns:a16="http://schemas.microsoft.com/office/drawing/2014/main" id="{4ABF1433-6D78-4DA2-B895-42F498092BF0}"/>
              </a:ext>
            </a:extLst>
          </p:cNvPr>
          <p:cNvSpPr/>
          <p:nvPr/>
        </p:nvSpPr>
        <p:spPr>
          <a:xfrm>
            <a:off x="767595" y="1048411"/>
            <a:ext cx="2700000" cy="534014"/>
          </a:xfrm>
          <a:prstGeom prst="rect">
            <a:avLst/>
          </a:prstGeom>
          <a:solidFill>
            <a:schemeClr val="bg1">
              <a:lumMod val="85000"/>
            </a:schemeClr>
          </a:solidFill>
          <a:ln w="127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b="1" dirty="0">
                <a:solidFill>
                  <a:schemeClr val="tx1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Центр коммуникационных решений</a:t>
            </a:r>
          </a:p>
        </p:txBody>
      </p:sp>
      <p:sp>
        <p:nvSpPr>
          <p:cNvPr id="39" name="Прямоугольник 38">
            <a:extLst>
              <a:ext uri="{FF2B5EF4-FFF2-40B4-BE49-F238E27FC236}">
                <a16:creationId xmlns:a16="http://schemas.microsoft.com/office/drawing/2014/main" id="{3EAAF953-1EFC-4548-BD82-9CC805D5F02F}"/>
              </a:ext>
            </a:extLst>
          </p:cNvPr>
          <p:cNvSpPr/>
          <p:nvPr/>
        </p:nvSpPr>
        <p:spPr>
          <a:xfrm>
            <a:off x="6480451" y="6125714"/>
            <a:ext cx="2700000" cy="534014"/>
          </a:xfrm>
          <a:prstGeom prst="rect">
            <a:avLst/>
          </a:prstGeom>
          <a:solidFill>
            <a:schemeClr val="bg1"/>
          </a:solidFill>
          <a:ln w="12700">
            <a:solidFill>
              <a:schemeClr val="tx2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b="1" dirty="0">
                <a:solidFill>
                  <a:schemeClr val="tx1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Центр информационной безопасности</a:t>
            </a:r>
          </a:p>
        </p:txBody>
      </p:sp>
      <p:cxnSp>
        <p:nvCxnSpPr>
          <p:cNvPr id="40" name="Соединительная линия уступом 24">
            <a:extLst>
              <a:ext uri="{FF2B5EF4-FFF2-40B4-BE49-F238E27FC236}">
                <a16:creationId xmlns:a16="http://schemas.microsoft.com/office/drawing/2014/main" id="{177A2F3A-425F-41D7-AA71-28D2756E200B}"/>
              </a:ext>
            </a:extLst>
          </p:cNvPr>
          <p:cNvCxnSpPr>
            <a:cxnSpLocks/>
            <a:stCxn id="38" idx="3"/>
          </p:cNvCxnSpPr>
          <p:nvPr/>
        </p:nvCxnSpPr>
        <p:spPr>
          <a:xfrm>
            <a:off x="3467595" y="1315418"/>
            <a:ext cx="4614474" cy="1072660"/>
          </a:xfrm>
          <a:prstGeom prst="bentConnector3">
            <a:avLst>
              <a:gd name="adj1" fmla="val 79531"/>
            </a:avLst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aphicFrame>
        <p:nvGraphicFramePr>
          <p:cNvPr id="41" name="Таблица 40">
            <a:extLst>
              <a:ext uri="{FF2B5EF4-FFF2-40B4-BE49-F238E27FC236}">
                <a16:creationId xmlns:a16="http://schemas.microsoft.com/office/drawing/2014/main" id="{BCF8B12E-FEC7-4E20-9914-29790D0E21EE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602296428"/>
              </p:ext>
            </p:extLst>
          </p:nvPr>
        </p:nvGraphicFramePr>
        <p:xfrm>
          <a:off x="149523" y="5414835"/>
          <a:ext cx="6219825" cy="128016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621982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256325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800" b="1" dirty="0">
                          <a:solidFill>
                            <a:schemeClr val="tx2"/>
                          </a:solidFill>
                          <a:latin typeface="Roboto" panose="02000000000000000000" pitchFamily="2" charset="0"/>
                          <a:ea typeface="Roboto" panose="02000000000000000000" pitchFamily="2" charset="0"/>
                        </a:rPr>
                        <a:t>Работы,</a:t>
                      </a:r>
                      <a:r>
                        <a:rPr lang="en-US" sz="1800" b="1" dirty="0">
                          <a:solidFill>
                            <a:schemeClr val="tx2"/>
                          </a:solidFill>
                          <a:latin typeface="Roboto" panose="02000000000000000000" pitchFamily="2" charset="0"/>
                          <a:ea typeface="Roboto" panose="02000000000000000000" pitchFamily="2" charset="0"/>
                        </a:rPr>
                        <a:t> </a:t>
                      </a:r>
                      <a:r>
                        <a:rPr lang="ru-RU" sz="1800" b="1" dirty="0">
                          <a:solidFill>
                            <a:schemeClr val="tx2"/>
                          </a:solidFill>
                          <a:latin typeface="Roboto" panose="02000000000000000000" pitchFamily="2" charset="0"/>
                          <a:ea typeface="Roboto" panose="02000000000000000000" pitchFamily="2" charset="0"/>
                        </a:rPr>
                        <a:t>выполняемые уже сейчас</a:t>
                      </a:r>
                      <a:endParaRPr lang="ru-RU" sz="1800" dirty="0">
                        <a:latin typeface="Roboto" panose="02000000000000000000" pitchFamily="2" charset="0"/>
                        <a:ea typeface="Roboto" panose="02000000000000000000" pitchFamily="2" charset="0"/>
                      </a:endParaRPr>
                    </a:p>
                  </a:txBody>
                  <a:tcPr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20000"/>
                        <a:lumOff val="80000"/>
                        <a:alpha val="7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indent="0" algn="l" defTabSz="914400" rtl="0" eaLnBrk="1" latinLnBrk="0" hangingPunct="1">
                        <a:lnSpc>
                          <a:spcPct val="100000"/>
                        </a:lnSpc>
                        <a:spcBef>
                          <a:spcPts val="300"/>
                        </a:spcBef>
                        <a:spcAft>
                          <a:spcPts val="0"/>
                        </a:spcAft>
                        <a:buFont typeface="Wingdings" panose="05000000000000000000" pitchFamily="2" charset="2"/>
                        <a:buNone/>
                      </a:pPr>
                      <a:r>
                        <a:rPr lang="ru-RU" sz="1800" kern="1200" spc="-60" baseline="0" dirty="0">
                          <a:solidFill>
                            <a:schemeClr val="dk1"/>
                          </a:solidFill>
                          <a:latin typeface="Roboto" panose="02000000000000000000" pitchFamily="2" charset="0"/>
                          <a:ea typeface="Roboto" panose="02000000000000000000" pitchFamily="2" charset="0"/>
                          <a:cs typeface="+mn-cs"/>
                        </a:rPr>
                        <a:t>Ведется полноценная работа лаборатории по анализу исходных кодов встроенного в энергетическое оборудование. Заключено 5 договоров на испытания</a:t>
                      </a:r>
                    </a:p>
                  </a:txBody>
                  <a:tcPr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alpha val="7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pic>
        <p:nvPicPr>
          <p:cNvPr id="20" name="Picture 2">
            <a:extLst>
              <a:ext uri="{FF2B5EF4-FFF2-40B4-BE49-F238E27FC236}">
                <a16:creationId xmlns:a16="http://schemas.microsoft.com/office/drawing/2014/main" id="{8D8A6AEB-3196-4BFE-AF8F-FE95E9C24EDF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184" t="12500" b="21618"/>
          <a:stretch/>
        </p:blipFill>
        <p:spPr bwMode="auto">
          <a:xfrm>
            <a:off x="8268346" y="619925"/>
            <a:ext cx="3557150" cy="2586043"/>
          </a:xfrm>
          <a:prstGeom prst="rect">
            <a:avLst/>
          </a:prstGeom>
          <a:noFill/>
          <a:ln>
            <a:noFill/>
          </a:ln>
          <a:effectLst>
            <a:softEdge rad="152400"/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35484499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4" presetClass="path" presetSubtype="0" accel="50000" decel="5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3.75E-6 4.81481E-6 L -0.01355 -0.63264 " pathEditMode="relative" rAng="0" ptsTypes="AA">
                                      <p:cBhvr>
                                        <p:cTn id="6" dur="15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677" y="-31644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1500"/>
                            </p:stCondLst>
                            <p:childTnLst>
                              <p:par>
                                <p:cTn id="8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75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1" dur="75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75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2250"/>
                            </p:stCondLst>
                            <p:childTnLst>
                              <p:par>
                                <p:cTn id="14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75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7" dur="75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75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3000"/>
                            </p:stCondLst>
                            <p:childTnLst>
                              <p:par>
                                <p:cTn id="20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2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9" grpId="0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C3AD3046-6C33-7D49-A4D5-1A13FE6E6B83}"/>
              </a:ext>
            </a:extLst>
          </p:cNvPr>
          <p:cNvSpPr txBox="1"/>
          <p:nvPr/>
        </p:nvSpPr>
        <p:spPr>
          <a:xfrm>
            <a:off x="4264269" y="306132"/>
            <a:ext cx="7276942" cy="369332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ru-RU" sz="2400" b="1" dirty="0"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Состав и функционал. Этап 1</a:t>
            </a:r>
          </a:p>
        </p:txBody>
      </p:sp>
      <p:sp>
        <p:nvSpPr>
          <p:cNvPr id="13" name="Номер слайда 12">
            <a:extLst>
              <a:ext uri="{FF2B5EF4-FFF2-40B4-BE49-F238E27FC236}">
                <a16:creationId xmlns:a16="http://schemas.microsoft.com/office/drawing/2014/main" id="{8D845052-C9B8-5A4E-B0F2-A9C16EFAEA2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387076" y="6481224"/>
            <a:ext cx="479480" cy="183703"/>
          </a:xfrm>
        </p:spPr>
        <p:txBody>
          <a:bodyPr lIns="0" tIns="0" rIns="0" bIns="0"/>
          <a:lstStyle/>
          <a:p>
            <a:fld id="{5B5BDD84-EC73-C342-BB1E-BA83D6DD292C}" type="slidenum">
              <a:rPr lang="ru-RU" sz="1100" smtClean="0">
                <a:solidFill>
                  <a:schemeClr val="tx1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9</a:t>
            </a:fld>
            <a:endParaRPr lang="ru-RU" sz="1100" dirty="0">
              <a:solidFill>
                <a:schemeClr val="tx1"/>
              </a:solidFill>
              <a:latin typeface="Roboto" panose="02000000000000000000" pitchFamily="2" charset="0"/>
              <a:ea typeface="Roboto" panose="02000000000000000000" pitchFamily="2" charset="0"/>
              <a:cs typeface="Roboto" panose="02000000000000000000" pitchFamily="2" charset="0"/>
            </a:endParaRPr>
          </a:p>
        </p:txBody>
      </p:sp>
      <p:graphicFrame>
        <p:nvGraphicFramePr>
          <p:cNvPr id="19" name="Таблица 18">
            <a:extLst>
              <a:ext uri="{FF2B5EF4-FFF2-40B4-BE49-F238E27FC236}">
                <a16:creationId xmlns:a16="http://schemas.microsoft.com/office/drawing/2014/main" id="{04C8F598-2885-4B18-890D-EC6D312972C4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776966555"/>
              </p:ext>
            </p:extLst>
          </p:nvPr>
        </p:nvGraphicFramePr>
        <p:xfrm>
          <a:off x="246185" y="1710654"/>
          <a:ext cx="6763296" cy="366776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6763296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800" b="1" dirty="0">
                          <a:solidFill>
                            <a:schemeClr val="tx2"/>
                          </a:solidFill>
                          <a:latin typeface="Roboto" panose="02000000000000000000" pitchFamily="2" charset="0"/>
                          <a:ea typeface="Roboto" panose="02000000000000000000" pitchFamily="2" charset="0"/>
                        </a:rPr>
                        <a:t>Оборудование</a:t>
                      </a:r>
                      <a:endParaRPr lang="ru-RU" sz="1800" dirty="0">
                        <a:latin typeface="Roboto" panose="02000000000000000000" pitchFamily="2" charset="0"/>
                        <a:ea typeface="Roboto" panose="02000000000000000000" pitchFamily="2" charset="0"/>
                      </a:endParaRPr>
                    </a:p>
                  </a:txBody>
                  <a:tcPr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20000"/>
                        <a:lumOff val="80000"/>
                        <a:alpha val="7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180975" indent="-180975" algn="l" defTabSz="914400" rtl="0" eaLnBrk="1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Wingdings" panose="05000000000000000000" pitchFamily="2" charset="2"/>
                        <a:buChar char="§"/>
                      </a:pPr>
                      <a:r>
                        <a:rPr lang="ru-RU" sz="1800" kern="1200" dirty="0">
                          <a:solidFill>
                            <a:schemeClr val="dk1"/>
                          </a:solidFill>
                          <a:latin typeface="Roboto" panose="02000000000000000000" pitchFamily="2" charset="0"/>
                          <a:ea typeface="Roboto" panose="02000000000000000000" pitchFamily="2" charset="0"/>
                          <a:cs typeface="+mn-cs"/>
                        </a:rPr>
                        <a:t>Безэховая камера</a:t>
                      </a:r>
                    </a:p>
                    <a:p>
                      <a:pPr marL="180975" indent="-180975" algn="l" defTabSz="914400" rtl="0" eaLnBrk="1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Wingdings" panose="05000000000000000000" pitchFamily="2" charset="2"/>
                        <a:buChar char="§"/>
                      </a:pPr>
                      <a:r>
                        <a:rPr lang="ru-RU" sz="1800" kern="1200" dirty="0">
                          <a:solidFill>
                            <a:schemeClr val="dk1"/>
                          </a:solidFill>
                          <a:latin typeface="Roboto" panose="02000000000000000000" pitchFamily="2" charset="0"/>
                          <a:ea typeface="Roboto" panose="02000000000000000000" pitchFamily="2" charset="0"/>
                          <a:cs typeface="+mn-cs"/>
                        </a:rPr>
                        <a:t>Комплексы для проведения испытаний на устойчивость к </a:t>
                      </a:r>
                      <a:r>
                        <a:rPr lang="ru-RU" sz="1800" kern="1200" dirty="0" err="1">
                          <a:solidFill>
                            <a:schemeClr val="dk1"/>
                          </a:solidFill>
                          <a:latin typeface="Roboto" panose="02000000000000000000" pitchFamily="2" charset="0"/>
                          <a:ea typeface="Roboto" panose="02000000000000000000" pitchFamily="2" charset="0"/>
                          <a:cs typeface="+mn-cs"/>
                        </a:rPr>
                        <a:t>кондуктивным</a:t>
                      </a:r>
                      <a:r>
                        <a:rPr lang="ru-RU" sz="1800" kern="1200" dirty="0">
                          <a:solidFill>
                            <a:schemeClr val="dk1"/>
                          </a:solidFill>
                          <a:latin typeface="Roboto" panose="02000000000000000000" pitchFamily="2" charset="0"/>
                          <a:ea typeface="Roboto" panose="02000000000000000000" pitchFamily="2" charset="0"/>
                          <a:cs typeface="+mn-cs"/>
                        </a:rPr>
                        <a:t> помехам, магнитным полям, электростатическому разряду, затухающим колебательным помехам</a:t>
                      </a:r>
                    </a:p>
                    <a:p>
                      <a:pPr marL="180975" indent="-180975" algn="l" defTabSz="914400" rtl="0" eaLnBrk="1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Wingdings" panose="05000000000000000000" pitchFamily="2" charset="2"/>
                        <a:buChar char="§"/>
                      </a:pPr>
                      <a:r>
                        <a:rPr lang="ru-RU" sz="1800" kern="1200" dirty="0">
                          <a:solidFill>
                            <a:schemeClr val="dk1"/>
                          </a:solidFill>
                          <a:latin typeface="Roboto" panose="02000000000000000000" pitchFamily="2" charset="0"/>
                          <a:ea typeface="Roboto" panose="02000000000000000000" pitchFamily="2" charset="0"/>
                          <a:cs typeface="+mn-cs"/>
                        </a:rPr>
                        <a:t>Генератор микросекундных импульсов</a:t>
                      </a:r>
                    </a:p>
                    <a:p>
                      <a:pPr marL="180975" indent="-180975" algn="l" defTabSz="914400" rtl="0" eaLnBrk="1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Wingdings" panose="05000000000000000000" pitchFamily="2" charset="2"/>
                        <a:buChar char="§"/>
                      </a:pPr>
                      <a:r>
                        <a:rPr lang="ru-RU" sz="1800" kern="1200" dirty="0">
                          <a:solidFill>
                            <a:schemeClr val="dk1"/>
                          </a:solidFill>
                          <a:latin typeface="Roboto" panose="02000000000000000000" pitchFamily="2" charset="0"/>
                          <a:ea typeface="Roboto" panose="02000000000000000000" pitchFamily="2" charset="0"/>
                          <a:cs typeface="+mn-cs"/>
                        </a:rPr>
                        <a:t>Радиочастотные усилители</a:t>
                      </a:r>
                    </a:p>
                    <a:p>
                      <a:pPr marL="180975" indent="-180975" algn="l" defTabSz="914400" rtl="0" eaLnBrk="1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Wingdings" panose="05000000000000000000" pitchFamily="2" charset="2"/>
                        <a:buChar char="§"/>
                      </a:pPr>
                      <a:r>
                        <a:rPr lang="ru-RU" sz="1800" kern="1200" dirty="0">
                          <a:solidFill>
                            <a:schemeClr val="dk1"/>
                          </a:solidFill>
                          <a:latin typeface="Roboto" panose="02000000000000000000" pitchFamily="2" charset="0"/>
                          <a:ea typeface="Roboto" panose="02000000000000000000" pitchFamily="2" charset="0"/>
                          <a:cs typeface="+mn-cs"/>
                        </a:rPr>
                        <a:t>Анализатор гармоник и </a:t>
                      </a:r>
                      <a:r>
                        <a:rPr lang="ru-RU" sz="1800" kern="1200" dirty="0" err="1">
                          <a:solidFill>
                            <a:schemeClr val="dk1"/>
                          </a:solidFill>
                          <a:latin typeface="Roboto" panose="02000000000000000000" pitchFamily="2" charset="0"/>
                          <a:ea typeface="Roboto" panose="02000000000000000000" pitchFamily="2" charset="0"/>
                          <a:cs typeface="+mn-cs"/>
                        </a:rPr>
                        <a:t>фликера</a:t>
                      </a:r>
                      <a:r>
                        <a:rPr lang="ru-RU" sz="1800" kern="1200" dirty="0">
                          <a:solidFill>
                            <a:schemeClr val="dk1"/>
                          </a:solidFill>
                          <a:latin typeface="Roboto" panose="02000000000000000000" pitchFamily="2" charset="0"/>
                          <a:ea typeface="Roboto" panose="02000000000000000000" pitchFamily="2" charset="0"/>
                          <a:cs typeface="+mn-cs"/>
                        </a:rPr>
                        <a:t> трехфазный</a:t>
                      </a:r>
                    </a:p>
                  </a:txBody>
                  <a:tcPr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alpha val="7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800" b="1" dirty="0">
                          <a:solidFill>
                            <a:schemeClr val="tx2"/>
                          </a:solidFill>
                          <a:latin typeface="Roboto" panose="02000000000000000000" pitchFamily="2" charset="0"/>
                          <a:ea typeface="Roboto" panose="02000000000000000000" pitchFamily="2" charset="0"/>
                        </a:rPr>
                        <a:t>Исследования и испытания</a:t>
                      </a:r>
                      <a:endParaRPr lang="ru-RU" sz="1800" dirty="0">
                        <a:latin typeface="Roboto" panose="02000000000000000000" pitchFamily="2" charset="0"/>
                        <a:ea typeface="Roboto" panose="02000000000000000000" pitchFamily="2" charset="0"/>
                      </a:endParaRPr>
                    </a:p>
                  </a:txBody>
                  <a:tcPr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20000"/>
                        <a:lumOff val="80000"/>
                        <a:alpha val="7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180975" indent="-180975" algn="l" defTabSz="914400" rtl="0" eaLnBrk="1" latinLnBrk="0" hangingPunct="1">
                        <a:lnSpc>
                          <a:spcPct val="100000"/>
                        </a:lnSpc>
                        <a:spcBef>
                          <a:spcPts val="300"/>
                        </a:spcBef>
                        <a:spcAft>
                          <a:spcPts val="0"/>
                        </a:spcAft>
                        <a:buFont typeface="Wingdings" panose="05000000000000000000" pitchFamily="2" charset="2"/>
                        <a:buChar char="§"/>
                      </a:pPr>
                      <a:r>
                        <a:rPr lang="ru-RU" sz="1800" kern="1200" dirty="0">
                          <a:solidFill>
                            <a:schemeClr val="dk1"/>
                          </a:solidFill>
                          <a:latin typeface="Roboto" panose="02000000000000000000" pitchFamily="2" charset="0"/>
                          <a:ea typeface="Roboto" panose="02000000000000000000" pitchFamily="2" charset="0"/>
                          <a:cs typeface="+mn-cs"/>
                        </a:rPr>
                        <a:t>Испытаний на соответствие требованиям ГОСТ Р 51317 и МЭК 61000</a:t>
                      </a:r>
                    </a:p>
                  </a:txBody>
                  <a:tcPr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alpha val="7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  <p:sp>
        <p:nvSpPr>
          <p:cNvPr id="22" name="Равнобедренный треугольник 21">
            <a:extLst>
              <a:ext uri="{FF2B5EF4-FFF2-40B4-BE49-F238E27FC236}">
                <a16:creationId xmlns:a16="http://schemas.microsoft.com/office/drawing/2014/main" id="{25AC7665-F264-421C-A6EE-9828DEDC7553}"/>
              </a:ext>
            </a:extLst>
          </p:cNvPr>
          <p:cNvSpPr/>
          <p:nvPr/>
        </p:nvSpPr>
        <p:spPr>
          <a:xfrm>
            <a:off x="8566086" y="3551332"/>
            <a:ext cx="735353" cy="367519"/>
          </a:xfrm>
          <a:prstGeom prst="triangl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23" name="Рисунок 22">
            <a:extLst>
              <a:ext uri="{FF2B5EF4-FFF2-40B4-BE49-F238E27FC236}">
                <a16:creationId xmlns:a16="http://schemas.microsoft.com/office/drawing/2014/main" id="{0BC10778-F8B4-4107-8F56-F54BEE7E3F49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alphaModFix amt="8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58350" y="3868669"/>
            <a:ext cx="3350827" cy="3014091"/>
          </a:xfrm>
          <a:prstGeom prst="roundRect">
            <a:avLst/>
          </a:prstGeom>
        </p:spPr>
      </p:pic>
      <p:sp>
        <p:nvSpPr>
          <p:cNvPr id="20" name="Прямоугольник 19">
            <a:extLst>
              <a:ext uri="{FF2B5EF4-FFF2-40B4-BE49-F238E27FC236}">
                <a16:creationId xmlns:a16="http://schemas.microsoft.com/office/drawing/2014/main" id="{13D535B4-EE63-470B-B44F-5269E9257310}"/>
              </a:ext>
            </a:extLst>
          </p:cNvPr>
          <p:cNvSpPr/>
          <p:nvPr/>
        </p:nvSpPr>
        <p:spPr>
          <a:xfrm>
            <a:off x="1035144" y="5522974"/>
            <a:ext cx="2700000" cy="534014"/>
          </a:xfrm>
          <a:prstGeom prst="rect">
            <a:avLst/>
          </a:prstGeom>
          <a:solidFill>
            <a:schemeClr val="bg1">
              <a:lumMod val="85000"/>
            </a:schemeClr>
          </a:solidFill>
          <a:ln w="127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b="1" dirty="0">
                <a:solidFill>
                  <a:schemeClr val="bg1">
                    <a:lumMod val="50000"/>
                  </a:schemeClr>
                </a:solidFill>
                <a:latin typeface="Arial Narrow" panose="020B0606020202030204" pitchFamily="34" charset="0"/>
              </a:rPr>
              <a:t>Лаборатория климатических испытаний</a:t>
            </a:r>
          </a:p>
        </p:txBody>
      </p:sp>
      <p:sp>
        <p:nvSpPr>
          <p:cNvPr id="33" name="Прямоугольник 32">
            <a:extLst>
              <a:ext uri="{FF2B5EF4-FFF2-40B4-BE49-F238E27FC236}">
                <a16:creationId xmlns:a16="http://schemas.microsoft.com/office/drawing/2014/main" id="{2D369228-B7A0-4F9E-9373-9895ECA13FE9}"/>
              </a:ext>
            </a:extLst>
          </p:cNvPr>
          <p:cNvSpPr/>
          <p:nvPr/>
        </p:nvSpPr>
        <p:spPr>
          <a:xfrm>
            <a:off x="830196" y="867249"/>
            <a:ext cx="2700000" cy="534014"/>
          </a:xfrm>
          <a:prstGeom prst="rect">
            <a:avLst/>
          </a:prstGeom>
          <a:solidFill>
            <a:schemeClr val="bg1">
              <a:lumMod val="85000"/>
            </a:schemeClr>
          </a:solidFill>
          <a:ln w="127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b="1" dirty="0">
                <a:solidFill>
                  <a:schemeClr val="bg1">
                    <a:lumMod val="50000"/>
                  </a:schemeClr>
                </a:solidFill>
                <a:latin typeface="Arial Narrow" panose="020B0606020202030204" pitchFamily="34" charset="0"/>
              </a:rPr>
              <a:t>Испытательная сеть</a:t>
            </a:r>
          </a:p>
        </p:txBody>
      </p:sp>
      <p:sp>
        <p:nvSpPr>
          <p:cNvPr id="34" name="Прямоугольник 33">
            <a:extLst>
              <a:ext uri="{FF2B5EF4-FFF2-40B4-BE49-F238E27FC236}">
                <a16:creationId xmlns:a16="http://schemas.microsoft.com/office/drawing/2014/main" id="{9C1ABE80-39CE-49F5-A8C1-9FF0EF61AAEA}"/>
              </a:ext>
            </a:extLst>
          </p:cNvPr>
          <p:cNvSpPr/>
          <p:nvPr/>
        </p:nvSpPr>
        <p:spPr>
          <a:xfrm>
            <a:off x="801103" y="920552"/>
            <a:ext cx="2700000" cy="534014"/>
          </a:xfrm>
          <a:prstGeom prst="rect">
            <a:avLst/>
          </a:prstGeom>
          <a:solidFill>
            <a:schemeClr val="bg1">
              <a:lumMod val="85000"/>
            </a:schemeClr>
          </a:solidFill>
          <a:ln w="127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b="1" dirty="0">
                <a:solidFill>
                  <a:schemeClr val="bg1">
                    <a:lumMod val="50000"/>
                  </a:schemeClr>
                </a:solidFill>
                <a:latin typeface="Arial Narrow" panose="020B0606020202030204" pitchFamily="34" charset="0"/>
              </a:rPr>
              <a:t>Центр комплексных испытаний</a:t>
            </a:r>
          </a:p>
        </p:txBody>
      </p:sp>
      <p:sp>
        <p:nvSpPr>
          <p:cNvPr id="35" name="Прямоугольник 34">
            <a:extLst>
              <a:ext uri="{FF2B5EF4-FFF2-40B4-BE49-F238E27FC236}">
                <a16:creationId xmlns:a16="http://schemas.microsoft.com/office/drawing/2014/main" id="{6CC8FC44-3047-4070-8044-A9E0FFD89AA2}"/>
              </a:ext>
            </a:extLst>
          </p:cNvPr>
          <p:cNvSpPr/>
          <p:nvPr/>
        </p:nvSpPr>
        <p:spPr>
          <a:xfrm>
            <a:off x="772008" y="986992"/>
            <a:ext cx="2700000" cy="534014"/>
          </a:xfrm>
          <a:prstGeom prst="rect">
            <a:avLst/>
          </a:prstGeom>
          <a:solidFill>
            <a:schemeClr val="bg1">
              <a:lumMod val="85000"/>
            </a:schemeClr>
          </a:solidFill>
          <a:ln w="127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b="1" dirty="0">
                <a:solidFill>
                  <a:schemeClr val="bg1">
                    <a:lumMod val="50000"/>
                  </a:schemeClr>
                </a:solidFill>
                <a:latin typeface="Arial Narrow" panose="020B0606020202030204" pitchFamily="34" charset="0"/>
              </a:rPr>
              <a:t>Центр распределенной энергетики</a:t>
            </a:r>
          </a:p>
        </p:txBody>
      </p:sp>
      <p:sp>
        <p:nvSpPr>
          <p:cNvPr id="36" name="Прямоугольник 35">
            <a:extLst>
              <a:ext uri="{FF2B5EF4-FFF2-40B4-BE49-F238E27FC236}">
                <a16:creationId xmlns:a16="http://schemas.microsoft.com/office/drawing/2014/main" id="{3FA4DD66-4A93-45AA-91A6-BAF7EFC75CDC}"/>
              </a:ext>
            </a:extLst>
          </p:cNvPr>
          <p:cNvSpPr/>
          <p:nvPr/>
        </p:nvSpPr>
        <p:spPr>
          <a:xfrm>
            <a:off x="742913" y="1053432"/>
            <a:ext cx="2700000" cy="534014"/>
          </a:xfrm>
          <a:prstGeom prst="rect">
            <a:avLst/>
          </a:prstGeom>
          <a:solidFill>
            <a:schemeClr val="bg1">
              <a:lumMod val="85000"/>
            </a:schemeClr>
          </a:solidFill>
          <a:ln w="127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b="1" dirty="0">
                <a:solidFill>
                  <a:schemeClr val="bg1">
                    <a:lumMod val="50000"/>
                  </a:schemeClr>
                </a:solidFill>
                <a:latin typeface="Arial Narrow" panose="020B0606020202030204" pitchFamily="34" charset="0"/>
              </a:rPr>
              <a:t>Центр коммуникационных решений</a:t>
            </a:r>
          </a:p>
        </p:txBody>
      </p:sp>
      <p:sp>
        <p:nvSpPr>
          <p:cNvPr id="37" name="Прямоугольник 36">
            <a:extLst>
              <a:ext uri="{FF2B5EF4-FFF2-40B4-BE49-F238E27FC236}">
                <a16:creationId xmlns:a16="http://schemas.microsoft.com/office/drawing/2014/main" id="{C7C4ED54-9F96-47DC-AC89-3C88D7395C32}"/>
              </a:ext>
            </a:extLst>
          </p:cNvPr>
          <p:cNvSpPr/>
          <p:nvPr/>
        </p:nvSpPr>
        <p:spPr>
          <a:xfrm>
            <a:off x="713818" y="1110347"/>
            <a:ext cx="2700000" cy="534014"/>
          </a:xfrm>
          <a:prstGeom prst="rect">
            <a:avLst/>
          </a:prstGeom>
          <a:solidFill>
            <a:schemeClr val="bg1">
              <a:lumMod val="85000"/>
            </a:schemeClr>
          </a:solidFill>
          <a:ln w="127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b="1" dirty="0">
                <a:solidFill>
                  <a:schemeClr val="tx1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Центр информационной безопасности</a:t>
            </a:r>
          </a:p>
        </p:txBody>
      </p:sp>
      <p:sp>
        <p:nvSpPr>
          <p:cNvPr id="38" name="Прямоугольник 37">
            <a:extLst>
              <a:ext uri="{FF2B5EF4-FFF2-40B4-BE49-F238E27FC236}">
                <a16:creationId xmlns:a16="http://schemas.microsoft.com/office/drawing/2014/main" id="{5930F0EA-FD78-46F0-8E54-02DE44D91B60}"/>
              </a:ext>
            </a:extLst>
          </p:cNvPr>
          <p:cNvSpPr/>
          <p:nvPr/>
        </p:nvSpPr>
        <p:spPr>
          <a:xfrm>
            <a:off x="895157" y="5451926"/>
            <a:ext cx="2700000" cy="534014"/>
          </a:xfrm>
          <a:prstGeom prst="rect">
            <a:avLst/>
          </a:prstGeom>
          <a:solidFill>
            <a:schemeClr val="bg1"/>
          </a:solidFill>
          <a:ln w="12700">
            <a:solidFill>
              <a:schemeClr val="tx2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b="1" dirty="0">
                <a:solidFill>
                  <a:schemeClr val="tx1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Лаборатория ЭМС</a:t>
            </a:r>
          </a:p>
        </p:txBody>
      </p:sp>
      <p:cxnSp>
        <p:nvCxnSpPr>
          <p:cNvPr id="39" name="Соединительная линия уступом 24">
            <a:extLst>
              <a:ext uri="{FF2B5EF4-FFF2-40B4-BE49-F238E27FC236}">
                <a16:creationId xmlns:a16="http://schemas.microsoft.com/office/drawing/2014/main" id="{26214085-63C1-4468-8B5C-3B97AF57E297}"/>
              </a:ext>
            </a:extLst>
          </p:cNvPr>
          <p:cNvCxnSpPr>
            <a:cxnSpLocks/>
            <a:stCxn id="37" idx="3"/>
          </p:cNvCxnSpPr>
          <p:nvPr/>
        </p:nvCxnSpPr>
        <p:spPr>
          <a:xfrm>
            <a:off x="3413818" y="1377354"/>
            <a:ext cx="4640466" cy="1006425"/>
          </a:xfrm>
          <a:prstGeom prst="bentConnector3">
            <a:avLst>
              <a:gd name="adj1" fmla="val 66790"/>
            </a:avLst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40" name="Picture 4">
            <a:extLst>
              <a:ext uri="{FF2B5EF4-FFF2-40B4-BE49-F238E27FC236}">
                <a16:creationId xmlns:a16="http://schemas.microsoft.com/office/drawing/2014/main" id="{5957153C-0D99-47A9-A852-F6051A1A98D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10399" y="808967"/>
            <a:ext cx="3847645" cy="2796897"/>
          </a:xfrm>
          <a:prstGeom prst="rect">
            <a:avLst/>
          </a:prstGeom>
          <a:noFill/>
          <a:ln>
            <a:noFill/>
          </a:ln>
          <a:effectLst>
            <a:softEdge rad="152400"/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27237017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4" presetClass="path" presetSubtype="0" accel="50000" decel="5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4.58333E-6 3.7037E-6 L -0.01692 -0.6294 " pathEditMode="relative" rAng="0" ptsTypes="AA">
                                      <p:cBhvr>
                                        <p:cTn id="6" dur="15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846" y="-31481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1500"/>
                            </p:stCondLst>
                            <p:childTnLst>
                              <p:par>
                                <p:cTn id="8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75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1" dur="75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75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2250"/>
                            </p:stCondLst>
                            <p:childTnLst>
                              <p:par>
                                <p:cTn id="14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6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8" grpId="0" animBg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C3AD3046-6C33-7D49-A4D5-1A13FE6E6B83}"/>
              </a:ext>
            </a:extLst>
          </p:cNvPr>
          <p:cNvSpPr txBox="1"/>
          <p:nvPr/>
        </p:nvSpPr>
        <p:spPr>
          <a:xfrm>
            <a:off x="3268720" y="451771"/>
            <a:ext cx="8272491" cy="369332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ru-RU" sz="2400" b="1" dirty="0"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Состав и функционал. Этап 1</a:t>
            </a:r>
          </a:p>
        </p:txBody>
      </p:sp>
      <p:sp>
        <p:nvSpPr>
          <p:cNvPr id="13" name="Номер слайда 12">
            <a:extLst>
              <a:ext uri="{FF2B5EF4-FFF2-40B4-BE49-F238E27FC236}">
                <a16:creationId xmlns:a16="http://schemas.microsoft.com/office/drawing/2014/main" id="{8D845052-C9B8-5A4E-B0F2-A9C16EFAEA2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387076" y="6481224"/>
            <a:ext cx="479480" cy="183703"/>
          </a:xfrm>
        </p:spPr>
        <p:txBody>
          <a:bodyPr lIns="0" tIns="0" rIns="0" bIns="0"/>
          <a:lstStyle/>
          <a:p>
            <a:fld id="{5B5BDD84-EC73-C342-BB1E-BA83D6DD292C}" type="slidenum">
              <a:rPr lang="ru-RU" sz="1100" smtClean="0">
                <a:solidFill>
                  <a:schemeClr val="tx1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10</a:t>
            </a:fld>
            <a:endParaRPr lang="ru-RU" sz="1100" dirty="0">
              <a:solidFill>
                <a:schemeClr val="tx1"/>
              </a:solidFill>
              <a:latin typeface="Roboto" panose="02000000000000000000" pitchFamily="2" charset="0"/>
              <a:ea typeface="Roboto" panose="02000000000000000000" pitchFamily="2" charset="0"/>
              <a:cs typeface="Roboto" panose="02000000000000000000" pitchFamily="2" charset="0"/>
            </a:endParaRPr>
          </a:p>
        </p:txBody>
      </p:sp>
      <p:graphicFrame>
        <p:nvGraphicFramePr>
          <p:cNvPr id="19" name="Таблица 18">
            <a:extLst>
              <a:ext uri="{FF2B5EF4-FFF2-40B4-BE49-F238E27FC236}">
                <a16:creationId xmlns:a16="http://schemas.microsoft.com/office/drawing/2014/main" id="{04C8F598-2885-4B18-890D-EC6D312972C4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939941355"/>
              </p:ext>
            </p:extLst>
          </p:nvPr>
        </p:nvGraphicFramePr>
        <p:xfrm>
          <a:off x="140677" y="1722229"/>
          <a:ext cx="6822092" cy="39420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6822092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800" b="1" dirty="0">
                          <a:solidFill>
                            <a:schemeClr val="tx2"/>
                          </a:solidFill>
                          <a:latin typeface="Roboto" panose="02000000000000000000" pitchFamily="2" charset="0"/>
                          <a:ea typeface="Roboto" panose="02000000000000000000" pitchFamily="2" charset="0"/>
                        </a:rPr>
                        <a:t>Оборудование</a:t>
                      </a:r>
                      <a:endParaRPr lang="ru-RU" sz="1800" dirty="0">
                        <a:latin typeface="Roboto" panose="02000000000000000000" pitchFamily="2" charset="0"/>
                        <a:ea typeface="Roboto" panose="02000000000000000000" pitchFamily="2" charset="0"/>
                      </a:endParaRPr>
                    </a:p>
                  </a:txBody>
                  <a:tcPr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20000"/>
                        <a:lumOff val="80000"/>
                        <a:alpha val="7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180975" indent="-180975" algn="l" defTabSz="914400" rtl="0" eaLnBrk="1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Wingdings" panose="05000000000000000000" pitchFamily="2" charset="2"/>
                        <a:buChar char="§"/>
                      </a:pPr>
                      <a:r>
                        <a:rPr lang="ru-RU" sz="1800" kern="1200" dirty="0">
                          <a:solidFill>
                            <a:schemeClr val="dk1"/>
                          </a:solidFill>
                          <a:latin typeface="Roboto" panose="02000000000000000000" pitchFamily="2" charset="0"/>
                          <a:ea typeface="Roboto" panose="02000000000000000000" pitchFamily="2" charset="0"/>
                          <a:cs typeface="+mn-cs"/>
                        </a:rPr>
                        <a:t>Большая климатическая камера для испытаний на воздействие окружающей среды (габариты испытываемого оборудования – до 1000х2500х1500): </a:t>
                      </a:r>
                      <a:br>
                        <a:rPr lang="ru-RU" sz="1800" kern="1200" dirty="0">
                          <a:solidFill>
                            <a:schemeClr val="dk1"/>
                          </a:solidFill>
                          <a:latin typeface="Roboto" panose="02000000000000000000" pitchFamily="2" charset="0"/>
                          <a:ea typeface="Roboto" panose="02000000000000000000" pitchFamily="2" charset="0"/>
                          <a:cs typeface="+mn-cs"/>
                        </a:rPr>
                      </a:br>
                      <a:r>
                        <a:rPr lang="ru-RU" sz="1800" kern="1200" dirty="0">
                          <a:solidFill>
                            <a:schemeClr val="dk1"/>
                          </a:solidFill>
                          <a:latin typeface="Roboto" panose="02000000000000000000" pitchFamily="2" charset="0"/>
                          <a:ea typeface="Roboto" panose="02000000000000000000" pitchFamily="2" charset="0"/>
                          <a:cs typeface="+mn-cs"/>
                        </a:rPr>
                        <a:t>тепло-холод-влажность</a:t>
                      </a:r>
                    </a:p>
                    <a:p>
                      <a:pPr marL="180975" indent="-180975" algn="l" defTabSz="914400" rtl="0" eaLnBrk="1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Wingdings" panose="05000000000000000000" pitchFamily="2" charset="2"/>
                        <a:buChar char="§"/>
                      </a:pPr>
                      <a:r>
                        <a:rPr lang="ru-RU" sz="1800" kern="1200" dirty="0">
                          <a:solidFill>
                            <a:schemeClr val="dk1"/>
                          </a:solidFill>
                          <a:latin typeface="Roboto" panose="02000000000000000000" pitchFamily="2" charset="0"/>
                          <a:ea typeface="Roboto" panose="02000000000000000000" pitchFamily="2" charset="0"/>
                          <a:cs typeface="+mn-cs"/>
                        </a:rPr>
                        <a:t>Малая климатическая камера</a:t>
                      </a:r>
                    </a:p>
                    <a:p>
                      <a:pPr marL="180975" indent="-180975" algn="l" defTabSz="914400" rtl="0" eaLnBrk="1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Wingdings" panose="05000000000000000000" pitchFamily="2" charset="2"/>
                        <a:buChar char="§"/>
                      </a:pPr>
                      <a:r>
                        <a:rPr lang="ru-RU" sz="1800" kern="1200" dirty="0">
                          <a:solidFill>
                            <a:schemeClr val="dk1"/>
                          </a:solidFill>
                          <a:latin typeface="Roboto" panose="02000000000000000000" pitchFamily="2" charset="0"/>
                          <a:ea typeface="Roboto" panose="02000000000000000000" pitchFamily="2" charset="0"/>
                          <a:cs typeface="+mn-cs"/>
                        </a:rPr>
                        <a:t>Имитатор солнечного света</a:t>
                      </a:r>
                    </a:p>
                    <a:p>
                      <a:pPr marL="180975" indent="-180975" algn="l" defTabSz="914400" rtl="0" eaLnBrk="1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Wingdings" panose="05000000000000000000" pitchFamily="2" charset="2"/>
                        <a:buChar char="§"/>
                      </a:pPr>
                      <a:r>
                        <a:rPr lang="ru-RU" sz="1800" kern="1200" dirty="0">
                          <a:solidFill>
                            <a:schemeClr val="dk1"/>
                          </a:solidFill>
                          <a:latin typeface="Roboto" panose="02000000000000000000" pitchFamily="2" charset="0"/>
                          <a:ea typeface="Roboto" panose="02000000000000000000" pitchFamily="2" charset="0"/>
                          <a:cs typeface="+mn-cs"/>
                        </a:rPr>
                        <a:t>Вибростенд</a:t>
                      </a:r>
                    </a:p>
                    <a:p>
                      <a:pPr marL="180975" indent="-180975" algn="l" defTabSz="914400" rtl="0" eaLnBrk="1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Wingdings" panose="05000000000000000000" pitchFamily="2" charset="2"/>
                        <a:buChar char="§"/>
                      </a:pPr>
                      <a:r>
                        <a:rPr lang="ru-RU" sz="1800" kern="1200" dirty="0">
                          <a:solidFill>
                            <a:schemeClr val="dk1"/>
                          </a:solidFill>
                          <a:latin typeface="Roboto" panose="02000000000000000000" pitchFamily="2" charset="0"/>
                          <a:ea typeface="Roboto" panose="02000000000000000000" pitchFamily="2" charset="0"/>
                          <a:cs typeface="+mn-cs"/>
                        </a:rPr>
                        <a:t>Испытательная установка для подачи тока и напряжения</a:t>
                      </a:r>
                    </a:p>
                  </a:txBody>
                  <a:tcPr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alpha val="7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800" b="1" dirty="0">
                          <a:solidFill>
                            <a:schemeClr val="tx2"/>
                          </a:solidFill>
                          <a:latin typeface="Roboto" panose="02000000000000000000" pitchFamily="2" charset="0"/>
                          <a:ea typeface="Roboto" panose="02000000000000000000" pitchFamily="2" charset="0"/>
                        </a:rPr>
                        <a:t>Исследования и испытания</a:t>
                      </a:r>
                      <a:endParaRPr lang="ru-RU" sz="1800" dirty="0">
                        <a:latin typeface="Roboto" panose="02000000000000000000" pitchFamily="2" charset="0"/>
                        <a:ea typeface="Roboto" panose="02000000000000000000" pitchFamily="2" charset="0"/>
                      </a:endParaRPr>
                    </a:p>
                  </a:txBody>
                  <a:tcPr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20000"/>
                        <a:lumOff val="80000"/>
                        <a:alpha val="7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180975" indent="-180975" algn="l" defTabSz="914400" rtl="0" eaLnBrk="1" latinLnBrk="0" hangingPunct="1">
                        <a:lnSpc>
                          <a:spcPct val="100000"/>
                        </a:lnSpc>
                        <a:spcBef>
                          <a:spcPts val="300"/>
                        </a:spcBef>
                        <a:spcAft>
                          <a:spcPts val="0"/>
                        </a:spcAft>
                        <a:buFont typeface="Wingdings" panose="05000000000000000000" pitchFamily="2" charset="2"/>
                        <a:buChar char="§"/>
                      </a:pPr>
                      <a:r>
                        <a:rPr lang="ru-RU" sz="1800" kern="1200" dirty="0">
                          <a:solidFill>
                            <a:schemeClr val="dk1"/>
                          </a:solidFill>
                          <a:latin typeface="Roboto" panose="02000000000000000000" pitchFamily="2" charset="0"/>
                          <a:ea typeface="Roboto" panose="02000000000000000000" pitchFamily="2" charset="0"/>
                          <a:cs typeface="+mn-cs"/>
                        </a:rPr>
                        <a:t>Испытания для подтверждения соответствия требованиям ГОСТ Р 17516, ГОСТ 16962, ГОСТ 20.57.406 и других национальных и международных стандартов</a:t>
                      </a:r>
                    </a:p>
                  </a:txBody>
                  <a:tcPr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alpha val="7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  <p:sp>
        <p:nvSpPr>
          <p:cNvPr id="22" name="Равнобедренный треугольник 21">
            <a:extLst>
              <a:ext uri="{FF2B5EF4-FFF2-40B4-BE49-F238E27FC236}">
                <a16:creationId xmlns:a16="http://schemas.microsoft.com/office/drawing/2014/main" id="{25AC7665-F264-421C-A6EE-9828DEDC7553}"/>
              </a:ext>
            </a:extLst>
          </p:cNvPr>
          <p:cNvSpPr/>
          <p:nvPr/>
        </p:nvSpPr>
        <p:spPr>
          <a:xfrm>
            <a:off x="8566086" y="3551332"/>
            <a:ext cx="735353" cy="367519"/>
          </a:xfrm>
          <a:prstGeom prst="triangl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23" name="Рисунок 22">
            <a:extLst>
              <a:ext uri="{FF2B5EF4-FFF2-40B4-BE49-F238E27FC236}">
                <a16:creationId xmlns:a16="http://schemas.microsoft.com/office/drawing/2014/main" id="{0BC10778-F8B4-4107-8F56-F54BEE7E3F49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alphaModFix amt="8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58350" y="3868669"/>
            <a:ext cx="3350827" cy="3014091"/>
          </a:xfrm>
          <a:prstGeom prst="roundRect">
            <a:avLst/>
          </a:prstGeom>
        </p:spPr>
      </p:pic>
      <p:sp>
        <p:nvSpPr>
          <p:cNvPr id="20" name="Прямоугольник 19">
            <a:extLst>
              <a:ext uri="{FF2B5EF4-FFF2-40B4-BE49-F238E27FC236}">
                <a16:creationId xmlns:a16="http://schemas.microsoft.com/office/drawing/2014/main" id="{ECFDE28D-C83F-4671-B427-3A390D74C002}"/>
              </a:ext>
            </a:extLst>
          </p:cNvPr>
          <p:cNvSpPr/>
          <p:nvPr/>
        </p:nvSpPr>
        <p:spPr>
          <a:xfrm>
            <a:off x="903792" y="807833"/>
            <a:ext cx="2700000" cy="534014"/>
          </a:xfrm>
          <a:prstGeom prst="rect">
            <a:avLst/>
          </a:prstGeom>
          <a:solidFill>
            <a:schemeClr val="bg1">
              <a:lumMod val="85000"/>
            </a:schemeClr>
          </a:solidFill>
          <a:ln w="127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b="1" dirty="0">
                <a:solidFill>
                  <a:schemeClr val="bg1">
                    <a:lumMod val="50000"/>
                  </a:schemeClr>
                </a:solidFill>
                <a:latin typeface="Arial Narrow" panose="020B0606020202030204" pitchFamily="34" charset="0"/>
              </a:rPr>
              <a:t>Испытательная сеть</a:t>
            </a:r>
          </a:p>
        </p:txBody>
      </p:sp>
      <p:sp>
        <p:nvSpPr>
          <p:cNvPr id="33" name="Прямоугольник 32">
            <a:extLst>
              <a:ext uri="{FF2B5EF4-FFF2-40B4-BE49-F238E27FC236}">
                <a16:creationId xmlns:a16="http://schemas.microsoft.com/office/drawing/2014/main" id="{855B067A-1225-40BE-AD46-C9269CF96BB7}"/>
              </a:ext>
            </a:extLst>
          </p:cNvPr>
          <p:cNvSpPr/>
          <p:nvPr/>
        </p:nvSpPr>
        <p:spPr>
          <a:xfrm>
            <a:off x="874699" y="870661"/>
            <a:ext cx="2700000" cy="534014"/>
          </a:xfrm>
          <a:prstGeom prst="rect">
            <a:avLst/>
          </a:prstGeom>
          <a:solidFill>
            <a:schemeClr val="bg1">
              <a:lumMod val="85000"/>
            </a:schemeClr>
          </a:solidFill>
          <a:ln w="127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b="1" dirty="0">
                <a:solidFill>
                  <a:schemeClr val="bg1">
                    <a:lumMod val="50000"/>
                  </a:schemeClr>
                </a:solidFill>
                <a:latin typeface="Arial Narrow" panose="020B0606020202030204" pitchFamily="34" charset="0"/>
              </a:rPr>
              <a:t>Центр комплексных испытаний</a:t>
            </a:r>
          </a:p>
        </p:txBody>
      </p:sp>
      <p:sp>
        <p:nvSpPr>
          <p:cNvPr id="34" name="Прямоугольник 33">
            <a:extLst>
              <a:ext uri="{FF2B5EF4-FFF2-40B4-BE49-F238E27FC236}">
                <a16:creationId xmlns:a16="http://schemas.microsoft.com/office/drawing/2014/main" id="{5AD03CD5-B9F2-4186-9050-938CD1F9C8C1}"/>
              </a:ext>
            </a:extLst>
          </p:cNvPr>
          <p:cNvSpPr/>
          <p:nvPr/>
        </p:nvSpPr>
        <p:spPr>
          <a:xfrm>
            <a:off x="845604" y="937101"/>
            <a:ext cx="2700000" cy="534014"/>
          </a:xfrm>
          <a:prstGeom prst="rect">
            <a:avLst/>
          </a:prstGeom>
          <a:solidFill>
            <a:schemeClr val="bg1">
              <a:lumMod val="85000"/>
            </a:schemeClr>
          </a:solidFill>
          <a:ln w="127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b="1" dirty="0">
                <a:solidFill>
                  <a:schemeClr val="bg1">
                    <a:lumMod val="50000"/>
                  </a:schemeClr>
                </a:solidFill>
                <a:latin typeface="Arial Narrow" panose="020B0606020202030204" pitchFamily="34" charset="0"/>
              </a:rPr>
              <a:t>Центр распределенной энергетики</a:t>
            </a:r>
          </a:p>
        </p:txBody>
      </p:sp>
      <p:sp>
        <p:nvSpPr>
          <p:cNvPr id="35" name="Прямоугольник 34">
            <a:extLst>
              <a:ext uri="{FF2B5EF4-FFF2-40B4-BE49-F238E27FC236}">
                <a16:creationId xmlns:a16="http://schemas.microsoft.com/office/drawing/2014/main" id="{B97FABD3-77BC-4608-9E57-338D68749433}"/>
              </a:ext>
            </a:extLst>
          </p:cNvPr>
          <p:cNvSpPr/>
          <p:nvPr/>
        </p:nvSpPr>
        <p:spPr>
          <a:xfrm>
            <a:off x="816509" y="1003541"/>
            <a:ext cx="2700000" cy="534014"/>
          </a:xfrm>
          <a:prstGeom prst="rect">
            <a:avLst/>
          </a:prstGeom>
          <a:solidFill>
            <a:schemeClr val="bg1">
              <a:lumMod val="85000"/>
            </a:schemeClr>
          </a:solidFill>
          <a:ln w="127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b="1" dirty="0">
                <a:solidFill>
                  <a:schemeClr val="bg1">
                    <a:lumMod val="50000"/>
                  </a:schemeClr>
                </a:solidFill>
                <a:latin typeface="Arial Narrow" panose="020B0606020202030204" pitchFamily="34" charset="0"/>
              </a:rPr>
              <a:t>Центр коммуникационных решений</a:t>
            </a:r>
          </a:p>
        </p:txBody>
      </p:sp>
      <p:sp>
        <p:nvSpPr>
          <p:cNvPr id="36" name="Прямоугольник 35">
            <a:extLst>
              <a:ext uri="{FF2B5EF4-FFF2-40B4-BE49-F238E27FC236}">
                <a16:creationId xmlns:a16="http://schemas.microsoft.com/office/drawing/2014/main" id="{7B9DDFFD-3EC8-4243-9DA7-3347844AEE63}"/>
              </a:ext>
            </a:extLst>
          </p:cNvPr>
          <p:cNvSpPr/>
          <p:nvPr/>
        </p:nvSpPr>
        <p:spPr>
          <a:xfrm>
            <a:off x="787414" y="1069981"/>
            <a:ext cx="2700000" cy="534014"/>
          </a:xfrm>
          <a:prstGeom prst="rect">
            <a:avLst/>
          </a:prstGeom>
          <a:solidFill>
            <a:schemeClr val="bg1">
              <a:lumMod val="85000"/>
            </a:schemeClr>
          </a:solidFill>
          <a:ln w="127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b="1" dirty="0">
                <a:solidFill>
                  <a:schemeClr val="bg1">
                    <a:lumMod val="50000"/>
                  </a:schemeClr>
                </a:solidFill>
                <a:latin typeface="Arial Narrow" panose="020B0606020202030204" pitchFamily="34" charset="0"/>
              </a:rPr>
              <a:t>Центр информационной безопасности</a:t>
            </a:r>
          </a:p>
        </p:txBody>
      </p:sp>
      <p:sp>
        <p:nvSpPr>
          <p:cNvPr id="37" name="Прямоугольник 36">
            <a:extLst>
              <a:ext uri="{FF2B5EF4-FFF2-40B4-BE49-F238E27FC236}">
                <a16:creationId xmlns:a16="http://schemas.microsoft.com/office/drawing/2014/main" id="{52F0DDD2-B381-412C-9EC7-1FDB51460017}"/>
              </a:ext>
            </a:extLst>
          </p:cNvPr>
          <p:cNvSpPr/>
          <p:nvPr/>
        </p:nvSpPr>
        <p:spPr>
          <a:xfrm>
            <a:off x="758319" y="1136421"/>
            <a:ext cx="2700000" cy="534014"/>
          </a:xfrm>
          <a:prstGeom prst="rect">
            <a:avLst/>
          </a:prstGeom>
          <a:solidFill>
            <a:schemeClr val="bg1">
              <a:lumMod val="85000"/>
            </a:schemeClr>
          </a:solidFill>
          <a:ln w="127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b="1" dirty="0">
                <a:solidFill>
                  <a:schemeClr val="tx1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Лаборатория ЭМС</a:t>
            </a:r>
          </a:p>
        </p:txBody>
      </p:sp>
      <p:cxnSp>
        <p:nvCxnSpPr>
          <p:cNvPr id="38" name="Соединительная линия уступом 24">
            <a:extLst>
              <a:ext uri="{FF2B5EF4-FFF2-40B4-BE49-F238E27FC236}">
                <a16:creationId xmlns:a16="http://schemas.microsoft.com/office/drawing/2014/main" id="{89498C98-76CF-432A-A25D-F3473A07C7F0}"/>
              </a:ext>
            </a:extLst>
          </p:cNvPr>
          <p:cNvCxnSpPr>
            <a:cxnSpLocks/>
            <a:stCxn id="37" idx="3"/>
          </p:cNvCxnSpPr>
          <p:nvPr/>
        </p:nvCxnSpPr>
        <p:spPr>
          <a:xfrm>
            <a:off x="3458319" y="1403428"/>
            <a:ext cx="4630010" cy="1006425"/>
          </a:xfrm>
          <a:prstGeom prst="bentConnector3">
            <a:avLst>
              <a:gd name="adj1" fmla="val 64270"/>
            </a:avLst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9" name="Прямоугольник 38">
            <a:extLst>
              <a:ext uri="{FF2B5EF4-FFF2-40B4-BE49-F238E27FC236}">
                <a16:creationId xmlns:a16="http://schemas.microsoft.com/office/drawing/2014/main" id="{504570F8-01F8-41ED-89F4-67A9E3E5D3DA}"/>
              </a:ext>
            </a:extLst>
          </p:cNvPr>
          <p:cNvSpPr/>
          <p:nvPr/>
        </p:nvSpPr>
        <p:spPr>
          <a:xfrm>
            <a:off x="1016928" y="5947210"/>
            <a:ext cx="2700000" cy="534014"/>
          </a:xfrm>
          <a:prstGeom prst="rect">
            <a:avLst/>
          </a:prstGeom>
          <a:solidFill>
            <a:schemeClr val="bg1"/>
          </a:solidFill>
          <a:ln w="12700">
            <a:solidFill>
              <a:schemeClr val="tx2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b="1" dirty="0">
                <a:solidFill>
                  <a:schemeClr val="tx1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Лаборатория климатических и механических испытаний</a:t>
            </a:r>
          </a:p>
        </p:txBody>
      </p:sp>
      <p:pic>
        <p:nvPicPr>
          <p:cNvPr id="40" name="Picture 4">
            <a:extLst>
              <a:ext uri="{FF2B5EF4-FFF2-40B4-BE49-F238E27FC236}">
                <a16:creationId xmlns:a16="http://schemas.microsoft.com/office/drawing/2014/main" id="{CD758BBC-A2DD-411E-95B9-38F4968DB37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06429" y="870014"/>
            <a:ext cx="3898327" cy="2687230"/>
          </a:xfrm>
          <a:prstGeom prst="rect">
            <a:avLst/>
          </a:prstGeom>
          <a:noFill/>
          <a:ln>
            <a:noFill/>
          </a:ln>
          <a:effectLst>
            <a:softEdge rad="152400"/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40007715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path" presetSubtype="0" accel="50000" decel="5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02161 -0.63796 L -6.25E-7 -1.48148E-6 " pathEditMode="relative" rAng="0" ptsTypes="AA">
                                      <p:cBhvr>
                                        <p:cTn id="6" dur="2000" spd="-1000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081" y="31898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2000"/>
                            </p:stCondLst>
                            <p:childTnLst>
                              <p:par>
                                <p:cTn id="8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75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1" dur="75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75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2750"/>
                            </p:stCondLst>
                            <p:childTnLst>
                              <p:par>
                                <p:cTn id="14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6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9" grpId="0" animBg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Номер слайда 12">
            <a:extLst>
              <a:ext uri="{FF2B5EF4-FFF2-40B4-BE49-F238E27FC236}">
                <a16:creationId xmlns:a16="http://schemas.microsoft.com/office/drawing/2014/main" id="{8D845052-C9B8-5A4E-B0F2-A9C16EFAEA2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387076" y="6481224"/>
            <a:ext cx="479480" cy="183703"/>
          </a:xfrm>
        </p:spPr>
        <p:txBody>
          <a:bodyPr lIns="0" tIns="0" rIns="0" bIns="0"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5B5BDD84-EC73-C342-BB1E-BA83D6DD292C}" type="slidenum">
              <a:rPr kumimoji="0" lang="ru-RU" sz="11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11</a:t>
            </a:fld>
            <a:endParaRPr kumimoji="0" lang="ru-RU" sz="11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Roboto" panose="02000000000000000000" pitchFamily="2" charset="0"/>
              <a:ea typeface="Roboto" panose="02000000000000000000" pitchFamily="2" charset="0"/>
              <a:cs typeface="Roboto" panose="02000000000000000000" pitchFamily="2" charset="0"/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EF376723-8CAF-ABA8-B4A8-3FAA4887928A}"/>
              </a:ext>
            </a:extLst>
          </p:cNvPr>
          <p:cNvSpPr txBox="1"/>
          <p:nvPr/>
        </p:nvSpPr>
        <p:spPr>
          <a:xfrm>
            <a:off x="501042" y="1886725"/>
            <a:ext cx="11690958" cy="492443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3200" b="1" i="0" u="none" strike="noStrike" kern="1200" cap="none" spc="0" normalizeH="0" baseline="0" noProof="0" dirty="0">
                <a:ln>
                  <a:noFill/>
                </a:ln>
                <a:solidFill>
                  <a:srgbClr val="252B62"/>
                </a:solidFill>
                <a:effectLst/>
                <a:uLnTx/>
                <a:uFillTx/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Текущие работы по направлению ИБ</a:t>
            </a:r>
          </a:p>
        </p:txBody>
      </p:sp>
    </p:spTree>
    <p:extLst>
      <p:ext uri="{BB962C8B-B14F-4D97-AF65-F5344CB8AC3E}">
        <p14:creationId xmlns:p14="http://schemas.microsoft.com/office/powerpoint/2010/main" val="543753367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C3AD3046-6C33-7D49-A4D5-1A13FE6E6B83}"/>
              </a:ext>
            </a:extLst>
          </p:cNvPr>
          <p:cNvSpPr txBox="1"/>
          <p:nvPr/>
        </p:nvSpPr>
        <p:spPr>
          <a:xfrm>
            <a:off x="3362276" y="320474"/>
            <a:ext cx="8272491" cy="369332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ru-RU" sz="2400" b="1" dirty="0"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Текущие работы по направлению ИБ</a:t>
            </a:r>
          </a:p>
        </p:txBody>
      </p:sp>
      <p:sp>
        <p:nvSpPr>
          <p:cNvPr id="13" name="Номер слайда 12">
            <a:extLst>
              <a:ext uri="{FF2B5EF4-FFF2-40B4-BE49-F238E27FC236}">
                <a16:creationId xmlns:a16="http://schemas.microsoft.com/office/drawing/2014/main" id="{8D845052-C9B8-5A4E-B0F2-A9C16EFAEA2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387076" y="6481224"/>
            <a:ext cx="479480" cy="183703"/>
          </a:xfrm>
        </p:spPr>
        <p:txBody>
          <a:bodyPr lIns="0" tIns="0" rIns="0" bIns="0"/>
          <a:lstStyle/>
          <a:p>
            <a:fld id="{5B5BDD84-EC73-C342-BB1E-BA83D6DD292C}" type="slidenum">
              <a:rPr lang="ru-RU" sz="1100" smtClean="0">
                <a:solidFill>
                  <a:schemeClr val="tx1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12</a:t>
            </a:fld>
            <a:endParaRPr lang="ru-RU" sz="1100" dirty="0">
              <a:solidFill>
                <a:schemeClr val="tx1"/>
              </a:solidFill>
              <a:latin typeface="Roboto" panose="02000000000000000000" pitchFamily="2" charset="0"/>
              <a:ea typeface="Roboto" panose="02000000000000000000" pitchFamily="2" charset="0"/>
              <a:cs typeface="Roboto" panose="02000000000000000000" pitchFamily="2" charset="0"/>
            </a:endParaRPr>
          </a:p>
        </p:txBody>
      </p:sp>
      <p:graphicFrame>
        <p:nvGraphicFramePr>
          <p:cNvPr id="12" name="Таблица 11">
            <a:extLst>
              <a:ext uri="{FF2B5EF4-FFF2-40B4-BE49-F238E27FC236}">
                <a16:creationId xmlns:a16="http://schemas.microsoft.com/office/drawing/2014/main" id="{E8430274-B8FC-4829-9364-1D68A2EB6969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042801652"/>
              </p:ext>
            </p:extLst>
          </p:nvPr>
        </p:nvGraphicFramePr>
        <p:xfrm>
          <a:off x="1091380" y="3075545"/>
          <a:ext cx="9930578" cy="4216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418654">
                  <a:extLst>
                    <a:ext uri="{9D8B030D-6E8A-4147-A177-3AD203B41FA5}">
                      <a16:colId xmlns:a16="http://schemas.microsoft.com/office/drawing/2014/main" val="1212547409"/>
                    </a:ext>
                  </a:extLst>
                </a:gridCol>
                <a:gridCol w="1418654">
                  <a:extLst>
                    <a:ext uri="{9D8B030D-6E8A-4147-A177-3AD203B41FA5}">
                      <a16:colId xmlns:a16="http://schemas.microsoft.com/office/drawing/2014/main" val="3825683884"/>
                    </a:ext>
                  </a:extLst>
                </a:gridCol>
                <a:gridCol w="1418654">
                  <a:extLst>
                    <a:ext uri="{9D8B030D-6E8A-4147-A177-3AD203B41FA5}">
                      <a16:colId xmlns:a16="http://schemas.microsoft.com/office/drawing/2014/main" val="289274521"/>
                    </a:ext>
                  </a:extLst>
                </a:gridCol>
                <a:gridCol w="1418654">
                  <a:extLst>
                    <a:ext uri="{9D8B030D-6E8A-4147-A177-3AD203B41FA5}">
                      <a16:colId xmlns:a16="http://schemas.microsoft.com/office/drawing/2014/main" val="1538944284"/>
                    </a:ext>
                  </a:extLst>
                </a:gridCol>
                <a:gridCol w="1418654">
                  <a:extLst>
                    <a:ext uri="{9D8B030D-6E8A-4147-A177-3AD203B41FA5}">
                      <a16:colId xmlns:a16="http://schemas.microsoft.com/office/drawing/2014/main" val="375457269"/>
                    </a:ext>
                  </a:extLst>
                </a:gridCol>
                <a:gridCol w="1418654">
                  <a:extLst>
                    <a:ext uri="{9D8B030D-6E8A-4147-A177-3AD203B41FA5}">
                      <a16:colId xmlns:a16="http://schemas.microsoft.com/office/drawing/2014/main" val="2807293280"/>
                    </a:ext>
                  </a:extLst>
                </a:gridCol>
                <a:gridCol w="1418654">
                  <a:extLst>
                    <a:ext uri="{9D8B030D-6E8A-4147-A177-3AD203B41FA5}">
                      <a16:colId xmlns:a16="http://schemas.microsoft.com/office/drawing/2014/main" val="2909872119"/>
                    </a:ext>
                  </a:extLst>
                </a:gridCol>
              </a:tblGrid>
              <a:tr h="0">
                <a:tc>
                  <a:txBody>
                    <a:bodyPr/>
                    <a:lstStyle/>
                    <a:p>
                      <a:endParaRPr lang="ru-RU" sz="100" b="0" dirty="0">
                        <a:solidFill>
                          <a:schemeClr val="tx1"/>
                        </a:solidFill>
                        <a:latin typeface="PF Din Text Cond Pro" charset="0"/>
                        <a:ea typeface="PF Din Text Cond Pro" charset="0"/>
                        <a:cs typeface="PF Din Text Cond Pro" charset="0"/>
                      </a:endParaRPr>
                    </a:p>
                  </a:txBody>
                  <a:tcPr marL="5400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ru-RU" sz="100" b="0" dirty="0">
                        <a:solidFill>
                          <a:schemeClr val="tx1"/>
                        </a:solidFill>
                        <a:latin typeface="PF Din Text Cond Pro" charset="0"/>
                        <a:ea typeface="PF Din Text Cond Pro" charset="0"/>
                        <a:cs typeface="PF Din Text Cond Pro" charset="0"/>
                      </a:endParaRPr>
                    </a:p>
                  </a:txBody>
                  <a:tcPr marL="5400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ru-RU" sz="100" b="0" dirty="0">
                        <a:solidFill>
                          <a:schemeClr val="tx1"/>
                        </a:solidFill>
                        <a:latin typeface="PF Din Text Cond Pro" charset="0"/>
                        <a:ea typeface="PF Din Text Cond Pro" charset="0"/>
                        <a:cs typeface="PF Din Text Cond Pro" charset="0"/>
                      </a:endParaRPr>
                    </a:p>
                  </a:txBody>
                  <a:tcPr marL="5400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ru-RU" sz="100" b="0" dirty="0">
                        <a:solidFill>
                          <a:schemeClr val="bg1"/>
                        </a:solidFill>
                        <a:latin typeface="PF Din Text Cond Pro" charset="0"/>
                        <a:ea typeface="PF Din Text Cond Pro" charset="0"/>
                        <a:cs typeface="PF Din Text Cond Pro" charset="0"/>
                      </a:endParaRPr>
                    </a:p>
                  </a:txBody>
                  <a:tcPr marL="5400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ru-RU" sz="100" b="0" dirty="0">
                        <a:solidFill>
                          <a:schemeClr val="bg1"/>
                        </a:solidFill>
                        <a:latin typeface="PF Din Text Cond Pro" charset="0"/>
                        <a:ea typeface="PF Din Text Cond Pro" charset="0"/>
                        <a:cs typeface="PF Din Text Cond Pro" charset="0"/>
                      </a:endParaRPr>
                    </a:p>
                  </a:txBody>
                  <a:tcPr marL="5400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ru-RU" sz="100" b="0" dirty="0">
                        <a:solidFill>
                          <a:schemeClr val="bg1"/>
                        </a:solidFill>
                        <a:latin typeface="PF Din Text Cond Pro" charset="0"/>
                        <a:ea typeface="PF Din Text Cond Pro" charset="0"/>
                        <a:cs typeface="PF Din Text Cond Pro" charset="0"/>
                      </a:endParaRPr>
                    </a:p>
                  </a:txBody>
                  <a:tcPr marL="5400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ru-RU" sz="100" b="0" dirty="0">
                        <a:solidFill>
                          <a:schemeClr val="tx1"/>
                        </a:solidFill>
                        <a:latin typeface="PF Din Text Cond Pro" charset="0"/>
                        <a:ea typeface="PF Din Text Cond Pro" charset="0"/>
                        <a:cs typeface="PF Din Text Cond Pro" charset="0"/>
                      </a:endParaRPr>
                    </a:p>
                  </a:txBody>
                  <a:tcPr marL="5400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357360443"/>
                  </a:ext>
                </a:extLst>
              </a:tr>
              <a:tr h="246764">
                <a:tc>
                  <a:txBody>
                    <a:bodyPr/>
                    <a:lstStyle/>
                    <a:p>
                      <a:pPr algn="ctr"/>
                      <a:endParaRPr lang="ru-RU" sz="1400" b="0" i="0" dirty="0">
                        <a:solidFill>
                          <a:schemeClr val="tx1"/>
                        </a:solidFill>
                        <a:latin typeface="+mn-lt"/>
                        <a:ea typeface="PF Din Text Cond Pro" charset="0"/>
                        <a:cs typeface="PF Din Text Cond Pro" charset="0"/>
                      </a:endParaRPr>
                    </a:p>
                  </a:txBody>
                  <a:tcPr marL="54000" anchor="ctr">
                    <a:lnL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/>
                      <a:r>
                        <a:rPr lang="ru-RU" sz="1200" b="0" i="0" kern="1200" dirty="0">
                          <a:solidFill>
                            <a:schemeClr val="tx1"/>
                          </a:solidFill>
                          <a:latin typeface="+mn-lt"/>
                          <a:ea typeface="PF Din Text Cond Pro" charset="0"/>
                          <a:cs typeface="PF Din Text Cond Pro" charset="0"/>
                        </a:rPr>
                        <a:t>Февраль</a:t>
                      </a:r>
                    </a:p>
                  </a:txBody>
                  <a:tcPr marL="54000" anchor="ctr">
                    <a:lnL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/>
                      <a:r>
                        <a:rPr lang="ru-RU" sz="1200" b="0" i="0" kern="1200" dirty="0">
                          <a:solidFill>
                            <a:schemeClr val="tx1"/>
                          </a:solidFill>
                          <a:latin typeface="+mn-lt"/>
                          <a:ea typeface="PF Din Text Cond Pro" charset="0"/>
                          <a:cs typeface="PF Din Text Cond Pro" charset="0"/>
                        </a:rPr>
                        <a:t>Март</a:t>
                      </a:r>
                    </a:p>
                  </a:txBody>
                  <a:tcPr marL="54000" anchor="ctr">
                    <a:lnL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/>
                      <a:r>
                        <a:rPr lang="ru-RU" sz="1200" b="0" i="0" kern="1200" dirty="0">
                          <a:solidFill>
                            <a:schemeClr val="tx1"/>
                          </a:solidFill>
                          <a:latin typeface="+mn-lt"/>
                          <a:ea typeface="PF Din Text Cond Pro" charset="0"/>
                          <a:cs typeface="PF Din Text Cond Pro" charset="0"/>
                        </a:rPr>
                        <a:t>Апрель</a:t>
                      </a:r>
                    </a:p>
                  </a:txBody>
                  <a:tcPr marL="54000" anchor="ctr">
                    <a:lnL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/>
                      <a:r>
                        <a:rPr lang="ru-RU" sz="1200" b="0" i="0" kern="1200" dirty="0">
                          <a:solidFill>
                            <a:schemeClr val="tx1"/>
                          </a:solidFill>
                          <a:latin typeface="+mn-lt"/>
                          <a:ea typeface="PF Din Text Cond Pro" charset="0"/>
                          <a:cs typeface="PF Din Text Cond Pro" charset="0"/>
                        </a:rPr>
                        <a:t>Май</a:t>
                      </a:r>
                    </a:p>
                  </a:txBody>
                  <a:tcPr marL="54000" anchor="ctr">
                    <a:lnL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/>
                      <a:r>
                        <a:rPr lang="ru-RU" sz="1200" b="0" i="0" kern="1200" dirty="0">
                          <a:solidFill>
                            <a:schemeClr val="tx1"/>
                          </a:solidFill>
                          <a:latin typeface="+mn-lt"/>
                          <a:ea typeface="PF Din Text Cond Pro" charset="0"/>
                          <a:cs typeface="PF Din Text Cond Pro" charset="0"/>
                        </a:rPr>
                        <a:t>Июнь</a:t>
                      </a:r>
                    </a:p>
                  </a:txBody>
                  <a:tcPr marL="54000" anchor="ctr">
                    <a:lnL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/>
                      <a:r>
                        <a:rPr lang="ru-RU" sz="1200" b="0" i="0" kern="1200" dirty="0">
                          <a:solidFill>
                            <a:schemeClr val="tx1"/>
                          </a:solidFill>
                          <a:latin typeface="+mn-lt"/>
                          <a:ea typeface="PF Din Text Cond Pro" charset="0"/>
                          <a:cs typeface="PF Din Text Cond Pro" charset="0"/>
                        </a:rPr>
                        <a:t>Июль</a:t>
                      </a:r>
                    </a:p>
                  </a:txBody>
                  <a:tcPr marL="54000" anchor="ctr">
                    <a:lnL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860751209"/>
                  </a:ext>
                </a:extLst>
              </a:tr>
            </a:tbl>
          </a:graphicData>
        </a:graphic>
      </p:graphicFrame>
      <p:cxnSp>
        <p:nvCxnSpPr>
          <p:cNvPr id="14" name="Прямая соединительная линия 13">
            <a:extLst>
              <a:ext uri="{FF2B5EF4-FFF2-40B4-BE49-F238E27FC236}">
                <a16:creationId xmlns:a16="http://schemas.microsoft.com/office/drawing/2014/main" id="{A081700C-0205-4530-A367-18FBAF2BED69}"/>
              </a:ext>
            </a:extLst>
          </p:cNvPr>
          <p:cNvCxnSpPr>
            <a:cxnSpLocks/>
          </p:cNvCxnSpPr>
          <p:nvPr/>
        </p:nvCxnSpPr>
        <p:spPr>
          <a:xfrm>
            <a:off x="4429832" y="3189753"/>
            <a:ext cx="512468" cy="0"/>
          </a:xfrm>
          <a:prstGeom prst="line">
            <a:avLst/>
          </a:prstGeom>
          <a:ln w="38100">
            <a:solidFill>
              <a:srgbClr val="FF0000"/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Прямая соединительная линия 14">
            <a:extLst>
              <a:ext uri="{FF2B5EF4-FFF2-40B4-BE49-F238E27FC236}">
                <a16:creationId xmlns:a16="http://schemas.microsoft.com/office/drawing/2014/main" id="{96432315-087D-4E45-9683-4052133BB29A}"/>
              </a:ext>
            </a:extLst>
          </p:cNvPr>
          <p:cNvCxnSpPr>
            <a:cxnSpLocks/>
          </p:cNvCxnSpPr>
          <p:nvPr/>
        </p:nvCxnSpPr>
        <p:spPr>
          <a:xfrm>
            <a:off x="2549254" y="3011515"/>
            <a:ext cx="0" cy="1152000"/>
          </a:xfrm>
          <a:prstGeom prst="line">
            <a:avLst/>
          </a:prstGeom>
          <a:ln w="9525">
            <a:solidFill>
              <a:schemeClr val="accent1"/>
            </a:solidFill>
            <a:headEnd type="oval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Прямая соединительная линия 15">
            <a:extLst>
              <a:ext uri="{FF2B5EF4-FFF2-40B4-BE49-F238E27FC236}">
                <a16:creationId xmlns:a16="http://schemas.microsoft.com/office/drawing/2014/main" id="{69E32779-8465-48CC-A851-0C725F31084E}"/>
              </a:ext>
            </a:extLst>
          </p:cNvPr>
          <p:cNvCxnSpPr>
            <a:cxnSpLocks/>
          </p:cNvCxnSpPr>
          <p:nvPr/>
        </p:nvCxnSpPr>
        <p:spPr>
          <a:xfrm>
            <a:off x="4990200" y="3186975"/>
            <a:ext cx="0" cy="972000"/>
          </a:xfrm>
          <a:prstGeom prst="line">
            <a:avLst/>
          </a:prstGeom>
          <a:ln w="9525">
            <a:solidFill>
              <a:srgbClr val="FF0000"/>
            </a:solidFill>
            <a:headEnd type="oval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7" name="Прямоугольник 16">
            <a:extLst>
              <a:ext uri="{FF2B5EF4-FFF2-40B4-BE49-F238E27FC236}">
                <a16:creationId xmlns:a16="http://schemas.microsoft.com/office/drawing/2014/main" id="{61EA7123-F950-48ED-9C47-B2144133CFFD}"/>
              </a:ext>
            </a:extLst>
          </p:cNvPr>
          <p:cNvSpPr/>
          <p:nvPr/>
        </p:nvSpPr>
        <p:spPr>
          <a:xfrm>
            <a:off x="3121074" y="3435469"/>
            <a:ext cx="1918950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200" b="1" i="0" u="none" strike="noStrike" kern="1200" cap="none" spc="0" normalizeH="0" baseline="0" noProof="0" dirty="0">
                <a:ln>
                  <a:noFill/>
                </a:ln>
                <a:solidFill>
                  <a:srgbClr val="3C3C3C"/>
                </a:solidFill>
                <a:effectLst/>
                <a:uLnTx/>
                <a:uFillTx/>
                <a:latin typeface="Roboto" panose="02000000000000000000" pitchFamily="2" charset="0"/>
                <a:ea typeface="Roboto" panose="02000000000000000000" pitchFamily="2" charset="0"/>
                <a:cs typeface="PF Din Text Cond Pro" charset="0"/>
              </a:rPr>
              <a:t>Отчет № 1. </a:t>
            </a:r>
            <a:br>
              <a:rPr kumimoji="0" lang="ru-RU" sz="1200" b="1" i="0" u="none" strike="noStrike" kern="1200" cap="none" spc="0" normalizeH="0" baseline="0" noProof="0" dirty="0">
                <a:ln>
                  <a:noFill/>
                </a:ln>
                <a:solidFill>
                  <a:srgbClr val="3C3C3C"/>
                </a:solidFill>
                <a:effectLst/>
                <a:uLnTx/>
                <a:uFillTx/>
                <a:latin typeface="Roboto" panose="02000000000000000000" pitchFamily="2" charset="0"/>
                <a:ea typeface="Roboto" panose="02000000000000000000" pitchFamily="2" charset="0"/>
                <a:cs typeface="PF Din Text Cond Pro" charset="0"/>
              </a:rPr>
            </a:br>
            <a:r>
              <a:rPr kumimoji="0" lang="ru-RU" sz="1200" b="0" i="0" u="none" strike="noStrike" kern="1200" cap="none" spc="0" normalizeH="0" baseline="0" noProof="0" dirty="0">
                <a:ln>
                  <a:noFill/>
                </a:ln>
                <a:solidFill>
                  <a:srgbClr val="3C3C3C"/>
                </a:solidFill>
                <a:effectLst/>
                <a:uLnTx/>
                <a:uFillTx/>
                <a:latin typeface="Roboto" panose="02000000000000000000" pitchFamily="2" charset="0"/>
                <a:ea typeface="Roboto" panose="02000000000000000000" pitchFamily="2" charset="0"/>
                <a:cs typeface="PF Din Text Cond Pro" charset="0"/>
              </a:rPr>
              <a:t>Статический анализ. Основной аппаратный модуль ПАК</a:t>
            </a:r>
          </a:p>
        </p:txBody>
      </p:sp>
      <p:sp>
        <p:nvSpPr>
          <p:cNvPr id="18" name="Прямоугольник 17">
            <a:extLst>
              <a:ext uri="{FF2B5EF4-FFF2-40B4-BE49-F238E27FC236}">
                <a16:creationId xmlns:a16="http://schemas.microsoft.com/office/drawing/2014/main" id="{355DC6E7-B6D1-4F77-AF38-302C8FB08CCB}"/>
              </a:ext>
            </a:extLst>
          </p:cNvPr>
          <p:cNvSpPr/>
          <p:nvPr/>
        </p:nvSpPr>
        <p:spPr>
          <a:xfrm>
            <a:off x="2663933" y="1420777"/>
            <a:ext cx="3439966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200" b="0" i="0" u="none" strike="noStrike" kern="1200" cap="none" spc="0" normalizeH="0" baseline="0" noProof="0" dirty="0">
                <a:ln>
                  <a:noFill/>
                </a:ln>
                <a:solidFill>
                  <a:srgbClr val="3C3C3C"/>
                </a:solidFill>
                <a:effectLst/>
                <a:uLnTx/>
                <a:uFillTx/>
                <a:latin typeface="Roboto" panose="02000000000000000000" pitchFamily="2" charset="0"/>
                <a:ea typeface="Roboto" panose="02000000000000000000" pitchFamily="2" charset="0"/>
              </a:rPr>
              <a:t>Передан скрипт сборки для дополнительных аппаратных модулей ПАК. </a:t>
            </a:r>
          </a:p>
        </p:txBody>
      </p:sp>
      <p:sp>
        <p:nvSpPr>
          <p:cNvPr id="19" name="Прямоугольник 18">
            <a:extLst>
              <a:ext uri="{FF2B5EF4-FFF2-40B4-BE49-F238E27FC236}">
                <a16:creationId xmlns:a16="http://schemas.microsoft.com/office/drawing/2014/main" id="{A55A188E-84EF-42C0-89ED-9A7893E6E679}"/>
              </a:ext>
            </a:extLst>
          </p:cNvPr>
          <p:cNvSpPr/>
          <p:nvPr/>
        </p:nvSpPr>
        <p:spPr>
          <a:xfrm>
            <a:off x="3351527" y="4039218"/>
            <a:ext cx="3339101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200" b="1" i="0" u="none" strike="noStrike" kern="1200" cap="none" spc="0" normalizeH="0" baseline="0" noProof="0" dirty="0">
                <a:ln>
                  <a:noFill/>
                </a:ln>
                <a:solidFill>
                  <a:srgbClr val="3C3C3C"/>
                </a:solidFill>
                <a:effectLst/>
                <a:uLnTx/>
                <a:uFillTx/>
                <a:latin typeface="Roboto" panose="02000000000000000000" pitchFamily="2" charset="0"/>
                <a:ea typeface="Roboto" panose="02000000000000000000" pitchFamily="2" charset="0"/>
                <a:cs typeface="PF Din Text Cond Pro" charset="0"/>
              </a:rPr>
              <a:t>Отчет № 1.</a:t>
            </a:r>
            <a:br>
              <a:rPr kumimoji="0" lang="ru-RU" sz="1200" b="1" i="0" u="none" strike="noStrike" kern="1200" cap="none" spc="0" normalizeH="0" baseline="0" noProof="0" dirty="0">
                <a:ln>
                  <a:noFill/>
                </a:ln>
                <a:solidFill>
                  <a:srgbClr val="3C3C3C"/>
                </a:solidFill>
                <a:effectLst/>
                <a:uLnTx/>
                <a:uFillTx/>
                <a:latin typeface="Roboto" panose="02000000000000000000" pitchFamily="2" charset="0"/>
                <a:ea typeface="Roboto" panose="02000000000000000000" pitchFamily="2" charset="0"/>
                <a:cs typeface="PF Din Text Cond Pro" charset="0"/>
              </a:rPr>
            </a:br>
            <a:r>
              <a:rPr kumimoji="0" lang="ru-RU" sz="1200" b="0" i="0" u="none" strike="noStrike" kern="1200" cap="none" spc="0" normalizeH="0" baseline="0" noProof="0" dirty="0">
                <a:ln>
                  <a:noFill/>
                </a:ln>
                <a:solidFill>
                  <a:srgbClr val="3C3C3C"/>
                </a:solidFill>
                <a:effectLst/>
                <a:uLnTx/>
                <a:uFillTx/>
                <a:latin typeface="Roboto" panose="02000000000000000000" pitchFamily="2" charset="0"/>
                <a:ea typeface="Roboto" panose="02000000000000000000" pitchFamily="2" charset="0"/>
                <a:cs typeface="PF Din Text Cond Pro" charset="0"/>
              </a:rPr>
              <a:t>Архитектурный анализ.</a:t>
            </a:r>
          </a:p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200" b="0" i="0" u="none" strike="noStrike" kern="1200" cap="none" spc="0" normalizeH="0" baseline="0" noProof="0" dirty="0">
                <a:ln>
                  <a:noFill/>
                </a:ln>
                <a:solidFill>
                  <a:srgbClr val="3C3C3C"/>
                </a:solidFill>
                <a:effectLst/>
                <a:uLnTx/>
                <a:uFillTx/>
                <a:latin typeface="Roboto" panose="02000000000000000000" pitchFamily="2" charset="0"/>
                <a:ea typeface="Roboto" panose="02000000000000000000" pitchFamily="2" charset="0"/>
                <a:cs typeface="PF Din Text Cond Pro" charset="0"/>
              </a:rPr>
              <a:t>Основной аппаратный модуль ПАК</a:t>
            </a:r>
          </a:p>
        </p:txBody>
      </p:sp>
      <p:sp>
        <p:nvSpPr>
          <p:cNvPr id="20" name="Прямоугольник 19">
            <a:extLst>
              <a:ext uri="{FF2B5EF4-FFF2-40B4-BE49-F238E27FC236}">
                <a16:creationId xmlns:a16="http://schemas.microsoft.com/office/drawing/2014/main" id="{F7CBF78B-C650-476D-8B2F-AEF4D5CADCA6}"/>
              </a:ext>
            </a:extLst>
          </p:cNvPr>
          <p:cNvSpPr/>
          <p:nvPr/>
        </p:nvSpPr>
        <p:spPr>
          <a:xfrm>
            <a:off x="4080387" y="977538"/>
            <a:ext cx="2895560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200" b="0" i="0" u="none" strike="noStrike" kern="1200" cap="none" spc="0" normalizeH="0" baseline="0" noProof="0" dirty="0">
                <a:ln>
                  <a:noFill/>
                </a:ln>
                <a:solidFill>
                  <a:srgbClr val="3C3C3C"/>
                </a:solidFill>
                <a:effectLst/>
                <a:uLnTx/>
                <a:uFillTx/>
                <a:latin typeface="Roboto" panose="02000000000000000000" pitchFamily="2" charset="0"/>
                <a:ea typeface="Roboto" panose="02000000000000000000" pitchFamily="2" charset="0"/>
              </a:rPr>
              <a:t>Запущен сборочный конвейер </a:t>
            </a:r>
          </a:p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200" b="0" i="0" u="none" strike="noStrike" kern="1200" cap="none" spc="0" normalizeH="0" baseline="0" noProof="0" dirty="0">
                <a:ln>
                  <a:noFill/>
                </a:ln>
                <a:solidFill>
                  <a:srgbClr val="3C3C3C"/>
                </a:solidFill>
                <a:effectLst/>
                <a:uLnTx/>
                <a:uFillTx/>
                <a:latin typeface="Roboto" panose="02000000000000000000" pitchFamily="2" charset="0"/>
                <a:ea typeface="Roboto" panose="02000000000000000000" pitchFamily="2" charset="0"/>
              </a:rPr>
              <a:t>для всех аппаратных модулей ПАК.</a:t>
            </a:r>
          </a:p>
        </p:txBody>
      </p:sp>
      <p:sp>
        <p:nvSpPr>
          <p:cNvPr id="21" name="Прямоугольник 20">
            <a:extLst>
              <a:ext uri="{FF2B5EF4-FFF2-40B4-BE49-F238E27FC236}">
                <a16:creationId xmlns:a16="http://schemas.microsoft.com/office/drawing/2014/main" id="{83CFC618-DB45-41E7-A432-57BDAC7B7121}"/>
              </a:ext>
            </a:extLst>
          </p:cNvPr>
          <p:cNvSpPr/>
          <p:nvPr/>
        </p:nvSpPr>
        <p:spPr>
          <a:xfrm>
            <a:off x="5911009" y="5451795"/>
            <a:ext cx="3659562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200" b="1" i="0" u="none" strike="noStrike" kern="1200" cap="none" spc="0" normalizeH="0" baseline="0" noProof="0" dirty="0">
                <a:ln>
                  <a:noFill/>
                </a:ln>
                <a:solidFill>
                  <a:srgbClr val="3C3C3C"/>
                </a:solidFill>
                <a:effectLst/>
                <a:uLnTx/>
                <a:uFillTx/>
                <a:latin typeface="Roboto" panose="02000000000000000000" pitchFamily="2" charset="0"/>
                <a:ea typeface="Roboto" panose="02000000000000000000" pitchFamily="2" charset="0"/>
                <a:cs typeface="PF Din Text Cond Pro" charset="0"/>
              </a:rPr>
              <a:t>Отчет № 1. </a:t>
            </a:r>
          </a:p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200" b="0" i="0" u="none" strike="noStrike" kern="1200" cap="none" spc="0" normalizeH="0" baseline="0" noProof="0" dirty="0" err="1">
                <a:ln>
                  <a:noFill/>
                </a:ln>
                <a:solidFill>
                  <a:srgbClr val="3C3C3C"/>
                </a:solidFill>
                <a:effectLst/>
                <a:uLnTx/>
                <a:uFillTx/>
                <a:latin typeface="Roboto" panose="02000000000000000000" pitchFamily="2" charset="0"/>
                <a:ea typeface="Roboto" panose="02000000000000000000" pitchFamily="2" charset="0"/>
                <a:cs typeface="PF Din Text Cond Pro" charset="0"/>
              </a:rPr>
              <a:t>Фаззинг</a:t>
            </a:r>
            <a:r>
              <a:rPr kumimoji="0" lang="ru-RU" sz="1200" b="0" i="0" u="none" strike="noStrike" kern="1200" cap="none" spc="0" normalizeH="0" baseline="0" noProof="0" dirty="0">
                <a:ln>
                  <a:noFill/>
                </a:ln>
                <a:solidFill>
                  <a:srgbClr val="3C3C3C"/>
                </a:solidFill>
                <a:effectLst/>
                <a:uLnTx/>
                <a:uFillTx/>
                <a:latin typeface="Roboto" panose="02000000000000000000" pitchFamily="2" charset="0"/>
                <a:ea typeface="Roboto" panose="02000000000000000000" pitchFamily="2" charset="0"/>
                <a:cs typeface="PF Din Text Cond Pro" charset="0"/>
              </a:rPr>
              <a:t>-тестирование.</a:t>
            </a:r>
          </a:p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200" b="0" i="0" u="none" strike="noStrike" kern="1200" cap="none" spc="0" normalizeH="0" baseline="0" noProof="0" dirty="0">
                <a:ln>
                  <a:noFill/>
                </a:ln>
                <a:solidFill>
                  <a:srgbClr val="3C3C3C"/>
                </a:solidFill>
                <a:effectLst/>
                <a:uLnTx/>
                <a:uFillTx/>
                <a:latin typeface="Roboto" panose="02000000000000000000" pitchFamily="2" charset="0"/>
                <a:ea typeface="Roboto" panose="02000000000000000000" pitchFamily="2" charset="0"/>
                <a:cs typeface="PF Din Text Cond Pro" charset="0"/>
              </a:rPr>
              <a:t>Часть программного кода скомпилированного под другую процессорную архитектуру </a:t>
            </a:r>
            <a:r>
              <a:rPr lang="en-US" sz="1200" dirty="0">
                <a:solidFill>
                  <a:srgbClr val="3C3C3C"/>
                </a:solidFill>
                <a:latin typeface="Roboto" panose="02000000000000000000" pitchFamily="2" charset="0"/>
                <a:ea typeface="Roboto" panose="02000000000000000000" pitchFamily="2" charset="0"/>
                <a:cs typeface="PF Din Text Cond Pro" charset="0"/>
              </a:rPr>
              <a:t>“</a:t>
            </a:r>
            <a:r>
              <a:rPr kumimoji="0" lang="ru-RU" sz="1200" b="0" i="0" u="none" strike="noStrike" kern="1200" cap="none" spc="0" normalizeH="0" baseline="0" noProof="0" dirty="0">
                <a:ln>
                  <a:noFill/>
                </a:ln>
                <a:solidFill>
                  <a:srgbClr val="3C3C3C"/>
                </a:solidFill>
                <a:effectLst/>
                <a:uLnTx/>
                <a:uFillTx/>
                <a:latin typeface="Roboto" panose="02000000000000000000" pitchFamily="2" charset="0"/>
                <a:ea typeface="Roboto" panose="02000000000000000000" pitchFamily="2" charset="0"/>
                <a:cs typeface="PF Din Text Cond Pro" charset="0"/>
              </a:rPr>
              <a:t>х86</a:t>
            </a:r>
            <a:r>
              <a: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srgbClr val="3C3C3C"/>
                </a:solidFill>
                <a:effectLst/>
                <a:uLnTx/>
                <a:uFillTx/>
                <a:latin typeface="Roboto" panose="02000000000000000000" pitchFamily="2" charset="0"/>
                <a:ea typeface="Roboto" panose="02000000000000000000" pitchFamily="2" charset="0"/>
                <a:cs typeface="PF Din Text Cond Pro" charset="0"/>
              </a:rPr>
              <a:t>”</a:t>
            </a:r>
            <a:endParaRPr kumimoji="0" lang="ru-RU" sz="1200" b="0" i="0" u="none" strike="noStrike" kern="1200" cap="none" spc="0" normalizeH="0" baseline="0" noProof="0" dirty="0">
              <a:ln>
                <a:noFill/>
              </a:ln>
              <a:solidFill>
                <a:srgbClr val="3C3C3C"/>
              </a:solidFill>
              <a:effectLst/>
              <a:uLnTx/>
              <a:uFillTx/>
              <a:latin typeface="Roboto" panose="02000000000000000000" pitchFamily="2" charset="0"/>
              <a:ea typeface="Roboto" panose="02000000000000000000" pitchFamily="2" charset="0"/>
              <a:cs typeface="PF Din Text Cond Pro" charset="0"/>
            </a:endParaRPr>
          </a:p>
        </p:txBody>
      </p:sp>
      <p:cxnSp>
        <p:nvCxnSpPr>
          <p:cNvPr id="22" name="Прямая соединительная линия 21">
            <a:extLst>
              <a:ext uri="{FF2B5EF4-FFF2-40B4-BE49-F238E27FC236}">
                <a16:creationId xmlns:a16="http://schemas.microsoft.com/office/drawing/2014/main" id="{452CE8B0-406F-43D4-AF5C-27F8F9DEE520}"/>
              </a:ext>
            </a:extLst>
          </p:cNvPr>
          <p:cNvCxnSpPr>
            <a:cxnSpLocks/>
          </p:cNvCxnSpPr>
          <p:nvPr/>
        </p:nvCxnSpPr>
        <p:spPr>
          <a:xfrm>
            <a:off x="4440260" y="3139142"/>
            <a:ext cx="5146846" cy="0"/>
          </a:xfrm>
          <a:prstGeom prst="line">
            <a:avLst/>
          </a:prstGeom>
          <a:ln w="38100">
            <a:solidFill>
              <a:srgbClr val="7030A0"/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3" name="Прямая соединительная линия 22">
            <a:extLst>
              <a:ext uri="{FF2B5EF4-FFF2-40B4-BE49-F238E27FC236}">
                <a16:creationId xmlns:a16="http://schemas.microsoft.com/office/drawing/2014/main" id="{0979DCD2-65A8-423E-BECD-955AB5230C59}"/>
              </a:ext>
            </a:extLst>
          </p:cNvPr>
          <p:cNvCxnSpPr>
            <a:cxnSpLocks/>
          </p:cNvCxnSpPr>
          <p:nvPr/>
        </p:nvCxnSpPr>
        <p:spPr>
          <a:xfrm>
            <a:off x="8792957" y="1537394"/>
            <a:ext cx="520079" cy="0"/>
          </a:xfrm>
          <a:prstGeom prst="line">
            <a:avLst/>
          </a:prstGeom>
          <a:ln w="38100">
            <a:solidFill>
              <a:srgbClr val="FF0000"/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4" name="Прямая соединительная линия 23">
            <a:extLst>
              <a:ext uri="{FF2B5EF4-FFF2-40B4-BE49-F238E27FC236}">
                <a16:creationId xmlns:a16="http://schemas.microsoft.com/office/drawing/2014/main" id="{4BB08894-5B31-4E7B-AEB3-9B8C47B79BF1}"/>
              </a:ext>
            </a:extLst>
          </p:cNvPr>
          <p:cNvCxnSpPr>
            <a:cxnSpLocks/>
          </p:cNvCxnSpPr>
          <p:nvPr/>
        </p:nvCxnSpPr>
        <p:spPr>
          <a:xfrm>
            <a:off x="8792958" y="1733955"/>
            <a:ext cx="520079" cy="0"/>
          </a:xfrm>
          <a:prstGeom prst="line">
            <a:avLst/>
          </a:prstGeom>
          <a:ln w="38100">
            <a:solidFill>
              <a:srgbClr val="7030A0"/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5" name="Прямая соединительная линия 24">
            <a:extLst>
              <a:ext uri="{FF2B5EF4-FFF2-40B4-BE49-F238E27FC236}">
                <a16:creationId xmlns:a16="http://schemas.microsoft.com/office/drawing/2014/main" id="{54F7B291-4B7C-4153-A278-221E1354294A}"/>
              </a:ext>
            </a:extLst>
          </p:cNvPr>
          <p:cNvCxnSpPr>
            <a:cxnSpLocks/>
          </p:cNvCxnSpPr>
          <p:nvPr/>
        </p:nvCxnSpPr>
        <p:spPr>
          <a:xfrm>
            <a:off x="8787816" y="1345087"/>
            <a:ext cx="520079" cy="0"/>
          </a:xfrm>
          <a:prstGeom prst="line">
            <a:avLst/>
          </a:prstGeom>
          <a:ln w="38100">
            <a:solidFill>
              <a:srgbClr val="00B0F0"/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6" name="Прямоугольник 25">
            <a:extLst>
              <a:ext uri="{FF2B5EF4-FFF2-40B4-BE49-F238E27FC236}">
                <a16:creationId xmlns:a16="http://schemas.microsoft.com/office/drawing/2014/main" id="{52296CD9-4FE0-4B4D-89FD-3311860E36A3}"/>
              </a:ext>
            </a:extLst>
          </p:cNvPr>
          <p:cNvSpPr/>
          <p:nvPr/>
        </p:nvSpPr>
        <p:spPr>
          <a:xfrm>
            <a:off x="9194690" y="1193379"/>
            <a:ext cx="2780999" cy="2769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180975" marR="0" lvl="0" indent="0" algn="just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200" b="0" i="0" u="none" strike="noStrike" kern="1200" cap="none" spc="0" normalizeH="0" baseline="0" noProof="0" dirty="0">
                <a:ln>
                  <a:noFill/>
                </a:ln>
                <a:solidFill>
                  <a:srgbClr val="3C3C3C"/>
                </a:solidFill>
                <a:effectLst/>
                <a:uLnTx/>
                <a:uFillTx/>
                <a:latin typeface="Roboto" panose="02000000000000000000" pitchFamily="2" charset="0"/>
                <a:ea typeface="Roboto" panose="02000000000000000000" pitchFamily="2" charset="0"/>
              </a:rPr>
              <a:t>композиционный анализ</a:t>
            </a:r>
          </a:p>
        </p:txBody>
      </p:sp>
      <p:cxnSp>
        <p:nvCxnSpPr>
          <p:cNvPr id="27" name="Прямая соединительная линия 26">
            <a:extLst>
              <a:ext uri="{FF2B5EF4-FFF2-40B4-BE49-F238E27FC236}">
                <a16:creationId xmlns:a16="http://schemas.microsoft.com/office/drawing/2014/main" id="{E419A1D3-5A3F-4DB0-8190-99AFA383422B}"/>
              </a:ext>
            </a:extLst>
          </p:cNvPr>
          <p:cNvCxnSpPr>
            <a:cxnSpLocks/>
          </p:cNvCxnSpPr>
          <p:nvPr/>
        </p:nvCxnSpPr>
        <p:spPr>
          <a:xfrm>
            <a:off x="8787816" y="1933541"/>
            <a:ext cx="520079" cy="0"/>
          </a:xfrm>
          <a:prstGeom prst="line">
            <a:avLst/>
          </a:prstGeom>
          <a:ln w="38100">
            <a:solidFill>
              <a:srgbClr val="00B050"/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8" name="Прямая соединительная линия 27">
            <a:extLst>
              <a:ext uri="{FF2B5EF4-FFF2-40B4-BE49-F238E27FC236}">
                <a16:creationId xmlns:a16="http://schemas.microsoft.com/office/drawing/2014/main" id="{AE2A7718-28F5-4143-8199-2EAAE609AE8A}"/>
              </a:ext>
            </a:extLst>
          </p:cNvPr>
          <p:cNvCxnSpPr>
            <a:cxnSpLocks/>
          </p:cNvCxnSpPr>
          <p:nvPr/>
        </p:nvCxnSpPr>
        <p:spPr>
          <a:xfrm>
            <a:off x="6963279" y="3076803"/>
            <a:ext cx="141799" cy="0"/>
          </a:xfrm>
          <a:prstGeom prst="line">
            <a:avLst/>
          </a:prstGeom>
          <a:ln w="38100">
            <a:solidFill>
              <a:srgbClr val="00B0F0"/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9" name="Прямая соединительная линия 28">
            <a:extLst>
              <a:ext uri="{FF2B5EF4-FFF2-40B4-BE49-F238E27FC236}">
                <a16:creationId xmlns:a16="http://schemas.microsoft.com/office/drawing/2014/main" id="{AFBAA9B9-BAE0-4342-B046-00DF6D2F3C5F}"/>
              </a:ext>
            </a:extLst>
          </p:cNvPr>
          <p:cNvCxnSpPr>
            <a:cxnSpLocks/>
          </p:cNvCxnSpPr>
          <p:nvPr/>
        </p:nvCxnSpPr>
        <p:spPr>
          <a:xfrm>
            <a:off x="5270090" y="3088508"/>
            <a:ext cx="1369173" cy="0"/>
          </a:xfrm>
          <a:prstGeom prst="line">
            <a:avLst/>
          </a:prstGeom>
          <a:ln w="38100">
            <a:solidFill>
              <a:srgbClr val="00B050"/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0" name="Прямая соединительная линия 29">
            <a:extLst>
              <a:ext uri="{FF2B5EF4-FFF2-40B4-BE49-F238E27FC236}">
                <a16:creationId xmlns:a16="http://schemas.microsoft.com/office/drawing/2014/main" id="{B3BB60CE-AB26-416A-9237-E5CBACE183AB}"/>
              </a:ext>
            </a:extLst>
          </p:cNvPr>
          <p:cNvCxnSpPr>
            <a:cxnSpLocks/>
          </p:cNvCxnSpPr>
          <p:nvPr/>
        </p:nvCxnSpPr>
        <p:spPr>
          <a:xfrm flipV="1">
            <a:off x="4429840" y="2350865"/>
            <a:ext cx="0" cy="651887"/>
          </a:xfrm>
          <a:prstGeom prst="line">
            <a:avLst/>
          </a:prstGeom>
          <a:ln w="9525">
            <a:solidFill>
              <a:schemeClr val="accent1"/>
            </a:solidFill>
            <a:headEnd type="oval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" name="Прямая соединительная линия 30">
            <a:extLst>
              <a:ext uri="{FF2B5EF4-FFF2-40B4-BE49-F238E27FC236}">
                <a16:creationId xmlns:a16="http://schemas.microsoft.com/office/drawing/2014/main" id="{FE79515B-F59F-4F84-85B0-4C8D75B13BCF}"/>
              </a:ext>
            </a:extLst>
          </p:cNvPr>
          <p:cNvCxnSpPr>
            <a:cxnSpLocks/>
          </p:cNvCxnSpPr>
          <p:nvPr/>
        </p:nvCxnSpPr>
        <p:spPr>
          <a:xfrm>
            <a:off x="6963279" y="3189753"/>
            <a:ext cx="1070486" cy="0"/>
          </a:xfrm>
          <a:prstGeom prst="line">
            <a:avLst/>
          </a:prstGeom>
          <a:ln w="38100">
            <a:solidFill>
              <a:srgbClr val="FF0000"/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2" name="Прямая соединительная линия 31">
            <a:extLst>
              <a:ext uri="{FF2B5EF4-FFF2-40B4-BE49-F238E27FC236}">
                <a16:creationId xmlns:a16="http://schemas.microsoft.com/office/drawing/2014/main" id="{CF52CEA9-04CE-476B-AD45-A6782AA41097}"/>
              </a:ext>
            </a:extLst>
          </p:cNvPr>
          <p:cNvCxnSpPr>
            <a:cxnSpLocks/>
          </p:cNvCxnSpPr>
          <p:nvPr/>
        </p:nvCxnSpPr>
        <p:spPr>
          <a:xfrm flipV="1">
            <a:off x="5267711" y="1946787"/>
            <a:ext cx="0" cy="1063448"/>
          </a:xfrm>
          <a:prstGeom prst="line">
            <a:avLst/>
          </a:prstGeom>
          <a:ln w="9525">
            <a:solidFill>
              <a:schemeClr val="accent1"/>
            </a:solidFill>
            <a:headEnd type="oval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3" name="Прямоугольник 32">
            <a:extLst>
              <a:ext uri="{FF2B5EF4-FFF2-40B4-BE49-F238E27FC236}">
                <a16:creationId xmlns:a16="http://schemas.microsoft.com/office/drawing/2014/main" id="{B504AA02-E202-449D-8CC8-0BB8B52841BD}"/>
              </a:ext>
            </a:extLst>
          </p:cNvPr>
          <p:cNvSpPr/>
          <p:nvPr/>
        </p:nvSpPr>
        <p:spPr>
          <a:xfrm>
            <a:off x="2969340" y="1872433"/>
            <a:ext cx="2289757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200" b="0" i="0" u="none" strike="noStrike" kern="1200" cap="none" spc="0" normalizeH="0" baseline="0" noProof="0" dirty="0">
                <a:ln>
                  <a:noFill/>
                </a:ln>
                <a:solidFill>
                  <a:srgbClr val="3C3C3C"/>
                </a:solidFill>
                <a:effectLst/>
                <a:uLnTx/>
                <a:uFillTx/>
                <a:latin typeface="Roboto" panose="02000000000000000000" pitchFamily="2" charset="0"/>
                <a:ea typeface="Roboto" panose="02000000000000000000" pitchFamily="2" charset="0"/>
                <a:cs typeface="PF Din Text Cond Pro" charset="0"/>
              </a:rPr>
              <a:t>Переданы дополнительные аппаратные модули ПАК.</a:t>
            </a:r>
          </a:p>
        </p:txBody>
      </p:sp>
      <p:cxnSp>
        <p:nvCxnSpPr>
          <p:cNvPr id="34" name="Прямая соединительная линия 33">
            <a:extLst>
              <a:ext uri="{FF2B5EF4-FFF2-40B4-BE49-F238E27FC236}">
                <a16:creationId xmlns:a16="http://schemas.microsoft.com/office/drawing/2014/main" id="{8CD44F3E-3992-46A0-A63A-D9A26C850F7A}"/>
              </a:ext>
            </a:extLst>
          </p:cNvPr>
          <p:cNvCxnSpPr>
            <a:cxnSpLocks/>
          </p:cNvCxnSpPr>
          <p:nvPr/>
        </p:nvCxnSpPr>
        <p:spPr>
          <a:xfrm>
            <a:off x="6639263" y="3078099"/>
            <a:ext cx="0" cy="1512000"/>
          </a:xfrm>
          <a:prstGeom prst="line">
            <a:avLst/>
          </a:prstGeom>
          <a:ln w="9525">
            <a:solidFill>
              <a:srgbClr val="00B050"/>
            </a:solidFill>
            <a:headEnd type="oval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5" name="Прямая соединительная линия 34">
            <a:extLst>
              <a:ext uri="{FF2B5EF4-FFF2-40B4-BE49-F238E27FC236}">
                <a16:creationId xmlns:a16="http://schemas.microsoft.com/office/drawing/2014/main" id="{9D331F97-7DB7-445F-BEB3-9367132932E4}"/>
              </a:ext>
            </a:extLst>
          </p:cNvPr>
          <p:cNvCxnSpPr>
            <a:cxnSpLocks/>
          </p:cNvCxnSpPr>
          <p:nvPr/>
        </p:nvCxnSpPr>
        <p:spPr>
          <a:xfrm flipV="1">
            <a:off x="6943395" y="1026698"/>
            <a:ext cx="0" cy="1982597"/>
          </a:xfrm>
          <a:prstGeom prst="line">
            <a:avLst/>
          </a:prstGeom>
          <a:ln w="9525">
            <a:solidFill>
              <a:schemeClr val="accent1"/>
            </a:solidFill>
            <a:headEnd type="oval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6" name="Прямая соединительная линия 35">
            <a:extLst>
              <a:ext uri="{FF2B5EF4-FFF2-40B4-BE49-F238E27FC236}">
                <a16:creationId xmlns:a16="http://schemas.microsoft.com/office/drawing/2014/main" id="{261E0444-8572-43C4-A652-51120CBE09F0}"/>
              </a:ext>
            </a:extLst>
          </p:cNvPr>
          <p:cNvCxnSpPr>
            <a:cxnSpLocks/>
          </p:cNvCxnSpPr>
          <p:nvPr/>
        </p:nvCxnSpPr>
        <p:spPr>
          <a:xfrm>
            <a:off x="8051026" y="3189753"/>
            <a:ext cx="0" cy="2376000"/>
          </a:xfrm>
          <a:prstGeom prst="line">
            <a:avLst/>
          </a:prstGeom>
          <a:ln w="9525">
            <a:solidFill>
              <a:srgbClr val="FF0000"/>
            </a:solidFill>
            <a:headEnd type="oval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7" name="Прямоугольник 36">
            <a:extLst>
              <a:ext uri="{FF2B5EF4-FFF2-40B4-BE49-F238E27FC236}">
                <a16:creationId xmlns:a16="http://schemas.microsoft.com/office/drawing/2014/main" id="{DCBAA5D3-5C21-4BC9-B6A0-E7A40C6BF90D}"/>
              </a:ext>
            </a:extLst>
          </p:cNvPr>
          <p:cNvSpPr/>
          <p:nvPr/>
        </p:nvSpPr>
        <p:spPr>
          <a:xfrm>
            <a:off x="3653082" y="4998582"/>
            <a:ext cx="4395482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200" b="1" i="0" u="none" strike="noStrike" kern="1200" cap="none" spc="0" normalizeH="0" baseline="0" noProof="0" dirty="0">
                <a:ln>
                  <a:noFill/>
                </a:ln>
                <a:solidFill>
                  <a:srgbClr val="3C3C3C"/>
                </a:solidFill>
                <a:effectLst/>
                <a:uLnTx/>
                <a:uFillTx/>
                <a:latin typeface="Roboto" panose="02000000000000000000" pitchFamily="2" charset="0"/>
                <a:ea typeface="Roboto" panose="02000000000000000000" pitchFamily="2" charset="0"/>
                <a:cs typeface="PF Din Text Cond Pro" charset="0"/>
              </a:rPr>
              <a:t>Отчет № 2</a:t>
            </a:r>
            <a:r>
              <a:rPr kumimoji="0" lang="ru-RU" sz="1200" b="0" i="0" u="none" strike="noStrike" kern="1200" cap="none" spc="0" normalizeH="0" baseline="0" noProof="0" dirty="0">
                <a:ln>
                  <a:noFill/>
                </a:ln>
                <a:solidFill>
                  <a:srgbClr val="3C3C3C"/>
                </a:solidFill>
                <a:effectLst/>
                <a:uLnTx/>
                <a:uFillTx/>
                <a:latin typeface="Roboto" panose="02000000000000000000" pitchFamily="2" charset="0"/>
                <a:ea typeface="Roboto" panose="02000000000000000000" pitchFamily="2" charset="0"/>
                <a:cs typeface="PF Din Text Cond Pro" charset="0"/>
              </a:rPr>
              <a:t> </a:t>
            </a:r>
            <a:br>
              <a:rPr kumimoji="0" lang="ru-RU" sz="1200" b="0" i="0" u="none" strike="noStrike" kern="1200" cap="none" spc="0" normalizeH="0" baseline="0" noProof="0" dirty="0">
                <a:ln>
                  <a:noFill/>
                </a:ln>
                <a:solidFill>
                  <a:srgbClr val="3C3C3C"/>
                </a:solidFill>
                <a:effectLst/>
                <a:uLnTx/>
                <a:uFillTx/>
                <a:latin typeface="Roboto" panose="02000000000000000000" pitchFamily="2" charset="0"/>
                <a:ea typeface="Roboto" panose="02000000000000000000" pitchFamily="2" charset="0"/>
                <a:cs typeface="PF Din Text Cond Pro" charset="0"/>
              </a:rPr>
            </a:br>
            <a:r>
              <a:rPr kumimoji="0" lang="ru-RU" sz="1200" b="0" i="0" u="none" strike="noStrike" kern="1200" cap="none" spc="0" normalizeH="0" baseline="0" noProof="0" dirty="0">
                <a:ln>
                  <a:noFill/>
                </a:ln>
                <a:solidFill>
                  <a:srgbClr val="3C3C3C"/>
                </a:solidFill>
                <a:effectLst/>
                <a:uLnTx/>
                <a:uFillTx/>
                <a:latin typeface="Roboto" panose="02000000000000000000" pitchFamily="2" charset="0"/>
                <a:ea typeface="Roboto" panose="02000000000000000000" pitchFamily="2" charset="0"/>
                <a:cs typeface="PF Din Text Cond Pro" charset="0"/>
              </a:rPr>
              <a:t>Статический анализ. </a:t>
            </a:r>
            <a:br>
              <a:rPr kumimoji="0" lang="ru-RU" sz="1200" b="0" i="0" u="none" strike="noStrike" kern="1200" cap="none" spc="0" normalizeH="0" baseline="0" noProof="0" dirty="0">
                <a:ln>
                  <a:noFill/>
                </a:ln>
                <a:solidFill>
                  <a:srgbClr val="3C3C3C"/>
                </a:solidFill>
                <a:effectLst/>
                <a:uLnTx/>
                <a:uFillTx/>
                <a:latin typeface="Roboto" panose="02000000000000000000" pitchFamily="2" charset="0"/>
                <a:ea typeface="Roboto" panose="02000000000000000000" pitchFamily="2" charset="0"/>
                <a:cs typeface="PF Din Text Cond Pro" charset="0"/>
              </a:rPr>
            </a:br>
            <a:r>
              <a:rPr kumimoji="0" lang="ru-RU" sz="1200" b="0" i="0" u="none" strike="noStrike" kern="1200" cap="none" spc="0" normalizeH="0" baseline="0" noProof="0" dirty="0">
                <a:ln>
                  <a:noFill/>
                </a:ln>
                <a:solidFill>
                  <a:srgbClr val="3C3C3C"/>
                </a:solidFill>
                <a:effectLst/>
                <a:uLnTx/>
                <a:uFillTx/>
                <a:latin typeface="Roboto" panose="02000000000000000000" pitchFamily="2" charset="0"/>
                <a:ea typeface="Roboto" panose="02000000000000000000" pitchFamily="2" charset="0"/>
                <a:cs typeface="PF Din Text Cond Pro" charset="0"/>
              </a:rPr>
              <a:t>Дополнительные аппаратные модули ПАК</a:t>
            </a:r>
          </a:p>
        </p:txBody>
      </p:sp>
      <p:cxnSp>
        <p:nvCxnSpPr>
          <p:cNvPr id="38" name="Прямая соединительная линия 37">
            <a:extLst>
              <a:ext uri="{FF2B5EF4-FFF2-40B4-BE49-F238E27FC236}">
                <a16:creationId xmlns:a16="http://schemas.microsoft.com/office/drawing/2014/main" id="{DBC04B14-B10C-44C4-A1A9-4139C1B2247D}"/>
              </a:ext>
            </a:extLst>
          </p:cNvPr>
          <p:cNvCxnSpPr>
            <a:cxnSpLocks/>
          </p:cNvCxnSpPr>
          <p:nvPr/>
        </p:nvCxnSpPr>
        <p:spPr>
          <a:xfrm>
            <a:off x="7166775" y="3072002"/>
            <a:ext cx="0" cy="1944000"/>
          </a:xfrm>
          <a:prstGeom prst="line">
            <a:avLst/>
          </a:prstGeom>
          <a:ln w="9525">
            <a:solidFill>
              <a:srgbClr val="00B0F0"/>
            </a:solidFill>
            <a:headEnd type="oval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9" name="Прямоугольник 38">
            <a:extLst>
              <a:ext uri="{FF2B5EF4-FFF2-40B4-BE49-F238E27FC236}">
                <a16:creationId xmlns:a16="http://schemas.microsoft.com/office/drawing/2014/main" id="{63215E06-88E9-4936-A803-1CD32406DE6B}"/>
              </a:ext>
            </a:extLst>
          </p:cNvPr>
          <p:cNvSpPr/>
          <p:nvPr/>
        </p:nvSpPr>
        <p:spPr>
          <a:xfrm>
            <a:off x="3985296" y="4612263"/>
            <a:ext cx="3237764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200" b="1" i="0" u="none" strike="noStrike" kern="1200" cap="none" spc="0" normalizeH="0" baseline="0" noProof="0" dirty="0">
                <a:ln>
                  <a:noFill/>
                </a:ln>
                <a:solidFill>
                  <a:srgbClr val="3C3C3C"/>
                </a:solidFill>
                <a:effectLst/>
                <a:uLnTx/>
                <a:uFillTx/>
                <a:latin typeface="Roboto" panose="02000000000000000000" pitchFamily="2" charset="0"/>
                <a:ea typeface="Roboto" panose="02000000000000000000" pitchFamily="2" charset="0"/>
                <a:cs typeface="PF Din Text Cond Pro" charset="0"/>
              </a:rPr>
              <a:t>Отчет № 1. </a:t>
            </a:r>
            <a:br>
              <a:rPr kumimoji="0" lang="ru-RU" sz="1200" b="1" i="0" u="none" strike="noStrike" kern="1200" cap="none" spc="0" normalizeH="0" baseline="0" noProof="0" dirty="0">
                <a:ln>
                  <a:noFill/>
                </a:ln>
                <a:solidFill>
                  <a:srgbClr val="3C3C3C"/>
                </a:solidFill>
                <a:effectLst/>
                <a:uLnTx/>
                <a:uFillTx/>
                <a:latin typeface="Roboto" panose="02000000000000000000" pitchFamily="2" charset="0"/>
                <a:ea typeface="Roboto" panose="02000000000000000000" pitchFamily="2" charset="0"/>
                <a:cs typeface="PF Din Text Cond Pro" charset="0"/>
              </a:rPr>
            </a:br>
            <a:r>
              <a:rPr kumimoji="0" lang="ru-RU" sz="1200" b="0" i="0" u="none" strike="noStrike" kern="1200" cap="none" spc="0" normalizeH="0" baseline="0" noProof="0" dirty="0">
                <a:ln>
                  <a:noFill/>
                </a:ln>
                <a:solidFill>
                  <a:srgbClr val="3C3C3C"/>
                </a:solidFill>
                <a:effectLst/>
                <a:uLnTx/>
                <a:uFillTx/>
                <a:latin typeface="Roboto" panose="02000000000000000000" pitchFamily="2" charset="0"/>
                <a:ea typeface="Roboto" panose="02000000000000000000" pitchFamily="2" charset="0"/>
                <a:cs typeface="PF Din Text Cond Pro" charset="0"/>
              </a:rPr>
              <a:t>Композиционный анализ</a:t>
            </a:r>
          </a:p>
        </p:txBody>
      </p:sp>
      <p:cxnSp>
        <p:nvCxnSpPr>
          <p:cNvPr id="40" name="Прямая соединительная линия 39">
            <a:extLst>
              <a:ext uri="{FF2B5EF4-FFF2-40B4-BE49-F238E27FC236}">
                <a16:creationId xmlns:a16="http://schemas.microsoft.com/office/drawing/2014/main" id="{CF3EAA4A-729D-48C8-8B1E-C7FE5B2023BB}"/>
              </a:ext>
            </a:extLst>
          </p:cNvPr>
          <p:cNvCxnSpPr>
            <a:cxnSpLocks/>
          </p:cNvCxnSpPr>
          <p:nvPr/>
        </p:nvCxnSpPr>
        <p:spPr>
          <a:xfrm flipV="1">
            <a:off x="6069104" y="1458867"/>
            <a:ext cx="0" cy="1558096"/>
          </a:xfrm>
          <a:prstGeom prst="line">
            <a:avLst/>
          </a:prstGeom>
          <a:ln w="9525">
            <a:solidFill>
              <a:srgbClr val="0070C0"/>
            </a:solidFill>
            <a:headEnd type="oval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1" name="Прямоугольник 40">
            <a:extLst>
              <a:ext uri="{FF2B5EF4-FFF2-40B4-BE49-F238E27FC236}">
                <a16:creationId xmlns:a16="http://schemas.microsoft.com/office/drawing/2014/main" id="{5B7DA2CA-E180-45C3-B4EE-78EBAE72B47C}"/>
              </a:ext>
            </a:extLst>
          </p:cNvPr>
          <p:cNvSpPr/>
          <p:nvPr/>
        </p:nvSpPr>
        <p:spPr>
          <a:xfrm>
            <a:off x="985777" y="3454652"/>
            <a:ext cx="1562246" cy="73866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400" b="1" i="0" u="none" strike="noStrike" kern="1200" cap="none" spc="0" normalizeH="0" baseline="0" noProof="0" dirty="0">
                <a:ln>
                  <a:noFill/>
                </a:ln>
                <a:solidFill>
                  <a:srgbClr val="3C3C3C"/>
                </a:solidFill>
                <a:effectLst/>
                <a:uLnTx/>
                <a:uFillTx/>
                <a:latin typeface="Roboto" panose="02000000000000000000" pitchFamily="2" charset="0"/>
                <a:ea typeface="Roboto" panose="02000000000000000000" pitchFamily="2" charset="0"/>
              </a:rPr>
              <a:t>Заключён договор на испытания</a:t>
            </a:r>
            <a:endParaRPr kumimoji="0" lang="ru-RU" sz="1400" b="0" i="0" u="none" strike="noStrike" kern="1200" cap="none" spc="0" normalizeH="0" baseline="0" noProof="0" dirty="0">
              <a:ln>
                <a:noFill/>
              </a:ln>
              <a:solidFill>
                <a:srgbClr val="3C3C3C"/>
              </a:solidFill>
              <a:effectLst/>
              <a:uLnTx/>
              <a:uFillTx/>
              <a:latin typeface="Roboto" panose="02000000000000000000" pitchFamily="2" charset="0"/>
              <a:ea typeface="Roboto" panose="02000000000000000000" pitchFamily="2" charset="0"/>
              <a:cs typeface="PF Din Text Cond Pro" charset="0"/>
            </a:endParaRPr>
          </a:p>
        </p:txBody>
      </p:sp>
      <p:sp>
        <p:nvSpPr>
          <p:cNvPr id="42" name="Прямоугольник 41">
            <a:extLst>
              <a:ext uri="{FF2B5EF4-FFF2-40B4-BE49-F238E27FC236}">
                <a16:creationId xmlns:a16="http://schemas.microsoft.com/office/drawing/2014/main" id="{8122BF98-E491-4271-BBBE-1B504F8489E4}"/>
              </a:ext>
            </a:extLst>
          </p:cNvPr>
          <p:cNvSpPr/>
          <p:nvPr/>
        </p:nvSpPr>
        <p:spPr>
          <a:xfrm>
            <a:off x="1376904" y="2291873"/>
            <a:ext cx="3027473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/>
            <a:r>
              <a:rPr lang="ru-RU" sz="1200" dirty="0">
                <a:solidFill>
                  <a:srgbClr val="3C3C3C"/>
                </a:solidFill>
                <a:latin typeface="Roboto" panose="02000000000000000000" pitchFamily="2" charset="0"/>
                <a:ea typeface="Roboto" panose="02000000000000000000" pitchFamily="2" charset="0"/>
              </a:rPr>
              <a:t>Передан исходный код. </a:t>
            </a:r>
          </a:p>
          <a:p>
            <a:pPr algn="r"/>
            <a:r>
              <a:rPr lang="ru-RU" sz="1200" dirty="0">
                <a:solidFill>
                  <a:srgbClr val="3C3C3C"/>
                </a:solidFill>
                <a:latin typeface="Roboto" panose="02000000000000000000" pitchFamily="2" charset="0"/>
                <a:ea typeface="Roboto" panose="02000000000000000000" pitchFamily="2" charset="0"/>
              </a:rPr>
              <a:t>Запущен сборочный конвейер для  основного аппаратного модуля ПАК.</a:t>
            </a:r>
          </a:p>
        </p:txBody>
      </p:sp>
      <p:sp>
        <p:nvSpPr>
          <p:cNvPr id="43" name="Прямоугольник 42">
            <a:extLst>
              <a:ext uri="{FF2B5EF4-FFF2-40B4-BE49-F238E27FC236}">
                <a16:creationId xmlns:a16="http://schemas.microsoft.com/office/drawing/2014/main" id="{EFF166E8-BDEF-48A0-BE6D-A03B3E7E5239}"/>
              </a:ext>
            </a:extLst>
          </p:cNvPr>
          <p:cNvSpPr/>
          <p:nvPr/>
        </p:nvSpPr>
        <p:spPr>
          <a:xfrm>
            <a:off x="9199833" y="1382630"/>
            <a:ext cx="2775855" cy="2769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180975" marR="0" lvl="0" indent="0" algn="just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200" b="0" i="0" u="none" strike="noStrike" kern="1200" cap="none" spc="0" normalizeH="0" baseline="0" noProof="0" dirty="0">
                <a:ln>
                  <a:noFill/>
                </a:ln>
                <a:solidFill>
                  <a:srgbClr val="3C3C3C"/>
                </a:solidFill>
                <a:effectLst/>
                <a:uLnTx/>
                <a:uFillTx/>
                <a:latin typeface="Roboto" panose="02000000000000000000" pitchFamily="2" charset="0"/>
                <a:ea typeface="Roboto" panose="02000000000000000000" pitchFamily="2" charset="0"/>
              </a:rPr>
              <a:t>статический анализ</a:t>
            </a:r>
          </a:p>
        </p:txBody>
      </p:sp>
      <p:sp>
        <p:nvSpPr>
          <p:cNvPr id="44" name="Прямоугольник 43">
            <a:extLst>
              <a:ext uri="{FF2B5EF4-FFF2-40B4-BE49-F238E27FC236}">
                <a16:creationId xmlns:a16="http://schemas.microsoft.com/office/drawing/2014/main" id="{C8D5CA59-C60D-444B-B545-905E055CD404}"/>
              </a:ext>
            </a:extLst>
          </p:cNvPr>
          <p:cNvSpPr/>
          <p:nvPr/>
        </p:nvSpPr>
        <p:spPr>
          <a:xfrm>
            <a:off x="9199833" y="1582247"/>
            <a:ext cx="2167944" cy="2769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180975" marR="0" lvl="0" indent="0" algn="just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200" b="0" i="0" u="none" strike="noStrike" kern="1200" cap="none" spc="0" normalizeH="0" baseline="0" noProof="0" dirty="0" err="1">
                <a:ln>
                  <a:noFill/>
                </a:ln>
                <a:solidFill>
                  <a:srgbClr val="3C3C3C"/>
                </a:solidFill>
                <a:effectLst/>
                <a:uLnTx/>
                <a:uFillTx/>
                <a:latin typeface="Roboto" panose="02000000000000000000" pitchFamily="2" charset="0"/>
                <a:ea typeface="Roboto" panose="02000000000000000000" pitchFamily="2" charset="0"/>
              </a:rPr>
              <a:t>фаззинг</a:t>
            </a:r>
            <a:r>
              <a:rPr kumimoji="0" lang="ru-RU" sz="1200" b="0" i="0" u="none" strike="noStrike" kern="1200" cap="none" spc="0" normalizeH="0" baseline="0" noProof="0" dirty="0">
                <a:ln>
                  <a:noFill/>
                </a:ln>
                <a:solidFill>
                  <a:srgbClr val="3C3C3C"/>
                </a:solidFill>
                <a:effectLst/>
                <a:uLnTx/>
                <a:uFillTx/>
                <a:latin typeface="Roboto" panose="02000000000000000000" pitchFamily="2" charset="0"/>
                <a:ea typeface="Roboto" panose="02000000000000000000" pitchFamily="2" charset="0"/>
              </a:rPr>
              <a:t>-тестирование</a:t>
            </a:r>
          </a:p>
        </p:txBody>
      </p:sp>
      <p:sp>
        <p:nvSpPr>
          <p:cNvPr id="45" name="Прямоугольник 44">
            <a:extLst>
              <a:ext uri="{FF2B5EF4-FFF2-40B4-BE49-F238E27FC236}">
                <a16:creationId xmlns:a16="http://schemas.microsoft.com/office/drawing/2014/main" id="{64AA03A9-3E5B-4777-8E6A-FDB9C7059162}"/>
              </a:ext>
            </a:extLst>
          </p:cNvPr>
          <p:cNvSpPr/>
          <p:nvPr/>
        </p:nvSpPr>
        <p:spPr>
          <a:xfrm>
            <a:off x="9194691" y="1781833"/>
            <a:ext cx="2167944" cy="2769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180975" marR="0" lvl="0" indent="0" algn="just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200" b="0" i="0" u="none" strike="noStrike" kern="1200" cap="none" spc="0" normalizeH="0" baseline="0" noProof="0" dirty="0">
                <a:ln>
                  <a:noFill/>
                </a:ln>
                <a:solidFill>
                  <a:srgbClr val="3C3C3C"/>
                </a:solidFill>
                <a:effectLst/>
                <a:uLnTx/>
                <a:uFillTx/>
                <a:latin typeface="Roboto" panose="02000000000000000000" pitchFamily="2" charset="0"/>
                <a:ea typeface="Roboto" panose="02000000000000000000" pitchFamily="2" charset="0"/>
              </a:rPr>
              <a:t>архитектурный анализ</a:t>
            </a:r>
          </a:p>
        </p:txBody>
      </p:sp>
      <p:cxnSp>
        <p:nvCxnSpPr>
          <p:cNvPr id="46" name="Прямая соединительная линия 45">
            <a:extLst>
              <a:ext uri="{FF2B5EF4-FFF2-40B4-BE49-F238E27FC236}">
                <a16:creationId xmlns:a16="http://schemas.microsoft.com/office/drawing/2014/main" id="{D05F969C-201F-44E9-853D-BD00E2A46CBB}"/>
              </a:ext>
            </a:extLst>
          </p:cNvPr>
          <p:cNvCxnSpPr>
            <a:cxnSpLocks/>
          </p:cNvCxnSpPr>
          <p:nvPr/>
        </p:nvCxnSpPr>
        <p:spPr>
          <a:xfrm>
            <a:off x="9582422" y="3139142"/>
            <a:ext cx="0" cy="3058447"/>
          </a:xfrm>
          <a:prstGeom prst="line">
            <a:avLst/>
          </a:prstGeom>
          <a:ln w="9525">
            <a:solidFill>
              <a:srgbClr val="7030A0"/>
            </a:solidFill>
            <a:headEnd type="oval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124963412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C3AD3046-6C33-7D49-A4D5-1A13FE6E6B83}"/>
              </a:ext>
            </a:extLst>
          </p:cNvPr>
          <p:cNvSpPr txBox="1"/>
          <p:nvPr/>
        </p:nvSpPr>
        <p:spPr>
          <a:xfrm>
            <a:off x="3635350" y="267105"/>
            <a:ext cx="7751726" cy="369332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ru-RU" sz="2400" b="1" dirty="0"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Текущие работы по направлению ИБ</a:t>
            </a:r>
          </a:p>
        </p:txBody>
      </p:sp>
      <p:sp>
        <p:nvSpPr>
          <p:cNvPr id="13" name="Номер слайда 12">
            <a:extLst>
              <a:ext uri="{FF2B5EF4-FFF2-40B4-BE49-F238E27FC236}">
                <a16:creationId xmlns:a16="http://schemas.microsoft.com/office/drawing/2014/main" id="{8D845052-C9B8-5A4E-B0F2-A9C16EFAEA2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387076" y="6481224"/>
            <a:ext cx="479480" cy="183703"/>
          </a:xfrm>
        </p:spPr>
        <p:txBody>
          <a:bodyPr lIns="0" tIns="0" rIns="0" bIns="0"/>
          <a:lstStyle/>
          <a:p>
            <a:fld id="{5B5BDD84-EC73-C342-BB1E-BA83D6DD292C}" type="slidenum">
              <a:rPr lang="ru-RU" sz="1100" smtClean="0">
                <a:solidFill>
                  <a:schemeClr val="tx1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13</a:t>
            </a:fld>
            <a:endParaRPr lang="ru-RU" sz="1100" dirty="0">
              <a:solidFill>
                <a:schemeClr val="tx1"/>
              </a:solidFill>
              <a:latin typeface="Roboto" panose="02000000000000000000" pitchFamily="2" charset="0"/>
              <a:ea typeface="Roboto" panose="02000000000000000000" pitchFamily="2" charset="0"/>
              <a:cs typeface="Roboto" panose="02000000000000000000" pitchFamily="2" charset="0"/>
            </a:endParaRPr>
          </a:p>
        </p:txBody>
      </p:sp>
      <p:graphicFrame>
        <p:nvGraphicFramePr>
          <p:cNvPr id="47" name="Объект 6">
            <a:extLst>
              <a:ext uri="{FF2B5EF4-FFF2-40B4-BE49-F238E27FC236}">
                <a16:creationId xmlns:a16="http://schemas.microsoft.com/office/drawing/2014/main" id="{5EB1D4A0-7BC7-4B20-9DE4-2BE144ECC974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647227435"/>
              </p:ext>
            </p:extLst>
          </p:nvPr>
        </p:nvGraphicFramePr>
        <p:xfrm>
          <a:off x="542013" y="1016641"/>
          <a:ext cx="5693417" cy="296196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graphicFrame>
        <p:nvGraphicFramePr>
          <p:cNvPr id="48" name="Объект 6">
            <a:extLst>
              <a:ext uri="{FF2B5EF4-FFF2-40B4-BE49-F238E27FC236}">
                <a16:creationId xmlns:a16="http://schemas.microsoft.com/office/drawing/2014/main" id="{FB0960BE-C71E-49CD-B7B0-C28B3AC144BA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984236125"/>
              </p:ext>
            </p:extLst>
          </p:nvPr>
        </p:nvGraphicFramePr>
        <p:xfrm>
          <a:off x="6096000" y="1016641"/>
          <a:ext cx="5445948" cy="305924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5"/>
          </a:graphicData>
        </a:graphic>
      </p:graphicFrame>
      <p:graphicFrame>
        <p:nvGraphicFramePr>
          <p:cNvPr id="49" name="Объект 6">
            <a:extLst>
              <a:ext uri="{FF2B5EF4-FFF2-40B4-BE49-F238E27FC236}">
                <a16:creationId xmlns:a16="http://schemas.microsoft.com/office/drawing/2014/main" id="{99222DED-39D7-4B96-8E4A-4849A5A92293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586863722"/>
              </p:ext>
            </p:extLst>
          </p:nvPr>
        </p:nvGraphicFramePr>
        <p:xfrm>
          <a:off x="581093" y="4111944"/>
          <a:ext cx="6490916" cy="2622381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6"/>
          </a:graphicData>
        </a:graphic>
      </p:graphicFrame>
      <p:sp>
        <p:nvSpPr>
          <p:cNvPr id="50" name="Прямоугольник 49">
            <a:extLst>
              <a:ext uri="{FF2B5EF4-FFF2-40B4-BE49-F238E27FC236}">
                <a16:creationId xmlns:a16="http://schemas.microsoft.com/office/drawing/2014/main" id="{C5C0DE03-A60B-444D-9F89-5B29B902A2AE}"/>
              </a:ext>
            </a:extLst>
          </p:cNvPr>
          <p:cNvSpPr/>
          <p:nvPr/>
        </p:nvSpPr>
        <p:spPr>
          <a:xfrm>
            <a:off x="1607006" y="2629320"/>
            <a:ext cx="1104470" cy="584775"/>
          </a:xfrm>
          <a:prstGeom prst="rect">
            <a:avLst/>
          </a:prstGeom>
        </p:spPr>
        <p:txBody>
          <a:bodyPr wrap="none" lIns="0" tIns="0" rIns="0" bIns="0">
            <a:spAutoFit/>
          </a:bodyPr>
          <a:lstStyle/>
          <a:p>
            <a:pPr algn="ctr"/>
            <a:r>
              <a:rPr lang="ru-RU" sz="2400" b="1" dirty="0">
                <a:latin typeface="Roboto" panose="02000000000000000000" pitchFamily="2" charset="0"/>
                <a:ea typeface="Roboto" panose="02000000000000000000" pitchFamily="2" charset="0"/>
                <a:cs typeface="PF Din Text Cond Pro" charset="0"/>
              </a:rPr>
              <a:t>324</a:t>
            </a:r>
          </a:p>
          <a:p>
            <a:pPr algn="ctr"/>
            <a:r>
              <a:rPr lang="ru-RU" sz="1400" b="1" dirty="0">
                <a:latin typeface="Roboto" panose="02000000000000000000" pitchFamily="2" charset="0"/>
                <a:ea typeface="Roboto" panose="02000000000000000000" pitchFamily="2" charset="0"/>
                <a:cs typeface="PF Din Text Cond Pro" charset="0"/>
              </a:rPr>
              <a:t>уязвимостей</a:t>
            </a:r>
            <a:endParaRPr lang="en-US" b="1" dirty="0">
              <a:latin typeface="Roboto" panose="02000000000000000000" pitchFamily="2" charset="0"/>
              <a:ea typeface="Roboto" panose="02000000000000000000" pitchFamily="2" charset="0"/>
              <a:cs typeface="PF Din Text Cond Pro" charset="0"/>
            </a:endParaRPr>
          </a:p>
        </p:txBody>
      </p:sp>
      <p:sp>
        <p:nvSpPr>
          <p:cNvPr id="51" name="Прямоугольник 50">
            <a:extLst>
              <a:ext uri="{FF2B5EF4-FFF2-40B4-BE49-F238E27FC236}">
                <a16:creationId xmlns:a16="http://schemas.microsoft.com/office/drawing/2014/main" id="{32710226-04ED-4E45-A907-ACDE3429E055}"/>
              </a:ext>
            </a:extLst>
          </p:cNvPr>
          <p:cNvSpPr/>
          <p:nvPr/>
        </p:nvSpPr>
        <p:spPr>
          <a:xfrm>
            <a:off x="6946938" y="2656638"/>
            <a:ext cx="1104470" cy="584775"/>
          </a:xfrm>
          <a:prstGeom prst="rect">
            <a:avLst/>
          </a:prstGeom>
        </p:spPr>
        <p:txBody>
          <a:bodyPr wrap="none" lIns="0" tIns="0" rIns="0" bIns="0">
            <a:spAutoFit/>
          </a:bodyPr>
          <a:lstStyle/>
          <a:p>
            <a:pPr algn="ctr"/>
            <a:r>
              <a:rPr lang="ru-RU" sz="2400" b="1" dirty="0">
                <a:latin typeface="Roboto" panose="02000000000000000000" pitchFamily="2" charset="0"/>
                <a:ea typeface="Roboto" panose="02000000000000000000" pitchFamily="2" charset="0"/>
                <a:cs typeface="PF Din Text Cond Pro" charset="0"/>
              </a:rPr>
              <a:t>20</a:t>
            </a:r>
          </a:p>
          <a:p>
            <a:pPr algn="ctr"/>
            <a:r>
              <a:rPr lang="ru-RU" sz="1400" b="1" dirty="0">
                <a:latin typeface="Roboto" panose="02000000000000000000" pitchFamily="2" charset="0"/>
                <a:ea typeface="Roboto" panose="02000000000000000000" pitchFamily="2" charset="0"/>
                <a:cs typeface="PF Din Text Cond Pro" charset="0"/>
              </a:rPr>
              <a:t>уязвимостей</a:t>
            </a:r>
            <a:endParaRPr lang="en-US" b="1" dirty="0">
              <a:latin typeface="Roboto" panose="02000000000000000000" pitchFamily="2" charset="0"/>
              <a:ea typeface="Roboto" panose="02000000000000000000" pitchFamily="2" charset="0"/>
              <a:cs typeface="PF Din Text Cond Pro" charset="0"/>
            </a:endParaRPr>
          </a:p>
        </p:txBody>
      </p:sp>
      <p:sp>
        <p:nvSpPr>
          <p:cNvPr id="52" name="Прямоугольник 51">
            <a:extLst>
              <a:ext uri="{FF2B5EF4-FFF2-40B4-BE49-F238E27FC236}">
                <a16:creationId xmlns:a16="http://schemas.microsoft.com/office/drawing/2014/main" id="{E0DF8522-8797-40C8-8D15-2068B3BC1B56}"/>
              </a:ext>
            </a:extLst>
          </p:cNvPr>
          <p:cNvSpPr/>
          <p:nvPr/>
        </p:nvSpPr>
        <p:spPr>
          <a:xfrm>
            <a:off x="1607006" y="5327265"/>
            <a:ext cx="1104470" cy="584775"/>
          </a:xfrm>
          <a:prstGeom prst="rect">
            <a:avLst/>
          </a:prstGeom>
        </p:spPr>
        <p:txBody>
          <a:bodyPr wrap="none" lIns="0" tIns="0" rIns="0" bIns="0">
            <a:spAutoFit/>
          </a:bodyPr>
          <a:lstStyle/>
          <a:p>
            <a:pPr algn="ctr"/>
            <a:r>
              <a:rPr lang="ru-RU" sz="2400" b="1" dirty="0">
                <a:latin typeface="Roboto" panose="02000000000000000000" pitchFamily="2" charset="0"/>
                <a:ea typeface="Roboto" panose="02000000000000000000" pitchFamily="2" charset="0"/>
                <a:cs typeface="PF Din Text Cond Pro" charset="0"/>
              </a:rPr>
              <a:t>29</a:t>
            </a:r>
          </a:p>
          <a:p>
            <a:pPr algn="ctr"/>
            <a:r>
              <a:rPr lang="ru-RU" sz="1400" b="1" dirty="0">
                <a:latin typeface="Roboto" panose="02000000000000000000" pitchFamily="2" charset="0"/>
                <a:ea typeface="Roboto" panose="02000000000000000000" pitchFamily="2" charset="0"/>
                <a:cs typeface="PF Din Text Cond Pro" charset="0"/>
              </a:rPr>
              <a:t>уязвимостей</a:t>
            </a:r>
            <a:endParaRPr lang="en-US" b="1" dirty="0">
              <a:latin typeface="Roboto" panose="02000000000000000000" pitchFamily="2" charset="0"/>
              <a:ea typeface="Roboto" panose="02000000000000000000" pitchFamily="2" charset="0"/>
              <a:cs typeface="PF Din Text Cond Pro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791602721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Номер слайда 12">
            <a:extLst>
              <a:ext uri="{FF2B5EF4-FFF2-40B4-BE49-F238E27FC236}">
                <a16:creationId xmlns:a16="http://schemas.microsoft.com/office/drawing/2014/main" id="{8D845052-C9B8-5A4E-B0F2-A9C16EFAEA2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387076" y="6481224"/>
            <a:ext cx="479480" cy="183703"/>
          </a:xfrm>
        </p:spPr>
        <p:txBody>
          <a:bodyPr lIns="0" tIns="0" rIns="0" bIns="0"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5B5BDD84-EC73-C342-BB1E-BA83D6DD292C}" type="slidenum">
              <a:rPr kumimoji="0" lang="ru-RU" sz="11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14</a:t>
            </a:fld>
            <a:endParaRPr kumimoji="0" lang="ru-RU" sz="11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Roboto" panose="02000000000000000000" pitchFamily="2" charset="0"/>
              <a:ea typeface="Roboto" panose="02000000000000000000" pitchFamily="2" charset="0"/>
              <a:cs typeface="Roboto" panose="02000000000000000000" pitchFamily="2" charset="0"/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EF376723-8CAF-ABA8-B4A8-3FAA4887928A}"/>
              </a:ext>
            </a:extLst>
          </p:cNvPr>
          <p:cNvSpPr txBox="1"/>
          <p:nvPr/>
        </p:nvSpPr>
        <p:spPr>
          <a:xfrm>
            <a:off x="501042" y="1886725"/>
            <a:ext cx="11690958" cy="492443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3200" b="1" i="0" u="none" strike="noStrike" kern="1200" cap="none" spc="0" normalizeH="0" baseline="0" noProof="0" dirty="0">
                <a:ln>
                  <a:noFill/>
                </a:ln>
                <a:solidFill>
                  <a:srgbClr val="252B62"/>
                </a:solidFill>
                <a:effectLst/>
                <a:uLnTx/>
                <a:uFillTx/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Уникальные особенности</a:t>
            </a:r>
          </a:p>
        </p:txBody>
      </p:sp>
    </p:spTree>
    <p:extLst>
      <p:ext uri="{BB962C8B-B14F-4D97-AF65-F5344CB8AC3E}">
        <p14:creationId xmlns:p14="http://schemas.microsoft.com/office/powerpoint/2010/main" val="4003423115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C3AD3046-6C33-7D49-A4D5-1A13FE6E6B83}"/>
              </a:ext>
            </a:extLst>
          </p:cNvPr>
          <p:cNvSpPr txBox="1"/>
          <p:nvPr/>
        </p:nvSpPr>
        <p:spPr>
          <a:xfrm>
            <a:off x="4193931" y="373472"/>
            <a:ext cx="7259357" cy="369332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ru-RU" sz="2400" b="1" dirty="0"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Уникальные особенности</a:t>
            </a:r>
          </a:p>
        </p:txBody>
      </p:sp>
      <p:sp>
        <p:nvSpPr>
          <p:cNvPr id="13" name="Номер слайда 12">
            <a:extLst>
              <a:ext uri="{FF2B5EF4-FFF2-40B4-BE49-F238E27FC236}">
                <a16:creationId xmlns:a16="http://schemas.microsoft.com/office/drawing/2014/main" id="{8D845052-C9B8-5A4E-B0F2-A9C16EFAEA2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387076" y="6481224"/>
            <a:ext cx="479480" cy="183703"/>
          </a:xfrm>
        </p:spPr>
        <p:txBody>
          <a:bodyPr lIns="0" tIns="0" rIns="0" bIns="0"/>
          <a:lstStyle/>
          <a:p>
            <a:fld id="{5B5BDD84-EC73-C342-BB1E-BA83D6DD292C}" type="slidenum">
              <a:rPr lang="ru-RU" sz="1100" smtClean="0">
                <a:solidFill>
                  <a:schemeClr val="tx1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15</a:t>
            </a:fld>
            <a:endParaRPr lang="ru-RU" sz="1100" dirty="0">
              <a:solidFill>
                <a:schemeClr val="tx1"/>
              </a:solidFill>
              <a:latin typeface="Roboto" panose="02000000000000000000" pitchFamily="2" charset="0"/>
              <a:ea typeface="Roboto" panose="02000000000000000000" pitchFamily="2" charset="0"/>
              <a:cs typeface="Roboto" panose="02000000000000000000" pitchFamily="2" charset="0"/>
            </a:endParaRPr>
          </a:p>
        </p:txBody>
      </p:sp>
      <p:sp>
        <p:nvSpPr>
          <p:cNvPr id="47" name="TextBox 46">
            <a:extLst>
              <a:ext uri="{FF2B5EF4-FFF2-40B4-BE49-F238E27FC236}">
                <a16:creationId xmlns:a16="http://schemas.microsoft.com/office/drawing/2014/main" id="{DAE2B461-ED7B-40E5-ADBC-AE0C6ACE2460}"/>
              </a:ext>
            </a:extLst>
          </p:cNvPr>
          <p:cNvSpPr txBox="1"/>
          <p:nvPr/>
        </p:nvSpPr>
        <p:spPr>
          <a:xfrm>
            <a:off x="2374437" y="3340923"/>
            <a:ext cx="8768970" cy="877163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ru-RU"/>
            </a:defPPr>
            <a:lvl2pPr marL="0" lvl="1" algn="just">
              <a:lnSpc>
                <a:spcPct val="150000"/>
              </a:lnSpc>
              <a:spcBef>
                <a:spcPct val="0"/>
              </a:spcBef>
              <a:spcAft>
                <a:spcPct val="15000"/>
              </a:spcAft>
              <a:defRPr>
                <a:solidFill>
                  <a:srgbClr val="002060"/>
                </a:solidFill>
                <a:latin typeface="PF Din Text Cond Pro Light" panose="02000000000000000000" pitchFamily="2" charset="0"/>
              </a:defRPr>
            </a:lvl2pPr>
          </a:lstStyle>
          <a:p>
            <a:pPr lvl="1" algn="l"/>
            <a:r>
              <a:rPr lang="ru-RU" dirty="0">
                <a:solidFill>
                  <a:srgbClr val="252B62"/>
                </a:solidFill>
                <a:latin typeface="Roboto" panose="02000000000000000000" pitchFamily="2" charset="0"/>
                <a:ea typeface="Roboto" panose="02000000000000000000" pitchFamily="2" charset="0"/>
              </a:rPr>
              <a:t>Единственный в РФ четырехквадрантный усилитель большой мощности для связи с реальной электрической </a:t>
            </a:r>
            <a:r>
              <a:rPr lang="ru-RU" dirty="0" smtClean="0">
                <a:solidFill>
                  <a:srgbClr val="252B62"/>
                </a:solidFill>
                <a:latin typeface="Roboto" panose="02000000000000000000" pitchFamily="2" charset="0"/>
                <a:ea typeface="Roboto" panose="02000000000000000000" pitchFamily="2" charset="0"/>
              </a:rPr>
              <a:t>сетью.</a:t>
            </a:r>
            <a:endParaRPr lang="ru-RU" dirty="0">
              <a:solidFill>
                <a:srgbClr val="252B62"/>
              </a:solidFill>
              <a:latin typeface="Roboto" panose="02000000000000000000" pitchFamily="2" charset="0"/>
              <a:ea typeface="Roboto" panose="02000000000000000000" pitchFamily="2" charset="0"/>
            </a:endParaRPr>
          </a:p>
        </p:txBody>
      </p:sp>
      <p:sp>
        <p:nvSpPr>
          <p:cNvPr id="48" name="TextBox 47">
            <a:extLst>
              <a:ext uri="{FF2B5EF4-FFF2-40B4-BE49-F238E27FC236}">
                <a16:creationId xmlns:a16="http://schemas.microsoft.com/office/drawing/2014/main" id="{2E11D13C-E33D-4CC9-AB7F-AEABE7D8D2E2}"/>
              </a:ext>
            </a:extLst>
          </p:cNvPr>
          <p:cNvSpPr txBox="1"/>
          <p:nvPr/>
        </p:nvSpPr>
        <p:spPr>
          <a:xfrm>
            <a:off x="2401536" y="1078763"/>
            <a:ext cx="8768971" cy="87716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lvl="1">
              <a:lnSpc>
                <a:spcPct val="150000"/>
              </a:lnSpc>
              <a:spcBef>
                <a:spcPct val="0"/>
              </a:spcBef>
              <a:spcAft>
                <a:spcPct val="15000"/>
              </a:spcAft>
            </a:pPr>
            <a:r>
              <a:rPr lang="ru-RU" dirty="0">
                <a:solidFill>
                  <a:srgbClr val="252B62"/>
                </a:solidFill>
                <a:latin typeface="Roboto" panose="02000000000000000000" pitchFamily="2" charset="0"/>
                <a:ea typeface="Roboto" panose="02000000000000000000" pitchFamily="2" charset="0"/>
              </a:rPr>
              <a:t>Уникальная в РФ испытательная лаборатория, позволяющая комплексно проводить испытания (ЭМС, информационной безопасности и т.д</a:t>
            </a:r>
            <a:r>
              <a:rPr lang="ru-RU" dirty="0" smtClean="0">
                <a:solidFill>
                  <a:srgbClr val="252B62"/>
                </a:solidFill>
                <a:latin typeface="Roboto" panose="02000000000000000000" pitchFamily="2" charset="0"/>
                <a:ea typeface="Roboto" panose="02000000000000000000" pitchFamily="2" charset="0"/>
              </a:rPr>
              <a:t>.).</a:t>
            </a:r>
            <a:endParaRPr lang="en-US" dirty="0">
              <a:solidFill>
                <a:srgbClr val="252B62"/>
              </a:solidFill>
              <a:latin typeface="Roboto" panose="02000000000000000000" pitchFamily="2" charset="0"/>
              <a:ea typeface="Roboto" panose="02000000000000000000" pitchFamily="2" charset="0"/>
            </a:endParaRPr>
          </a:p>
        </p:txBody>
      </p:sp>
      <p:sp>
        <p:nvSpPr>
          <p:cNvPr id="49" name="TextBox 48">
            <a:extLst>
              <a:ext uri="{FF2B5EF4-FFF2-40B4-BE49-F238E27FC236}">
                <a16:creationId xmlns:a16="http://schemas.microsoft.com/office/drawing/2014/main" id="{50953A8F-6F94-421C-9E54-45F2D0A382BF}"/>
              </a:ext>
            </a:extLst>
          </p:cNvPr>
          <p:cNvSpPr txBox="1"/>
          <p:nvPr/>
        </p:nvSpPr>
        <p:spPr>
          <a:xfrm>
            <a:off x="2374436" y="2161174"/>
            <a:ext cx="8768971" cy="877163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ru-RU"/>
            </a:defPPr>
            <a:lvl2pPr marL="0" lvl="1" algn="just">
              <a:lnSpc>
                <a:spcPct val="150000"/>
              </a:lnSpc>
              <a:spcBef>
                <a:spcPct val="0"/>
              </a:spcBef>
              <a:spcAft>
                <a:spcPct val="15000"/>
              </a:spcAft>
              <a:defRPr>
                <a:solidFill>
                  <a:srgbClr val="002060"/>
                </a:solidFill>
                <a:latin typeface="PF Din Text Cond Pro Light" panose="02000000000000000000" pitchFamily="2" charset="0"/>
              </a:defRPr>
            </a:lvl2pPr>
          </a:lstStyle>
          <a:p>
            <a:pPr lvl="1" algn="l"/>
            <a:r>
              <a:rPr lang="ru-RU" dirty="0">
                <a:solidFill>
                  <a:srgbClr val="252B62"/>
                </a:solidFill>
                <a:latin typeface="Roboto" panose="02000000000000000000" pitchFamily="2" charset="0"/>
                <a:ea typeface="Roboto" panose="02000000000000000000" pitchFamily="2" charset="0"/>
              </a:rPr>
              <a:t>Уникальное для РФ сочетание испытательной сети (полигона) с номинальными напряжениями и моделированием в реальном </a:t>
            </a:r>
            <a:r>
              <a:rPr lang="ru-RU" dirty="0" smtClean="0">
                <a:solidFill>
                  <a:srgbClr val="252B62"/>
                </a:solidFill>
                <a:latin typeface="Roboto" panose="02000000000000000000" pitchFamily="2" charset="0"/>
                <a:ea typeface="Roboto" panose="02000000000000000000" pitchFamily="2" charset="0"/>
              </a:rPr>
              <a:t>времени.</a:t>
            </a:r>
            <a:endParaRPr lang="ru-RU" dirty="0">
              <a:solidFill>
                <a:srgbClr val="252B62"/>
              </a:solidFill>
              <a:latin typeface="Roboto" panose="02000000000000000000" pitchFamily="2" charset="0"/>
              <a:ea typeface="Roboto" panose="02000000000000000000" pitchFamily="2" charset="0"/>
            </a:endParaRPr>
          </a:p>
        </p:txBody>
      </p:sp>
      <p:pic>
        <p:nvPicPr>
          <p:cNvPr id="50" name="Рисунок 49" descr="Электрическая опора контур">
            <a:extLst>
              <a:ext uri="{FF2B5EF4-FFF2-40B4-BE49-F238E27FC236}">
                <a16:creationId xmlns:a16="http://schemas.microsoft.com/office/drawing/2014/main" id="{6D5C845F-B227-4EA0-9A22-681EA2BC68AA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xmlns="" r:embed="rId5"/>
              </a:ext>
            </a:extLst>
          </a:blip>
          <a:stretch>
            <a:fillRect/>
          </a:stretch>
        </p:blipFill>
        <p:spPr>
          <a:xfrm>
            <a:off x="1025744" y="2185172"/>
            <a:ext cx="914400" cy="914400"/>
          </a:xfrm>
          <a:prstGeom prst="rect">
            <a:avLst/>
          </a:prstGeom>
        </p:spPr>
      </p:pic>
      <p:sp>
        <p:nvSpPr>
          <p:cNvPr id="51" name="TextBox 50">
            <a:extLst>
              <a:ext uri="{FF2B5EF4-FFF2-40B4-BE49-F238E27FC236}">
                <a16:creationId xmlns:a16="http://schemas.microsoft.com/office/drawing/2014/main" id="{06C65715-FB3D-48AC-8ECA-D26A206068D4}"/>
              </a:ext>
            </a:extLst>
          </p:cNvPr>
          <p:cNvSpPr txBox="1"/>
          <p:nvPr/>
        </p:nvSpPr>
        <p:spPr>
          <a:xfrm>
            <a:off x="2352026" y="4640157"/>
            <a:ext cx="7200000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ru-RU"/>
            </a:defPPr>
            <a:lvl2pPr marL="0" lvl="1" algn="just">
              <a:lnSpc>
                <a:spcPct val="150000"/>
              </a:lnSpc>
              <a:spcBef>
                <a:spcPct val="0"/>
              </a:spcBef>
              <a:spcAft>
                <a:spcPct val="15000"/>
              </a:spcAft>
              <a:defRPr>
                <a:solidFill>
                  <a:srgbClr val="002060"/>
                </a:solidFill>
                <a:latin typeface="PF Din Text Cond Pro Light" panose="02000000000000000000" pitchFamily="2" charset="0"/>
              </a:defRPr>
            </a:lvl2pPr>
          </a:lstStyle>
          <a:p>
            <a:pPr lvl="1" algn="l"/>
            <a:r>
              <a:rPr lang="ru-RU" dirty="0">
                <a:solidFill>
                  <a:srgbClr val="252B62"/>
                </a:solidFill>
                <a:latin typeface="Roboto" panose="02000000000000000000" pitchFamily="2" charset="0"/>
                <a:ea typeface="Roboto" panose="02000000000000000000" pitchFamily="2" charset="0"/>
              </a:rPr>
              <a:t>Единственный в РФ комплекс имитации линий </a:t>
            </a:r>
            <a:r>
              <a:rPr lang="ru-RU" dirty="0" smtClean="0">
                <a:solidFill>
                  <a:srgbClr val="252B62"/>
                </a:solidFill>
                <a:latin typeface="Roboto" panose="02000000000000000000" pitchFamily="2" charset="0"/>
                <a:ea typeface="Roboto" panose="02000000000000000000" pitchFamily="2" charset="0"/>
              </a:rPr>
              <a:t>электропередач.</a:t>
            </a:r>
            <a:endParaRPr lang="ru-RU" dirty="0">
              <a:solidFill>
                <a:srgbClr val="252B62"/>
              </a:solidFill>
              <a:latin typeface="Roboto" panose="02000000000000000000" pitchFamily="2" charset="0"/>
              <a:ea typeface="Roboto" panose="02000000000000000000" pitchFamily="2" charset="0"/>
            </a:endParaRPr>
          </a:p>
        </p:txBody>
      </p:sp>
      <p:pic>
        <p:nvPicPr>
          <p:cNvPr id="52" name="Рисунок 51" descr="Блокчейн контур">
            <a:extLst>
              <a:ext uri="{FF2B5EF4-FFF2-40B4-BE49-F238E27FC236}">
                <a16:creationId xmlns:a16="http://schemas.microsoft.com/office/drawing/2014/main" id="{F8CD4733-725E-4FAC-84A7-2B9958A1F7E2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xmlns="" r:embed="rId7"/>
              </a:ext>
            </a:extLst>
          </a:blip>
          <a:stretch>
            <a:fillRect/>
          </a:stretch>
        </p:blipFill>
        <p:spPr>
          <a:xfrm>
            <a:off x="1025744" y="4435228"/>
            <a:ext cx="914400" cy="914400"/>
          </a:xfrm>
          <a:prstGeom prst="rect">
            <a:avLst/>
          </a:prstGeom>
        </p:spPr>
      </p:pic>
      <p:pic>
        <p:nvPicPr>
          <p:cNvPr id="53" name="Рисунок 52" descr="Облачные вычисления контур">
            <a:extLst>
              <a:ext uri="{FF2B5EF4-FFF2-40B4-BE49-F238E27FC236}">
                <a16:creationId xmlns:a16="http://schemas.microsoft.com/office/drawing/2014/main" id="{1DD3A71F-B472-4C88-9E57-ABBE15C8961E}"/>
              </a:ext>
            </a:extLst>
          </p:cNvPr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xmlns="" r:embed="rId9"/>
              </a:ext>
            </a:extLst>
          </a:blip>
          <a:stretch>
            <a:fillRect/>
          </a:stretch>
        </p:blipFill>
        <p:spPr>
          <a:xfrm>
            <a:off x="1025744" y="1060144"/>
            <a:ext cx="914400" cy="914400"/>
          </a:xfrm>
          <a:prstGeom prst="rect">
            <a:avLst/>
          </a:prstGeom>
        </p:spPr>
      </p:pic>
      <p:pic>
        <p:nvPicPr>
          <p:cNvPr id="54" name="Рисунок 53" descr="Сервер контур">
            <a:extLst>
              <a:ext uri="{FF2B5EF4-FFF2-40B4-BE49-F238E27FC236}">
                <a16:creationId xmlns:a16="http://schemas.microsoft.com/office/drawing/2014/main" id="{977313D3-1A99-48C1-B431-A3D991E9DA26}"/>
              </a:ext>
            </a:extLst>
          </p:cNvPr>
          <p:cNvPicPr>
            <a:picLocks noChangeAspect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xmlns="" r:embed="rId11"/>
              </a:ext>
            </a:extLst>
          </a:blip>
          <a:stretch>
            <a:fillRect/>
          </a:stretch>
        </p:blipFill>
        <p:spPr>
          <a:xfrm>
            <a:off x="1025744" y="3310200"/>
            <a:ext cx="914400" cy="914400"/>
          </a:xfrm>
          <a:prstGeom prst="rect">
            <a:avLst/>
          </a:prstGeom>
        </p:spPr>
      </p:pic>
      <p:sp>
        <p:nvSpPr>
          <p:cNvPr id="55" name="TextBox 54">
            <a:extLst>
              <a:ext uri="{FF2B5EF4-FFF2-40B4-BE49-F238E27FC236}">
                <a16:creationId xmlns:a16="http://schemas.microsoft.com/office/drawing/2014/main" id="{92D151F6-6385-4884-9408-26246E8DC2AB}"/>
              </a:ext>
            </a:extLst>
          </p:cNvPr>
          <p:cNvSpPr txBox="1"/>
          <p:nvPr/>
        </p:nvSpPr>
        <p:spPr>
          <a:xfrm>
            <a:off x="2345515" y="5786623"/>
            <a:ext cx="7200000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ru-RU"/>
            </a:defPPr>
            <a:lvl2pPr marL="0" lvl="1" algn="just">
              <a:lnSpc>
                <a:spcPct val="150000"/>
              </a:lnSpc>
              <a:spcBef>
                <a:spcPct val="0"/>
              </a:spcBef>
              <a:spcAft>
                <a:spcPct val="15000"/>
              </a:spcAft>
              <a:defRPr>
                <a:solidFill>
                  <a:srgbClr val="002060"/>
                </a:solidFill>
                <a:latin typeface="PF Din Text Cond Pro Light" panose="02000000000000000000" pitchFamily="2" charset="0"/>
              </a:defRPr>
            </a:lvl2pPr>
          </a:lstStyle>
          <a:p>
            <a:pPr lvl="1" algn="l"/>
            <a:r>
              <a:rPr lang="ru-RU" dirty="0">
                <a:solidFill>
                  <a:srgbClr val="252B62"/>
                </a:solidFill>
                <a:latin typeface="Roboto" panose="02000000000000000000" pitchFamily="2" charset="0"/>
                <a:ea typeface="Roboto" panose="02000000000000000000" pitchFamily="2" charset="0"/>
              </a:rPr>
              <a:t>Испытательная инфраструктура и кадровый </a:t>
            </a:r>
            <a:r>
              <a:rPr lang="ru-RU" dirty="0" smtClean="0">
                <a:solidFill>
                  <a:srgbClr val="252B62"/>
                </a:solidFill>
                <a:latin typeface="Roboto" panose="02000000000000000000" pitchFamily="2" charset="0"/>
                <a:ea typeface="Roboto" panose="02000000000000000000" pitchFamily="2" charset="0"/>
              </a:rPr>
              <a:t>состав.</a:t>
            </a:r>
            <a:endParaRPr lang="ru-RU" dirty="0">
              <a:solidFill>
                <a:srgbClr val="252B62"/>
              </a:solidFill>
              <a:latin typeface="Roboto" panose="02000000000000000000" pitchFamily="2" charset="0"/>
              <a:ea typeface="Roboto" panose="02000000000000000000" pitchFamily="2" charset="0"/>
            </a:endParaRPr>
          </a:p>
        </p:txBody>
      </p:sp>
      <p:pic>
        <p:nvPicPr>
          <p:cNvPr id="56" name="Рисунок 55" descr="Подключения со сплошной заливкой">
            <a:extLst>
              <a:ext uri="{FF2B5EF4-FFF2-40B4-BE49-F238E27FC236}">
                <a16:creationId xmlns:a16="http://schemas.microsoft.com/office/drawing/2014/main" id="{C980B525-34A7-4D8C-B13B-D19601EE78F3}"/>
              </a:ext>
            </a:extLst>
          </p:cNvPr>
          <p:cNvPicPr>
            <a:picLocks noChangeAspect="1"/>
          </p:cNvPicPr>
          <p:nvPr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xmlns="" r:embed="rId13"/>
              </a:ext>
            </a:extLst>
          </a:blip>
          <a:stretch>
            <a:fillRect/>
          </a:stretch>
        </p:blipFill>
        <p:spPr>
          <a:xfrm>
            <a:off x="1025744" y="5560255"/>
            <a:ext cx="914400" cy="914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61653683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C3AD3046-6C33-7D49-A4D5-1A13FE6E6B83}"/>
              </a:ext>
            </a:extLst>
          </p:cNvPr>
          <p:cNvSpPr txBox="1"/>
          <p:nvPr/>
        </p:nvSpPr>
        <p:spPr>
          <a:xfrm>
            <a:off x="4435728" y="276201"/>
            <a:ext cx="6696649" cy="369332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ru-RU" sz="2400" b="1" dirty="0"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Уникальные особенности</a:t>
            </a:r>
          </a:p>
        </p:txBody>
      </p:sp>
      <p:sp>
        <p:nvSpPr>
          <p:cNvPr id="13" name="Номер слайда 12">
            <a:extLst>
              <a:ext uri="{FF2B5EF4-FFF2-40B4-BE49-F238E27FC236}">
                <a16:creationId xmlns:a16="http://schemas.microsoft.com/office/drawing/2014/main" id="{8D845052-C9B8-5A4E-B0F2-A9C16EFAEA2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387076" y="6481224"/>
            <a:ext cx="479480" cy="183703"/>
          </a:xfrm>
        </p:spPr>
        <p:txBody>
          <a:bodyPr lIns="0" tIns="0" rIns="0" bIns="0"/>
          <a:lstStyle/>
          <a:p>
            <a:fld id="{5B5BDD84-EC73-C342-BB1E-BA83D6DD292C}" type="slidenum">
              <a:rPr lang="ru-RU" sz="1100" smtClean="0">
                <a:solidFill>
                  <a:schemeClr val="tx1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16</a:t>
            </a:fld>
            <a:endParaRPr lang="ru-RU" sz="1100" dirty="0">
              <a:solidFill>
                <a:schemeClr val="tx1"/>
              </a:solidFill>
              <a:latin typeface="Roboto" panose="02000000000000000000" pitchFamily="2" charset="0"/>
              <a:ea typeface="Roboto" panose="02000000000000000000" pitchFamily="2" charset="0"/>
              <a:cs typeface="Roboto" panose="02000000000000000000" pitchFamily="2" charset="0"/>
            </a:endParaRPr>
          </a:p>
        </p:txBody>
      </p:sp>
      <p:sp>
        <p:nvSpPr>
          <p:cNvPr id="14" name="Прямоугольник 13">
            <a:extLst>
              <a:ext uri="{FF2B5EF4-FFF2-40B4-BE49-F238E27FC236}">
                <a16:creationId xmlns:a16="http://schemas.microsoft.com/office/drawing/2014/main" id="{E6692D4E-A5AC-4EA6-A258-B963FE8B5AB0}"/>
              </a:ext>
            </a:extLst>
          </p:cNvPr>
          <p:cNvSpPr/>
          <p:nvPr/>
        </p:nvSpPr>
        <p:spPr>
          <a:xfrm>
            <a:off x="4097215" y="980472"/>
            <a:ext cx="3991708" cy="862505"/>
          </a:xfrm>
          <a:prstGeom prst="rect">
            <a:avLst/>
          </a:prstGeom>
          <a:solidFill>
            <a:srgbClr val="4F81BD">
              <a:lumMod val="20000"/>
              <a:lumOff val="80000"/>
              <a:alpha val="87000"/>
            </a:srgbClr>
          </a:solidFill>
          <a:ln w="25400" cap="flat" cmpd="sng" algn="ctr">
            <a:noFill/>
            <a:prstDash val="solid"/>
          </a:ln>
          <a:effectLst/>
        </p:spPr>
        <p:txBody>
          <a:bodyPr anchor="ctr"/>
          <a:lstStyle/>
          <a:p>
            <a:pPr algn="ctr" eaLnBrk="1" fontAlgn="auto" hangingPunct="1">
              <a:spcBef>
                <a:spcPts val="200"/>
              </a:spcBef>
              <a:spcAft>
                <a:spcPts val="200"/>
              </a:spcAft>
              <a:buClr>
                <a:srgbClr val="4F81BD"/>
              </a:buClr>
              <a:defRPr/>
            </a:pPr>
            <a:r>
              <a:rPr lang="ru-RU" b="1" kern="0" dirty="0">
                <a:solidFill>
                  <a:srgbClr val="002060"/>
                </a:solidFill>
                <a:latin typeface="Roboto" panose="02000000000000000000" pitchFamily="2" charset="0"/>
                <a:ea typeface="Roboto" panose="02000000000000000000" pitchFamily="2" charset="0"/>
              </a:rPr>
              <a:t>Электросетевой комплекс</a:t>
            </a:r>
          </a:p>
        </p:txBody>
      </p:sp>
      <p:sp>
        <p:nvSpPr>
          <p:cNvPr id="15" name="Прямоугольник 14">
            <a:extLst>
              <a:ext uri="{FF2B5EF4-FFF2-40B4-BE49-F238E27FC236}">
                <a16:creationId xmlns:a16="http://schemas.microsoft.com/office/drawing/2014/main" id="{CE5E63A4-8E46-499B-AC32-35A96E80C877}"/>
              </a:ext>
            </a:extLst>
          </p:cNvPr>
          <p:cNvSpPr/>
          <p:nvPr/>
        </p:nvSpPr>
        <p:spPr>
          <a:xfrm>
            <a:off x="8194556" y="980473"/>
            <a:ext cx="3672000" cy="862505"/>
          </a:xfrm>
          <a:prstGeom prst="rect">
            <a:avLst/>
          </a:prstGeom>
          <a:solidFill>
            <a:srgbClr val="4F81BD">
              <a:lumMod val="20000"/>
              <a:lumOff val="80000"/>
              <a:alpha val="87000"/>
            </a:srgbClr>
          </a:solidFill>
          <a:ln w="25400" cap="flat" cmpd="sng" algn="ctr">
            <a:noFill/>
            <a:prstDash val="solid"/>
          </a:ln>
          <a:effectLst/>
        </p:spPr>
        <p:txBody>
          <a:bodyPr anchor="ctr"/>
          <a:lstStyle/>
          <a:p>
            <a:pPr algn="ctr" eaLnBrk="1" fontAlgn="auto" hangingPunct="1">
              <a:spcBef>
                <a:spcPts val="200"/>
              </a:spcBef>
              <a:spcAft>
                <a:spcPts val="200"/>
              </a:spcAft>
              <a:buClr>
                <a:srgbClr val="4F81BD"/>
              </a:buClr>
              <a:defRPr/>
            </a:pPr>
            <a:r>
              <a:rPr lang="ru-RU" b="1" kern="0" dirty="0">
                <a:solidFill>
                  <a:srgbClr val="002060"/>
                </a:solidFill>
                <a:latin typeface="Roboto" panose="02000000000000000000" pitchFamily="2" charset="0"/>
                <a:ea typeface="Roboto" panose="02000000000000000000" pitchFamily="2" charset="0"/>
              </a:rPr>
              <a:t>Производители оборудования, технологий и программного обеспечения</a:t>
            </a:r>
          </a:p>
        </p:txBody>
      </p:sp>
      <p:sp>
        <p:nvSpPr>
          <p:cNvPr id="16" name="Прямоугольник 15">
            <a:extLst>
              <a:ext uri="{FF2B5EF4-FFF2-40B4-BE49-F238E27FC236}">
                <a16:creationId xmlns:a16="http://schemas.microsoft.com/office/drawing/2014/main" id="{2E7F80C4-9ED7-4915-80A1-EE005C3E825B}"/>
              </a:ext>
            </a:extLst>
          </p:cNvPr>
          <p:cNvSpPr/>
          <p:nvPr/>
        </p:nvSpPr>
        <p:spPr>
          <a:xfrm>
            <a:off x="302299" y="982315"/>
            <a:ext cx="3672000" cy="862505"/>
          </a:xfrm>
          <a:prstGeom prst="rect">
            <a:avLst/>
          </a:prstGeom>
          <a:solidFill>
            <a:srgbClr val="4F81BD">
              <a:lumMod val="20000"/>
              <a:lumOff val="80000"/>
              <a:alpha val="87000"/>
            </a:srgbClr>
          </a:solidFill>
          <a:ln w="25400" cap="flat" cmpd="sng" algn="ctr">
            <a:noFill/>
            <a:prstDash val="solid"/>
          </a:ln>
          <a:effectLst/>
        </p:spPr>
        <p:txBody>
          <a:bodyPr anchor="ctr"/>
          <a:lstStyle/>
          <a:p>
            <a:pPr algn="ctr" eaLnBrk="1" fontAlgn="auto" hangingPunct="1">
              <a:spcBef>
                <a:spcPts val="200"/>
              </a:spcBef>
              <a:spcAft>
                <a:spcPts val="200"/>
              </a:spcAft>
              <a:buClr>
                <a:srgbClr val="4F81BD"/>
              </a:buClr>
              <a:defRPr/>
            </a:pPr>
            <a:r>
              <a:rPr lang="ru-RU" b="1" kern="0" dirty="0">
                <a:solidFill>
                  <a:srgbClr val="002060"/>
                </a:solidFill>
                <a:latin typeface="Roboto" panose="02000000000000000000" pitchFamily="2" charset="0"/>
                <a:ea typeface="Roboto" panose="02000000000000000000" pitchFamily="2" charset="0"/>
              </a:rPr>
              <a:t>Российская Федерация</a:t>
            </a:r>
          </a:p>
        </p:txBody>
      </p:sp>
      <p:sp>
        <p:nvSpPr>
          <p:cNvPr id="17" name="Прямоугольник 16">
            <a:extLst>
              <a:ext uri="{FF2B5EF4-FFF2-40B4-BE49-F238E27FC236}">
                <a16:creationId xmlns:a16="http://schemas.microsoft.com/office/drawing/2014/main" id="{A8A898DF-30AC-402D-B3ED-94071BA992BE}"/>
              </a:ext>
            </a:extLst>
          </p:cNvPr>
          <p:cNvSpPr/>
          <p:nvPr/>
        </p:nvSpPr>
        <p:spPr>
          <a:xfrm>
            <a:off x="314657" y="1900484"/>
            <a:ext cx="3659641" cy="3251807"/>
          </a:xfrm>
          <a:prstGeom prst="rect">
            <a:avLst/>
          </a:prstGeom>
          <a:solidFill>
            <a:srgbClr val="002060">
              <a:alpha val="4000"/>
            </a:srgbClr>
          </a:solidFill>
          <a:ln w="25400" cap="flat" cmpd="sng" algn="ctr">
            <a:noFill/>
            <a:prstDash val="solid"/>
          </a:ln>
          <a:effectLst/>
        </p:spPr>
        <p:txBody>
          <a:bodyPr tIns="0"/>
          <a:lstStyle/>
          <a:p>
            <a:pPr marL="285750" indent="-285750" eaLnBrk="1" fontAlgn="auto" hangingPunct="1">
              <a:spcBef>
                <a:spcPts val="200"/>
              </a:spcBef>
              <a:spcAft>
                <a:spcPts val="200"/>
              </a:spcAft>
              <a:buClr>
                <a:srgbClr val="4F81BD"/>
              </a:buClr>
              <a:buFont typeface="Wingdings" panose="05000000000000000000" pitchFamily="2" charset="2"/>
              <a:buChar char="§"/>
              <a:defRPr/>
            </a:pPr>
            <a:r>
              <a:rPr lang="ru-RU" kern="0" dirty="0">
                <a:solidFill>
                  <a:srgbClr val="002060"/>
                </a:solidFill>
                <a:latin typeface="Roboto" panose="02000000000000000000" pitchFamily="2" charset="0"/>
                <a:ea typeface="Roboto" panose="02000000000000000000" pitchFamily="2" charset="0"/>
              </a:rPr>
              <a:t>Снижение технологической зависимости от импорта</a:t>
            </a:r>
          </a:p>
          <a:p>
            <a:pPr marL="285750" indent="-285750" eaLnBrk="1" fontAlgn="auto" hangingPunct="1">
              <a:spcBef>
                <a:spcPts val="200"/>
              </a:spcBef>
              <a:spcAft>
                <a:spcPts val="200"/>
              </a:spcAft>
              <a:buClr>
                <a:srgbClr val="4F81BD"/>
              </a:buClr>
              <a:buFont typeface="Wingdings" panose="05000000000000000000" pitchFamily="2" charset="2"/>
              <a:buChar char="§"/>
              <a:defRPr/>
            </a:pPr>
            <a:r>
              <a:rPr lang="ru-RU" kern="0" dirty="0">
                <a:solidFill>
                  <a:srgbClr val="002060"/>
                </a:solidFill>
                <a:latin typeface="Roboto" panose="02000000000000000000" pitchFamily="2" charset="0"/>
                <a:ea typeface="Roboto" panose="02000000000000000000" pitchFamily="2" charset="0"/>
              </a:rPr>
              <a:t>Развитие фундаментальной науки</a:t>
            </a:r>
          </a:p>
          <a:p>
            <a:pPr marL="285750" indent="-285750" eaLnBrk="1" fontAlgn="auto" hangingPunct="1">
              <a:spcBef>
                <a:spcPts val="200"/>
              </a:spcBef>
              <a:spcAft>
                <a:spcPts val="200"/>
              </a:spcAft>
              <a:buClr>
                <a:srgbClr val="4F81BD"/>
              </a:buClr>
              <a:buFont typeface="Wingdings" panose="05000000000000000000" pitchFamily="2" charset="2"/>
              <a:buChar char="§"/>
              <a:defRPr/>
            </a:pPr>
            <a:r>
              <a:rPr lang="ru-RU" kern="0" dirty="0">
                <a:solidFill>
                  <a:srgbClr val="002060"/>
                </a:solidFill>
                <a:latin typeface="Roboto" panose="02000000000000000000" pitchFamily="2" charset="0"/>
                <a:ea typeface="Roboto" panose="02000000000000000000" pitchFamily="2" charset="0"/>
              </a:rPr>
              <a:t>Развитие востребованных образовательных программ</a:t>
            </a:r>
          </a:p>
        </p:txBody>
      </p:sp>
      <p:sp>
        <p:nvSpPr>
          <p:cNvPr id="18" name="Прямоугольник 17">
            <a:extLst>
              <a:ext uri="{FF2B5EF4-FFF2-40B4-BE49-F238E27FC236}">
                <a16:creationId xmlns:a16="http://schemas.microsoft.com/office/drawing/2014/main" id="{9E7C3AE1-B83B-4204-A778-450256FB5E31}"/>
              </a:ext>
            </a:extLst>
          </p:cNvPr>
          <p:cNvSpPr/>
          <p:nvPr/>
        </p:nvSpPr>
        <p:spPr>
          <a:xfrm>
            <a:off x="4097215" y="1900485"/>
            <a:ext cx="3991708" cy="3251807"/>
          </a:xfrm>
          <a:prstGeom prst="rect">
            <a:avLst/>
          </a:prstGeom>
          <a:solidFill>
            <a:srgbClr val="002060">
              <a:alpha val="4000"/>
            </a:srgbClr>
          </a:solidFill>
          <a:ln w="25400" cap="flat" cmpd="sng" algn="ctr">
            <a:noFill/>
            <a:prstDash val="solid"/>
          </a:ln>
          <a:effectLst/>
        </p:spPr>
        <p:txBody>
          <a:bodyPr tIns="0"/>
          <a:lstStyle/>
          <a:p>
            <a:pPr marL="285750" indent="-285750" eaLnBrk="1" fontAlgn="auto" hangingPunct="1">
              <a:spcBef>
                <a:spcPts val="200"/>
              </a:spcBef>
              <a:spcAft>
                <a:spcPts val="200"/>
              </a:spcAft>
              <a:buClr>
                <a:srgbClr val="4F81BD"/>
              </a:buClr>
              <a:buFont typeface="Wingdings" panose="05000000000000000000" pitchFamily="2" charset="2"/>
              <a:buChar char="§"/>
              <a:defRPr/>
            </a:pPr>
            <a:r>
              <a:rPr lang="ru-RU" kern="0" dirty="0">
                <a:solidFill>
                  <a:srgbClr val="002060"/>
                </a:solidFill>
                <a:latin typeface="Roboto" panose="02000000000000000000" pitchFamily="2" charset="0"/>
                <a:ea typeface="Roboto" panose="02000000000000000000" pitchFamily="2" charset="0"/>
              </a:rPr>
              <a:t>Повышение надежности электросетевого комплекса</a:t>
            </a:r>
          </a:p>
          <a:p>
            <a:pPr marL="285750" indent="-285750" eaLnBrk="1" fontAlgn="auto" hangingPunct="1">
              <a:spcBef>
                <a:spcPts val="200"/>
              </a:spcBef>
              <a:spcAft>
                <a:spcPts val="200"/>
              </a:spcAft>
              <a:buClr>
                <a:srgbClr val="4F81BD"/>
              </a:buClr>
              <a:buFont typeface="Wingdings" panose="05000000000000000000" pitchFamily="2" charset="2"/>
              <a:buChar char="§"/>
              <a:defRPr/>
            </a:pPr>
            <a:r>
              <a:rPr lang="ru-RU" kern="0" dirty="0">
                <a:solidFill>
                  <a:srgbClr val="002060"/>
                </a:solidFill>
                <a:latin typeface="Roboto" panose="02000000000000000000" pitchFamily="2" charset="0"/>
                <a:ea typeface="Roboto" panose="02000000000000000000" pitchFamily="2" charset="0"/>
              </a:rPr>
              <a:t>Реализация отраслевых программ импортозамещения</a:t>
            </a:r>
          </a:p>
          <a:p>
            <a:pPr marL="285750" indent="-285750" eaLnBrk="1" fontAlgn="auto" hangingPunct="1">
              <a:spcBef>
                <a:spcPts val="200"/>
              </a:spcBef>
              <a:spcAft>
                <a:spcPts val="200"/>
              </a:spcAft>
              <a:buClr>
                <a:srgbClr val="4F81BD"/>
              </a:buClr>
              <a:buFont typeface="Wingdings" panose="05000000000000000000" pitchFamily="2" charset="2"/>
              <a:buChar char="§"/>
              <a:defRPr/>
            </a:pPr>
            <a:r>
              <a:rPr lang="ru-RU" kern="0" dirty="0">
                <a:solidFill>
                  <a:srgbClr val="002060"/>
                </a:solidFill>
                <a:latin typeface="Roboto" panose="02000000000000000000" pitchFamily="2" charset="0"/>
                <a:ea typeface="Roboto" panose="02000000000000000000" pitchFamily="2" charset="0"/>
              </a:rPr>
              <a:t>Оптимизация инвестиционных </a:t>
            </a:r>
            <a:br>
              <a:rPr lang="ru-RU" kern="0" dirty="0">
                <a:solidFill>
                  <a:srgbClr val="002060"/>
                </a:solidFill>
                <a:latin typeface="Roboto" panose="02000000000000000000" pitchFamily="2" charset="0"/>
                <a:ea typeface="Roboto" panose="02000000000000000000" pitchFamily="2" charset="0"/>
              </a:rPr>
            </a:br>
            <a:r>
              <a:rPr lang="ru-RU" kern="0" dirty="0">
                <a:solidFill>
                  <a:srgbClr val="002060"/>
                </a:solidFill>
                <a:latin typeface="Roboto" panose="02000000000000000000" pitchFamily="2" charset="0"/>
                <a:ea typeface="Roboto" panose="02000000000000000000" pitchFamily="2" charset="0"/>
              </a:rPr>
              <a:t>и ремонтных программ</a:t>
            </a:r>
          </a:p>
          <a:p>
            <a:pPr marL="285750" indent="-285750" eaLnBrk="1" fontAlgn="auto" hangingPunct="1">
              <a:spcBef>
                <a:spcPts val="200"/>
              </a:spcBef>
              <a:spcAft>
                <a:spcPts val="200"/>
              </a:spcAft>
              <a:buClr>
                <a:srgbClr val="4F81BD"/>
              </a:buClr>
              <a:buFont typeface="Wingdings" panose="05000000000000000000" pitchFamily="2" charset="2"/>
              <a:buChar char="§"/>
              <a:defRPr/>
            </a:pPr>
            <a:r>
              <a:rPr lang="ru-RU" kern="0" dirty="0">
                <a:solidFill>
                  <a:srgbClr val="002060"/>
                </a:solidFill>
                <a:latin typeface="Roboto" panose="02000000000000000000" pitchFamily="2" charset="0"/>
                <a:ea typeface="Roboto" panose="02000000000000000000" pitchFamily="2" charset="0"/>
              </a:rPr>
              <a:t>Возможности для оказания новых услуг под новые потребности потребителей</a:t>
            </a:r>
          </a:p>
          <a:p>
            <a:pPr marL="285750" indent="-285750" eaLnBrk="1" fontAlgn="auto" hangingPunct="1">
              <a:spcBef>
                <a:spcPts val="200"/>
              </a:spcBef>
              <a:spcAft>
                <a:spcPts val="200"/>
              </a:spcAft>
              <a:buClr>
                <a:srgbClr val="4F81BD"/>
              </a:buClr>
              <a:buFont typeface="Wingdings" panose="05000000000000000000" pitchFamily="2" charset="2"/>
              <a:buChar char="§"/>
              <a:defRPr/>
            </a:pPr>
            <a:r>
              <a:rPr lang="ru-RU" kern="0" dirty="0">
                <a:solidFill>
                  <a:srgbClr val="002060"/>
                </a:solidFill>
                <a:latin typeface="Roboto" panose="02000000000000000000" pitchFamily="2" charset="0"/>
                <a:ea typeface="Roboto" panose="02000000000000000000" pitchFamily="2" charset="0"/>
              </a:rPr>
              <a:t>Повышение квалификации работников сетевого комплекса</a:t>
            </a:r>
          </a:p>
        </p:txBody>
      </p:sp>
      <p:sp>
        <p:nvSpPr>
          <p:cNvPr id="19" name="Прямоугольник 18">
            <a:extLst>
              <a:ext uri="{FF2B5EF4-FFF2-40B4-BE49-F238E27FC236}">
                <a16:creationId xmlns:a16="http://schemas.microsoft.com/office/drawing/2014/main" id="{0743C945-097C-4DDA-B60B-5C7566399E31}"/>
              </a:ext>
            </a:extLst>
          </p:cNvPr>
          <p:cNvSpPr/>
          <p:nvPr/>
        </p:nvSpPr>
        <p:spPr>
          <a:xfrm>
            <a:off x="8194557" y="1910698"/>
            <a:ext cx="3644124" cy="3241594"/>
          </a:xfrm>
          <a:prstGeom prst="rect">
            <a:avLst/>
          </a:prstGeom>
          <a:solidFill>
            <a:srgbClr val="002060">
              <a:alpha val="4000"/>
            </a:srgbClr>
          </a:solidFill>
          <a:ln w="25400" cap="flat" cmpd="sng" algn="ctr">
            <a:noFill/>
            <a:prstDash val="solid"/>
          </a:ln>
          <a:effectLst/>
        </p:spPr>
        <p:txBody>
          <a:bodyPr tIns="0"/>
          <a:lstStyle/>
          <a:p>
            <a:pPr marL="285750" indent="-285750" eaLnBrk="1" fontAlgn="auto" hangingPunct="1">
              <a:spcBef>
                <a:spcPts val="200"/>
              </a:spcBef>
              <a:spcAft>
                <a:spcPts val="200"/>
              </a:spcAft>
              <a:buClr>
                <a:srgbClr val="4F81BD"/>
              </a:buClr>
              <a:buFont typeface="Wingdings" panose="05000000000000000000" pitchFamily="2" charset="2"/>
              <a:buChar char="§"/>
              <a:defRPr/>
            </a:pPr>
            <a:r>
              <a:rPr lang="ru-RU" kern="0" dirty="0">
                <a:solidFill>
                  <a:srgbClr val="002060"/>
                </a:solidFill>
                <a:latin typeface="Roboto" panose="02000000000000000000" pitchFamily="2" charset="0"/>
                <a:ea typeface="Roboto" panose="02000000000000000000" pitchFamily="2" charset="0"/>
              </a:rPr>
              <a:t>Проведение исследований, апробации, пилотирования и последующего внедрения технологий</a:t>
            </a:r>
          </a:p>
          <a:p>
            <a:pPr marL="285750" indent="-285750" eaLnBrk="1" fontAlgn="auto" hangingPunct="1">
              <a:spcBef>
                <a:spcPts val="200"/>
              </a:spcBef>
              <a:spcAft>
                <a:spcPts val="200"/>
              </a:spcAft>
              <a:buClr>
                <a:srgbClr val="4F81BD"/>
              </a:buClr>
              <a:buFont typeface="Wingdings" panose="05000000000000000000" pitchFamily="2" charset="2"/>
              <a:buChar char="§"/>
              <a:defRPr/>
            </a:pPr>
            <a:r>
              <a:rPr lang="ru-RU" kern="0" dirty="0">
                <a:solidFill>
                  <a:srgbClr val="002060"/>
                </a:solidFill>
                <a:latin typeface="Roboto" panose="02000000000000000000" pitchFamily="2" charset="0"/>
                <a:ea typeface="Roboto" panose="02000000000000000000" pitchFamily="2" charset="0"/>
              </a:rPr>
              <a:t>Сокращение затрат: перемещение испытаний с зарубежных </a:t>
            </a:r>
            <a:br>
              <a:rPr lang="ru-RU" kern="0" dirty="0">
                <a:solidFill>
                  <a:srgbClr val="002060"/>
                </a:solidFill>
                <a:latin typeface="Roboto" panose="02000000000000000000" pitchFamily="2" charset="0"/>
                <a:ea typeface="Roboto" panose="02000000000000000000" pitchFamily="2" charset="0"/>
              </a:rPr>
            </a:br>
            <a:r>
              <a:rPr lang="ru-RU" kern="0" dirty="0">
                <a:solidFill>
                  <a:srgbClr val="002060"/>
                </a:solidFill>
                <a:latin typeface="Roboto" panose="02000000000000000000" pitchFamily="2" charset="0"/>
                <a:ea typeface="Roboto" panose="02000000000000000000" pitchFamily="2" charset="0"/>
              </a:rPr>
              <a:t>на российские площадки</a:t>
            </a:r>
          </a:p>
          <a:p>
            <a:pPr marL="285750" indent="-285750" eaLnBrk="1" fontAlgn="auto" hangingPunct="1">
              <a:spcBef>
                <a:spcPts val="200"/>
              </a:spcBef>
              <a:spcAft>
                <a:spcPts val="200"/>
              </a:spcAft>
              <a:buClr>
                <a:srgbClr val="4F81BD"/>
              </a:buClr>
              <a:buFont typeface="Wingdings" panose="05000000000000000000" pitchFamily="2" charset="2"/>
              <a:buChar char="§"/>
              <a:defRPr/>
            </a:pPr>
            <a:r>
              <a:rPr lang="ru-RU" kern="0" dirty="0">
                <a:solidFill>
                  <a:srgbClr val="002060"/>
                </a:solidFill>
                <a:latin typeface="Roboto" panose="02000000000000000000" pitchFamily="2" charset="0"/>
                <a:ea typeface="Roboto" panose="02000000000000000000" pitchFamily="2" charset="0"/>
              </a:rPr>
              <a:t>Повышение экспортного потенциала</a:t>
            </a:r>
          </a:p>
        </p:txBody>
      </p:sp>
      <p:sp>
        <p:nvSpPr>
          <p:cNvPr id="20" name="Прямоугольник 19">
            <a:extLst>
              <a:ext uri="{FF2B5EF4-FFF2-40B4-BE49-F238E27FC236}">
                <a16:creationId xmlns:a16="http://schemas.microsoft.com/office/drawing/2014/main" id="{8F900429-68C7-4280-9487-3B6C8726B95C}"/>
              </a:ext>
            </a:extLst>
          </p:cNvPr>
          <p:cNvSpPr/>
          <p:nvPr/>
        </p:nvSpPr>
        <p:spPr>
          <a:xfrm>
            <a:off x="4435728" y="5449679"/>
            <a:ext cx="3516784" cy="831407"/>
          </a:xfrm>
          <a:prstGeom prst="rect">
            <a:avLst/>
          </a:prstGeom>
          <a:ln w="6350"/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>
              <a:spcAft>
                <a:spcPts val="300"/>
              </a:spcAft>
            </a:pPr>
            <a:r>
              <a:rPr lang="ru-RU" b="1" dirty="0">
                <a:solidFill>
                  <a:srgbClr val="669900"/>
                </a:solidFill>
                <a:latin typeface="Roboto" panose="02000000000000000000" pitchFamily="2" charset="0"/>
                <a:ea typeface="Roboto" panose="02000000000000000000" pitchFamily="2" charset="0"/>
              </a:rPr>
              <a:t>Удовлетворение потребностей</a:t>
            </a:r>
          </a:p>
        </p:txBody>
      </p:sp>
      <p:pic>
        <p:nvPicPr>
          <p:cNvPr id="21" name="Рисунок 20" descr="Искусственный интеллект контур">
            <a:extLst>
              <a:ext uri="{FF2B5EF4-FFF2-40B4-BE49-F238E27FC236}">
                <a16:creationId xmlns:a16="http://schemas.microsoft.com/office/drawing/2014/main" id="{DDC0CA8E-CE3D-42D5-9554-0B657655661B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xmlns="" r:embed="rId5"/>
              </a:ext>
            </a:extLst>
          </a:blip>
          <a:stretch>
            <a:fillRect/>
          </a:stretch>
        </p:blipFill>
        <p:spPr>
          <a:xfrm>
            <a:off x="3059899" y="4992479"/>
            <a:ext cx="914400" cy="914400"/>
          </a:xfrm>
          <a:prstGeom prst="rect">
            <a:avLst/>
          </a:prstGeom>
        </p:spPr>
      </p:pic>
      <p:sp>
        <p:nvSpPr>
          <p:cNvPr id="22" name="Прямоугольник 21">
            <a:extLst>
              <a:ext uri="{FF2B5EF4-FFF2-40B4-BE49-F238E27FC236}">
                <a16:creationId xmlns:a16="http://schemas.microsoft.com/office/drawing/2014/main" id="{B8EC2B5E-AA6B-45A8-8D8A-A96651844DEE}"/>
              </a:ext>
            </a:extLst>
          </p:cNvPr>
          <p:cNvSpPr/>
          <p:nvPr/>
        </p:nvSpPr>
        <p:spPr>
          <a:xfrm>
            <a:off x="2651799" y="5938304"/>
            <a:ext cx="1720678" cy="454649"/>
          </a:xfrm>
          <a:prstGeom prst="rect">
            <a:avLst/>
          </a:prstGeom>
          <a:noFill/>
          <a:ln w="6350">
            <a:noFill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>
              <a:spcAft>
                <a:spcPts val="300"/>
              </a:spcAft>
            </a:pPr>
            <a:r>
              <a:rPr lang="ru-RU" dirty="0">
                <a:solidFill>
                  <a:srgbClr val="002060"/>
                </a:solidFill>
                <a:latin typeface="Roboto" panose="02000000000000000000" pitchFamily="2" charset="0"/>
                <a:ea typeface="Roboto" panose="02000000000000000000" pitchFamily="2" charset="0"/>
              </a:rPr>
              <a:t>Умный потребитель</a:t>
            </a:r>
          </a:p>
        </p:txBody>
      </p:sp>
    </p:spTree>
    <p:extLst>
      <p:ext uri="{BB962C8B-B14F-4D97-AF65-F5344CB8AC3E}">
        <p14:creationId xmlns:p14="http://schemas.microsoft.com/office/powerpoint/2010/main" val="2504553005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Номер слайда 12">
            <a:extLst>
              <a:ext uri="{FF2B5EF4-FFF2-40B4-BE49-F238E27FC236}">
                <a16:creationId xmlns:a16="http://schemas.microsoft.com/office/drawing/2014/main" id="{8D845052-C9B8-5A4E-B0F2-A9C16EFAEA2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387076" y="6481224"/>
            <a:ext cx="479480" cy="183703"/>
          </a:xfrm>
        </p:spPr>
        <p:txBody>
          <a:bodyPr lIns="0" tIns="0" rIns="0" bIns="0"/>
          <a:lstStyle/>
          <a:p>
            <a:fld id="{5B5BDD84-EC73-C342-BB1E-BA83D6DD292C}" type="slidenum">
              <a:rPr lang="ru-RU" sz="1100" smtClean="0">
                <a:solidFill>
                  <a:schemeClr val="tx1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17</a:t>
            </a:fld>
            <a:endParaRPr lang="ru-RU" sz="1100" dirty="0">
              <a:solidFill>
                <a:schemeClr val="tx1"/>
              </a:solidFill>
              <a:latin typeface="Roboto" panose="02000000000000000000" pitchFamily="2" charset="0"/>
              <a:ea typeface="Roboto" panose="02000000000000000000" pitchFamily="2" charset="0"/>
              <a:cs typeface="Roboto" panose="02000000000000000000" pitchFamily="2" charset="0"/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EF376723-8CAF-ABA8-B4A8-3FAA4887928A}"/>
              </a:ext>
            </a:extLst>
          </p:cNvPr>
          <p:cNvSpPr txBox="1"/>
          <p:nvPr/>
        </p:nvSpPr>
        <p:spPr>
          <a:xfrm>
            <a:off x="501042" y="1886725"/>
            <a:ext cx="7006664" cy="492443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ru-RU" sz="3200" b="1" dirty="0">
                <a:solidFill>
                  <a:srgbClr val="252B62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Спасибо за внимание!</a:t>
            </a:r>
          </a:p>
        </p:txBody>
      </p:sp>
    </p:spTree>
    <p:extLst>
      <p:ext uri="{BB962C8B-B14F-4D97-AF65-F5344CB8AC3E}">
        <p14:creationId xmlns:p14="http://schemas.microsoft.com/office/powerpoint/2010/main" val="1692771674"/>
      </p:ext>
    </p:extLst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723</TotalTime>
  <Words>972</Words>
  <Application>Microsoft Office PowerPoint</Application>
  <PresentationFormat>Широкоэкранный</PresentationFormat>
  <Paragraphs>251</Paragraphs>
  <Slides>17</Slides>
  <Notes>16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7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17</vt:i4>
      </vt:variant>
    </vt:vector>
  </HeadingPairs>
  <TitlesOfParts>
    <vt:vector size="25" baseType="lpstr">
      <vt:lpstr>Arial</vt:lpstr>
      <vt:lpstr>Arial Narrow</vt:lpstr>
      <vt:lpstr>Calibri</vt:lpstr>
      <vt:lpstr>Calibri Light</vt:lpstr>
      <vt:lpstr>PF Din Text Cond Pro</vt:lpstr>
      <vt:lpstr>Roboto</vt:lpstr>
      <vt:lpstr>Wingdings</vt:lpstr>
      <vt:lpstr>Тема Office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p k</dc:creator>
  <cp:lastModifiedBy>Anastasia Veronica Bradbury</cp:lastModifiedBy>
  <cp:revision>35</cp:revision>
  <dcterms:created xsi:type="dcterms:W3CDTF">2022-04-06T14:14:41Z</dcterms:created>
  <dcterms:modified xsi:type="dcterms:W3CDTF">2024-07-01T04:57:23Z</dcterms:modified>
</cp:coreProperties>
</file>