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75" r:id="rId2"/>
    <p:sldId id="268" r:id="rId3"/>
    <p:sldId id="273" r:id="rId4"/>
    <p:sldId id="276" r:id="rId5"/>
    <p:sldId id="277" r:id="rId6"/>
    <p:sldId id="278" r:id="rId7"/>
    <p:sldId id="279" r:id="rId8"/>
    <p:sldId id="280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FF"/>
    <a:srgbClr val="252B62"/>
    <a:srgbClr val="05D8FF"/>
    <a:srgbClr val="242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5"/>
    <p:restoredTop sz="94626"/>
  </p:normalViewPr>
  <p:slideViewPr>
    <p:cSldViewPr snapToGrid="0" snapToObjects="1">
      <p:cViewPr varScale="1">
        <p:scale>
          <a:sx n="86" d="100"/>
          <a:sy n="86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Roboto" panose="02000000000000000000" pitchFamily="2" charset="0"/>
                <a:cs typeface="Roboto" panose="02000000000000000000" pitchFamily="2" charset="0"/>
              </a:rPr>
              <a:t>Рынок</a:t>
            </a:r>
            <a:r>
              <a:rPr lang="en-US" dirty="0"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latin typeface="Roboto" panose="02000000000000000000" pitchFamily="2" charset="0"/>
                <a:cs typeface="Roboto" panose="02000000000000000000" pitchFamily="2" charset="0"/>
              </a:rPr>
              <a:t>КРУ+КРУЭ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Рынок КРУ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7D-487C-A02C-F73EA27E88B5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7D-487C-A02C-F73EA27E88B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7D-487C-A02C-F73EA27E88B5}"/>
              </c:ext>
            </c:extLst>
          </c:dPt>
          <c:cat>
            <c:strRef>
              <c:f>Лист1!$A$2:$A$4</c:f>
              <c:strCache>
                <c:ptCount val="3"/>
                <c:pt idx="0">
                  <c:v>Международные компании (Европа)</c:v>
                </c:pt>
                <c:pt idx="1">
                  <c:v>Ведущие российские производители </c:v>
                </c:pt>
                <c:pt idx="2">
                  <c:v>Другие российские производители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65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7D-487C-A02C-F73EA27E8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Roboto" panose="02000000000000000000" pitchFamily="2" charset="0"/>
                <a:cs typeface="Roboto" panose="02000000000000000000" pitchFamily="2" charset="0"/>
              </a:rPr>
              <a:t>Рынок</a:t>
            </a:r>
            <a:r>
              <a:rPr lang="en-US" dirty="0"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latin typeface="Roboto" panose="02000000000000000000" pitchFamily="2" charset="0"/>
                <a:cs typeface="Roboto" panose="02000000000000000000" pitchFamily="2" charset="0"/>
              </a:rPr>
              <a:t>КРУ+КРУЭ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Рынок КРУ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E5-418F-9099-7CCF7DEB1ACB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CE5-418F-9099-7CCF7DEB1ACB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CE5-418F-9099-7CCF7DEB1ACB}"/>
              </c:ext>
            </c:extLst>
          </c:dPt>
          <c:dPt>
            <c:idx val="3"/>
            <c:bubble3D val="0"/>
            <c:explosion val="12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CE5-418F-9099-7CCF7DEB1ACB}"/>
              </c:ext>
            </c:extLst>
          </c:dPt>
          <c:cat>
            <c:strRef>
              <c:f>Лист1!$A$2:$A$5</c:f>
              <c:strCache>
                <c:ptCount val="4"/>
                <c:pt idx="0">
                  <c:v>Международные компании (Китай, Корея)</c:v>
                </c:pt>
                <c:pt idx="1">
                  <c:v>Ведущие российские производители</c:v>
                </c:pt>
                <c:pt idx="2">
                  <c:v>Другие российские производители</c:v>
                </c:pt>
                <c:pt idx="3">
                  <c:v>Новые российские производители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70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E5-418F-9099-7CCF7DEB1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79E23DD9-9B11-9142-95B5-DCBF81C4817B}" type="datetimeFigureOut">
              <a:rPr lang="ru-RU" smtClean="0"/>
              <a:pPr/>
              <a:t>22.06.2024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0C60AAC6-4D8D-1448-AD7F-85CA8B6BCCD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30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463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975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166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447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274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560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720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301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572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044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8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997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354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41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26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6B7C-3AEA-7741-AE5F-3ADB37EF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67539-C75B-BB43-830C-67842BE2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48966-0519-F64A-BECA-F18D9E24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37A43-2A0D-4244-BD5B-730BDBA5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3101C3-23BE-B142-8343-EFB35AE9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0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FE214-9BB6-A44D-9F9E-6D57901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FA10-D938-7544-8AA2-EA10D02B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2D438-116E-224A-BFD9-07E568000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381C-8E4A-964B-8DE9-AD91BEA5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B20B4-8208-8C4F-89B1-363D38F5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ABA92-7BEF-E647-9735-E847CA21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1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7376-BBF2-6846-A9F4-628CA8F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38898-847E-9A4C-9F27-7DF4412F5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FFA093-FDB7-1740-9468-BBB494C35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4DE93E-02D1-D54E-8F11-730196F79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4C202-7C90-E64C-BC36-24CE6C5B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98062-8D47-C846-9B27-DC66748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A38607-1960-6A42-85AA-D22E48FA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980BE-4A7B-224A-AE09-DCC10A2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8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B756-1D71-EA41-9D91-2D6DDAE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E8688-76EC-5548-9719-A26B9AD6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9AF663-F65F-774A-B35D-0458045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0D7239-ED48-E44B-BB7F-D6DDBA78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3562A-7F6F-6741-A03E-637FE57C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CCDA-AD96-CD4F-918A-DB905658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3A2F8E-14C4-3A4F-BF80-DC924F4F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E4E99-85AC-0649-BD81-CEAE1CC5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B903C-E6E5-7D4E-8813-2DE69BC8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F8804-A8A7-7841-AFDD-73B11E17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31A-2FA3-6D40-AFA1-4CBD9DF1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76C06-9A67-9A47-B44C-02C1B96A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24DC23-DDCF-C643-8CF9-61BC73D6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44E2F-EE88-6347-98EC-58C88B52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8A75D3-5134-C945-8312-65C4B7D61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F7885-FE03-F749-8EB0-75CE8BF7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9D6331-7DD6-D845-B189-C42B65D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5C94C-E82D-FD4B-BB9B-D77CA57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8BBEF-7D7C-E447-9BFB-2A82C0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D848-0828-D043-8E3F-EF6A2D3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FCC5D-EC4C-8D45-ABEE-678142718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DC6FC-FA42-2748-B4C0-8B25AF6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0C84A-930C-1E42-92BE-644F80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2D13-8322-A949-8445-4890B87B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87B505-FF14-A94E-84FB-3F4DB1D33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8E6AC-757F-AD47-858C-B4039BBC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047CD-C8FD-A849-9C8F-2AF485D8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22.06.2024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2E943-3DED-1A4F-AF19-A9A3D35A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288F5-1553-E642-9675-FCD9D672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FB6F4304-F343-7549-A2B2-BC423FA7D99F}" type="datetimeFigureOut">
              <a:rPr lang="ru-RU" smtClean="0"/>
              <a:pPr/>
              <a:t>22.06.2024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5B5BDD84-EC73-C342-BB1E-BA83D6DD292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31.pn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jp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595065" y="4456580"/>
            <a:ext cx="7321268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Отличия распределительных устройств среднего напряжения, изготовленных в соответствии со стандартами ГОСТ, IEC и GB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539238" y="4790528"/>
            <a:ext cx="197701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Патрушев М.А.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Электрощит Самара</a:t>
            </a: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204011" y="451771"/>
            <a:ext cx="405904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вопроса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обсуждения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2" r="19922"/>
          <a:stretch/>
        </p:blipFill>
        <p:spPr>
          <a:xfrm>
            <a:off x="6987906" y="1635598"/>
            <a:ext cx="2206495" cy="2206495"/>
          </a:xfrm>
          <a:prstGeom prst="ellipse">
            <a:avLst/>
          </a:prstGeom>
          <a:ln w="38100">
            <a:solidFill>
              <a:srgbClr val="1D2B48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73861D-381C-B09F-9014-FB95846D2324}"/>
              </a:ext>
            </a:extLst>
          </p:cNvPr>
          <p:cNvSpPr txBox="1"/>
          <p:nvPr/>
        </p:nvSpPr>
        <p:spPr>
          <a:xfrm>
            <a:off x="6155569" y="4036178"/>
            <a:ext cx="38711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63">
              <a:defRPr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Можно ли использовать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оборудование, 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 defTabSz="609563">
              <a:defRPr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изготовленное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стандартам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IEC, GB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России?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t="738" b="738"/>
          <a:stretch/>
        </p:blipFill>
        <p:spPr>
          <a:xfrm>
            <a:off x="2878823" y="1633376"/>
            <a:ext cx="2208717" cy="220871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73861D-381C-B09F-9014-FB95846D2324}"/>
              </a:ext>
            </a:extLst>
          </p:cNvPr>
          <p:cNvSpPr txBox="1"/>
          <p:nvPr/>
        </p:nvSpPr>
        <p:spPr>
          <a:xfrm>
            <a:off x="2180044" y="4036178"/>
            <a:ext cx="36062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63">
              <a:defRPr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Ключевые отличия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оборудования, 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изготовленного 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стандартам 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ГОСТ,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IEC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GB</a:t>
            </a:r>
          </a:p>
        </p:txBody>
      </p:sp>
    </p:spTree>
    <p:extLst>
      <p:ext uri="{BB962C8B-B14F-4D97-AF65-F5344CB8AC3E}">
        <p14:creationId xmlns:p14="http://schemas.microsoft.com/office/powerpoint/2010/main" val="3645364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2753381" y="1886725"/>
            <a:ext cx="664482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Что такое среднее напряжение?</a:t>
            </a:r>
          </a:p>
        </p:txBody>
      </p:sp>
    </p:spTree>
    <p:extLst>
      <p:ext uri="{BB962C8B-B14F-4D97-AF65-F5344CB8AC3E}">
        <p14:creationId xmlns:p14="http://schemas.microsoft.com/office/powerpoint/2010/main" val="3952380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925229" y="451771"/>
            <a:ext cx="491768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Что такое среднее напряжение?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7" name="Straight Connector 15">
            <a:extLst>
              <a:ext uri="{FF2B5EF4-FFF2-40B4-BE49-F238E27FC236}">
                <a16:creationId xmlns:a16="http://schemas.microsoft.com/office/drawing/2014/main" id="{90A9E779-A8EE-4B2A-9657-F282D244295A}"/>
              </a:ext>
            </a:extLst>
          </p:cNvPr>
          <p:cNvCxnSpPr/>
          <p:nvPr/>
        </p:nvCxnSpPr>
        <p:spPr>
          <a:xfrm>
            <a:off x="4114217" y="1880472"/>
            <a:ext cx="0" cy="3981451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09FBB67D-E824-44EE-831C-EA1FB4492CE7}"/>
              </a:ext>
            </a:extLst>
          </p:cNvPr>
          <p:cNvCxnSpPr/>
          <p:nvPr/>
        </p:nvCxnSpPr>
        <p:spPr>
          <a:xfrm>
            <a:off x="8101735" y="1880472"/>
            <a:ext cx="0" cy="3981451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9">
            <a:extLst>
              <a:ext uri="{FF2B5EF4-FFF2-40B4-BE49-F238E27FC236}">
                <a16:creationId xmlns:a16="http://schemas.microsoft.com/office/drawing/2014/main" id="{3F065AC5-F01D-202E-5030-F39ADDA643B0}"/>
              </a:ext>
            </a:extLst>
          </p:cNvPr>
          <p:cNvSpPr/>
          <p:nvPr/>
        </p:nvSpPr>
        <p:spPr>
          <a:xfrm>
            <a:off x="23374" y="1036320"/>
            <a:ext cx="4066524" cy="5779008"/>
          </a:xfrm>
          <a:prstGeom prst="rect">
            <a:avLst/>
          </a:prstGeom>
          <a:noFill/>
          <a:ln w="762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472099-A3BB-D4A1-BF14-1B50B1BC1AE0}"/>
              </a:ext>
            </a:extLst>
          </p:cNvPr>
          <p:cNvSpPr txBox="1"/>
          <p:nvPr/>
        </p:nvSpPr>
        <p:spPr>
          <a:xfrm>
            <a:off x="4494612" y="1787202"/>
            <a:ext cx="343444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IEC 60050</a:t>
            </a:r>
          </a:p>
          <a:p>
            <a:pPr marL="0" marR="0" lvl="0" indent="0" algn="ctr" defTabSz="609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«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International electrotechnical vocabulary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»</a:t>
            </a:r>
          </a:p>
          <a:p>
            <a:pPr marL="0" marR="0" lvl="0" indent="0" algn="ctr" defTabSz="609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58FF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Среднее напряжение (аббревиатура: MV –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0058FF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medium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58FF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0058FF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voltage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58FF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(не используется в Великобритании в этом значении, а также в Австралии)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 - любой набор уровней напряжения, лежащий между низким и высоким напряжением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1D2B48"/>
              </a:solidFill>
              <a:effectLst/>
              <a:uLnTx/>
              <a:uFillTx/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C7B5E3-7481-50A0-917D-5623F23705AD}"/>
              </a:ext>
            </a:extLst>
          </p:cNvPr>
          <p:cNvSpPr txBox="1"/>
          <p:nvPr/>
        </p:nvSpPr>
        <p:spPr>
          <a:xfrm>
            <a:off x="8420697" y="1787202"/>
            <a:ext cx="34344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ANSI C84.1-2020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«American national standard for electric power systems and equipment  - voltage ratings (60 Hertz)»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1D2B48"/>
              </a:solidFill>
              <a:effectLst/>
              <a:uLnTx/>
              <a:uFillTx/>
              <a:latin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609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b="1" i="0" u="none" strike="noStrike" kern="1200" cap="none" spc="0" normalizeH="0" baseline="0" noProof="0" dirty="0">
              <a:ln>
                <a:noFill/>
              </a:ln>
              <a:solidFill>
                <a:srgbClr val="0058FF"/>
              </a:solidFill>
              <a:effectLst/>
              <a:uLnTx/>
              <a:uFillTx/>
              <a:latin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609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58FF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Среднее напряжение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это класс номинальных напряжений более 1000 В и менее 100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кВ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1D2B48"/>
              </a:solidFill>
              <a:effectLst/>
              <a:uLnTx/>
              <a:uFillTx/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73861D-381C-B09F-9014-FB95846D2324}"/>
              </a:ext>
            </a:extLst>
          </p:cNvPr>
          <p:cNvSpPr txBox="1"/>
          <p:nvPr/>
        </p:nvSpPr>
        <p:spPr>
          <a:xfrm>
            <a:off x="360808" y="1787201"/>
            <a:ext cx="3434448" cy="401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ГОСТ 32144-2013</a:t>
            </a:r>
            <a: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«Нормы качества электрической энергии в системах электроснабжения общего назначения»</a:t>
            </a:r>
          </a:p>
          <a:p>
            <a:pPr marL="0" marR="0" lvl="0" indent="0" algn="ctr" defTabSz="609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п.3.1.12.</a:t>
            </a:r>
            <a: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58FF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Среднее напряжение –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напряжение, номинальное среднеквадратическое значение которого превышает 1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кВ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, но не превышает 35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rgbClr val="1D2B48"/>
                </a:solidFill>
                <a:effectLst/>
                <a:uLnTx/>
                <a:uFillTx/>
                <a:latin typeface="Roboto" panose="02000000000000000000" pitchFamily="2" charset="0"/>
                <a:cs typeface="Roboto" panose="02000000000000000000" pitchFamily="2" charset="0"/>
              </a:rPr>
              <a:t>кВ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1D2B48"/>
              </a:solidFill>
              <a:effectLst/>
              <a:uLnTx/>
              <a:uFillTx/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74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2541508" y="1886725"/>
            <a:ext cx="66448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Российский рынок распределительных устройств </a:t>
            </a:r>
            <a:b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 35 </a:t>
            </a:r>
            <a:r>
              <a:rPr lang="ru-RU" sz="3200" b="1" dirty="0" err="1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sz="3200" b="1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359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059044" y="451771"/>
            <a:ext cx="748216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Российский рынок РУ до 35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Стрелка: вправо 2">
            <a:extLst>
              <a:ext uri="{FF2B5EF4-FFF2-40B4-BE49-F238E27FC236}">
                <a16:creationId xmlns:a16="http://schemas.microsoft.com/office/drawing/2014/main" id="{83E04E62-571B-488F-8FE3-53FCA891D414}"/>
              </a:ext>
            </a:extLst>
          </p:cNvPr>
          <p:cNvSpPr/>
          <p:nvPr/>
        </p:nvSpPr>
        <p:spPr>
          <a:xfrm>
            <a:off x="701748" y="5592677"/>
            <a:ext cx="10646735" cy="673395"/>
          </a:xfrm>
          <a:prstGeom prst="rightArrow">
            <a:avLst/>
          </a:prstGeom>
          <a:solidFill>
            <a:srgbClr val="77D0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43D1B316-1930-4FDC-9951-7A86139E896A}"/>
              </a:ext>
            </a:extLst>
          </p:cNvPr>
          <p:cNvCxnSpPr>
            <a:cxnSpLocks/>
          </p:cNvCxnSpPr>
          <p:nvPr/>
        </p:nvCxnSpPr>
        <p:spPr>
          <a:xfrm>
            <a:off x="5912285" y="1415441"/>
            <a:ext cx="0" cy="4315216"/>
          </a:xfrm>
          <a:prstGeom prst="line">
            <a:avLst/>
          </a:prstGeom>
          <a:noFill/>
          <a:ln w="38100" cap="flat" cmpd="sng" algn="ctr">
            <a:solidFill>
              <a:srgbClr val="77D0E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FBED8E0-8C4C-4E1B-8E14-1F6210867E00}"/>
              </a:ext>
            </a:extLst>
          </p:cNvPr>
          <p:cNvSpPr txBox="1"/>
          <p:nvPr/>
        </p:nvSpPr>
        <p:spPr>
          <a:xfrm>
            <a:off x="5533372" y="5785324"/>
            <a:ext cx="757825" cy="288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rtlCol="0" anchor="ctr">
            <a:noAutofit/>
          </a:bodyPr>
          <a:lstStyle/>
          <a:p>
            <a:pPr algn="ctr"/>
            <a:r>
              <a:rPr lang="ru-RU" b="1" dirty="0">
                <a:solidFill>
                  <a:srgbClr val="1D2B48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2022</a:t>
            </a: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ED181D65-3670-4424-8137-3F44B07263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1748658"/>
              </p:ext>
            </p:extLst>
          </p:nvPr>
        </p:nvGraphicFramePr>
        <p:xfrm>
          <a:off x="148158" y="1358756"/>
          <a:ext cx="5565343" cy="4137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8FBED8E0-8C4C-4E1B-8E14-1F6210867E00}"/>
              </a:ext>
            </a:extLst>
          </p:cNvPr>
          <p:cNvSpPr txBox="1"/>
          <p:nvPr/>
        </p:nvSpPr>
        <p:spPr>
          <a:xfrm>
            <a:off x="2551916" y="5785324"/>
            <a:ext cx="757825" cy="288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rtlCol="0" anchor="ctr">
            <a:noAutofit/>
          </a:bodyPr>
          <a:lstStyle/>
          <a:p>
            <a:pPr algn="ctr"/>
            <a:r>
              <a:rPr lang="ru-RU" b="1" dirty="0">
                <a:solidFill>
                  <a:srgbClr val="1D2B48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до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0FB0C4E2-3010-4E37-B37E-E272DD283528}"/>
              </a:ext>
            </a:extLst>
          </p:cNvPr>
          <p:cNvCxnSpPr>
            <a:stCxn id="31" idx="0"/>
            <a:endCxn id="30" idx="2"/>
          </p:cNvCxnSpPr>
          <p:nvPr/>
        </p:nvCxnSpPr>
        <p:spPr>
          <a:xfrm flipV="1">
            <a:off x="2930829" y="5496353"/>
            <a:ext cx="0" cy="288971"/>
          </a:xfrm>
          <a:prstGeom prst="line">
            <a:avLst/>
          </a:prstGeom>
          <a:noFill/>
          <a:ln w="28575" cap="flat" cmpd="sng" algn="ctr">
            <a:solidFill>
              <a:srgbClr val="ED7D31"/>
            </a:solidFill>
            <a:prstDash val="solid"/>
            <a:miter lim="800000"/>
            <a:headEnd type="oval"/>
          </a:ln>
          <a:effectLst/>
        </p:spPr>
      </p:cxnSp>
      <p:grpSp>
        <p:nvGrpSpPr>
          <p:cNvPr id="33" name="Группа 32"/>
          <p:cNvGrpSpPr/>
          <p:nvPr/>
        </p:nvGrpSpPr>
        <p:grpSpPr>
          <a:xfrm>
            <a:off x="5980398" y="1358756"/>
            <a:ext cx="5565343" cy="4720350"/>
            <a:chOff x="5980398" y="1358756"/>
            <a:chExt cx="5565343" cy="4720350"/>
          </a:xfrm>
        </p:grpSpPr>
        <p:graphicFrame>
          <p:nvGraphicFramePr>
            <p:cNvPr id="34" name="Диаграмма 33">
              <a:extLst>
                <a:ext uri="{FF2B5EF4-FFF2-40B4-BE49-F238E27FC236}">
                  <a16:creationId xmlns:a16="http://schemas.microsoft.com/office/drawing/2014/main" id="{E09F9A96-EF87-42F5-9321-F9B0916BBF4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59256320"/>
                </p:ext>
              </p:extLst>
            </p:nvPr>
          </p:nvGraphicFramePr>
          <p:xfrm>
            <a:off x="5980398" y="1358756"/>
            <a:ext cx="5565343" cy="41375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BED8E0-8C4C-4E1B-8E14-1F6210867E00}"/>
                </a:ext>
              </a:extLst>
            </p:cNvPr>
            <p:cNvSpPr txBox="1"/>
            <p:nvPr/>
          </p:nvSpPr>
          <p:spPr>
            <a:xfrm>
              <a:off x="8332956" y="5791007"/>
              <a:ext cx="851284" cy="2880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1D2B48"/>
                  </a:solidFill>
                  <a:effectLst/>
                  <a:uLnTx/>
                  <a:uFillTx/>
                  <a:latin typeface="Roboto" panose="02000000000000000000" pitchFamily="2" charset="0"/>
                  <a:cs typeface="Roboto" panose="02000000000000000000" pitchFamily="2" charset="0"/>
                </a:rPr>
                <a:t>после</a:t>
              </a:r>
            </a:p>
          </p:txBody>
        </p: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EE070D90-24B5-495A-A337-E78A77E414CD}"/>
                </a:ext>
              </a:extLst>
            </p:cNvPr>
            <p:cNvCxnSpPr/>
            <p:nvPr/>
          </p:nvCxnSpPr>
          <p:spPr>
            <a:xfrm flipV="1">
              <a:off x="8758598" y="5496353"/>
              <a:ext cx="0" cy="288971"/>
            </a:xfrm>
            <a:prstGeom prst="line">
              <a:avLst/>
            </a:prstGeom>
            <a:noFill/>
            <a:ln w="28575" cap="flat" cmpd="sng" algn="ctr">
              <a:solidFill>
                <a:srgbClr val="ED7D31"/>
              </a:solidFill>
              <a:prstDash val="solid"/>
              <a:miter lim="800000"/>
              <a:headEnd type="oval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0585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2541508" y="1886725"/>
            <a:ext cx="66448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Стандарты для распределительных устройств: </a:t>
            </a:r>
            <a:b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ГОСТ, </a:t>
            </a:r>
            <a:r>
              <a:rPr lang="en-US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IEC, GB</a:t>
            </a:r>
            <a:endParaRPr lang="ru-RU" sz="3200" b="1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275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478499" y="451771"/>
            <a:ext cx="80627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Стандарты для КРУ в России: хронология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84179" y="4511489"/>
            <a:ext cx="720080" cy="288032"/>
          </a:xfrm>
          <a:prstGeom prst="roundRect">
            <a:avLst/>
          </a:prstGeom>
          <a:solidFill>
            <a:srgbClr val="77D0E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</a:rPr>
              <a:t>1991</a:t>
            </a:r>
          </a:p>
        </p:txBody>
      </p:sp>
      <p:cxnSp>
        <p:nvCxnSpPr>
          <p:cNvPr id="15" name="Прямая соединительная линия 14"/>
          <p:cNvCxnSpPr>
            <a:stCxn id="14" idx="0"/>
          </p:cNvCxnSpPr>
          <p:nvPr/>
        </p:nvCxnSpPr>
        <p:spPr>
          <a:xfrm flipV="1">
            <a:off x="944219" y="4093797"/>
            <a:ext cx="0" cy="417692"/>
          </a:xfrm>
          <a:prstGeom prst="line">
            <a:avLst/>
          </a:prstGeom>
          <a:ln w="38100">
            <a:solidFill>
              <a:srgbClr val="FFC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10444728" y="4511489"/>
            <a:ext cx="720080" cy="288032"/>
          </a:xfrm>
          <a:prstGeom prst="roundRect">
            <a:avLst/>
          </a:prstGeom>
          <a:solidFill>
            <a:srgbClr val="77D0E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</a:rPr>
              <a:t>2023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993442" y="4511489"/>
            <a:ext cx="720080" cy="288032"/>
          </a:xfrm>
          <a:prstGeom prst="roundRect">
            <a:avLst/>
          </a:prstGeom>
          <a:solidFill>
            <a:srgbClr val="77D0E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</a:rPr>
              <a:t>2018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375554" y="4511489"/>
            <a:ext cx="720080" cy="288032"/>
          </a:xfrm>
          <a:prstGeom prst="roundRect">
            <a:avLst/>
          </a:prstGeom>
          <a:solidFill>
            <a:srgbClr val="77D0E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</a:rPr>
              <a:t>2017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58419" y="4511489"/>
            <a:ext cx="720080" cy="288032"/>
          </a:xfrm>
          <a:prstGeom prst="roundRect">
            <a:avLst/>
          </a:prstGeom>
          <a:solidFill>
            <a:srgbClr val="77D0E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</a:rPr>
              <a:t>2014</a:t>
            </a:r>
          </a:p>
        </p:txBody>
      </p:sp>
      <p:pic>
        <p:nvPicPr>
          <p:cNvPr id="20" name="Picture 10">
            <a:extLst>
              <a:ext uri="{FF2B5EF4-FFF2-40B4-BE49-F238E27FC236}">
                <a16:creationId xmlns:a16="http://schemas.microsoft.com/office/drawing/2014/main" id="{3F2FF365-1DD4-4AF2-9DE6-BCD73AE047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73" r="8915"/>
          <a:stretch/>
        </p:blipFill>
        <p:spPr>
          <a:xfrm>
            <a:off x="308139" y="1592478"/>
            <a:ext cx="1309803" cy="213653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1" name="Rectangle 39">
            <a:extLst>
              <a:ext uri="{FF2B5EF4-FFF2-40B4-BE49-F238E27FC236}">
                <a16:creationId xmlns:a16="http://schemas.microsoft.com/office/drawing/2014/main" id="{2B3B8549-5718-4A8F-A883-B9769635B1E1}"/>
              </a:ext>
            </a:extLst>
          </p:cNvPr>
          <p:cNvSpPr/>
          <p:nvPr/>
        </p:nvSpPr>
        <p:spPr>
          <a:xfrm>
            <a:off x="-134858" y="4851716"/>
            <a:ext cx="22348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47663">
              <a:spcBef>
                <a:spcPts val="500"/>
              </a:spcBef>
              <a:spcAft>
                <a:spcPts val="500"/>
              </a:spcAft>
              <a:buClr>
                <a:srgbClr val="3DCD58"/>
              </a:buCl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Внедрение </a:t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rgbClr val="00B05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ГОСТ 14693-90 </a:t>
            </a:r>
            <a:r>
              <a:rPr lang="ru-RU" b="1" dirty="0">
                <a:solidFill>
                  <a:srgbClr val="1C88AE"/>
                </a:solidFill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b="1" dirty="0">
                <a:solidFill>
                  <a:srgbClr val="1C88AE"/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на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КРУ 6-10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Rectangle 40">
            <a:extLst>
              <a:ext uri="{FF2B5EF4-FFF2-40B4-BE49-F238E27FC236}">
                <a16:creationId xmlns:a16="http://schemas.microsoft.com/office/drawing/2014/main" id="{D47A585E-AABE-4C68-9DB9-02255D5054FD}"/>
              </a:ext>
            </a:extLst>
          </p:cNvPr>
          <p:cNvSpPr/>
          <p:nvPr/>
        </p:nvSpPr>
        <p:spPr>
          <a:xfrm>
            <a:off x="2030497" y="4875702"/>
            <a:ext cx="2353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47663">
              <a:spcBef>
                <a:spcPts val="500"/>
              </a:spcBef>
              <a:spcAft>
                <a:spcPts val="500"/>
              </a:spcAft>
              <a:buClr>
                <a:srgbClr val="3DCD58"/>
              </a:buCl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Внедрение </a:t>
            </a:r>
            <a:r>
              <a:rPr lang="ru-RU" b="1" dirty="0">
                <a:solidFill>
                  <a:prstClr val="white"/>
                </a:solidFill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b="1" dirty="0">
                <a:solidFill>
                  <a:prstClr val="white"/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rgbClr val="FF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ГОСТ </a:t>
            </a:r>
            <a:r>
              <a:rPr lang="ru-RU" b="1" dirty="0" smtClean="0">
                <a:solidFill>
                  <a:srgbClr val="FF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Р </a:t>
            </a:r>
            <a:r>
              <a:rPr lang="ru-RU" b="1" dirty="0">
                <a:solidFill>
                  <a:srgbClr val="FF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55190-2012 </a:t>
            </a:r>
            <a:r>
              <a:rPr lang="ru-RU" b="1" dirty="0">
                <a:solidFill>
                  <a:srgbClr val="1C88AE"/>
                </a:solidFill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b="1" dirty="0">
                <a:solidFill>
                  <a:srgbClr val="1C88AE"/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на КРУ 6-35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3" name="Picture 11">
            <a:extLst>
              <a:ext uri="{FF2B5EF4-FFF2-40B4-BE49-F238E27FC236}">
                <a16:creationId xmlns:a16="http://schemas.microsoft.com/office/drawing/2014/main" id="{8F406394-1964-4A13-BDB7-F99CB408A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674" y="1592478"/>
            <a:ext cx="1309803" cy="21365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4" name="Rectangle 41">
            <a:extLst>
              <a:ext uri="{FF2B5EF4-FFF2-40B4-BE49-F238E27FC236}">
                <a16:creationId xmlns:a16="http://schemas.microsoft.com/office/drawing/2014/main" id="{FA65DE70-FC0C-4DEE-A309-78445D18733B}"/>
              </a:ext>
            </a:extLst>
          </p:cNvPr>
          <p:cNvSpPr/>
          <p:nvPr/>
        </p:nvSpPr>
        <p:spPr>
          <a:xfrm>
            <a:off x="7165283" y="4875702"/>
            <a:ext cx="25835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47663">
              <a:spcBef>
                <a:spcPts val="500"/>
              </a:spcBef>
              <a:spcAft>
                <a:spcPts val="500"/>
              </a:spcAft>
              <a:buClr>
                <a:srgbClr val="3DCD58"/>
              </a:buCl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Обновление </a:t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rgbClr val="FF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СТО 56947007-29.130.20.104-2011 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«Типовые технические требования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к КРУ 6-35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кВ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»</a:t>
            </a: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8C57D22E-5C41-4F6E-83F4-4B315B5FE2FB}"/>
              </a:ext>
            </a:extLst>
          </p:cNvPr>
          <p:cNvSpPr/>
          <p:nvPr/>
        </p:nvSpPr>
        <p:spPr>
          <a:xfrm>
            <a:off x="4426575" y="4875702"/>
            <a:ext cx="27902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47663">
              <a:spcBef>
                <a:spcPts val="500"/>
              </a:spcBef>
              <a:spcAft>
                <a:spcPts val="500"/>
              </a:spcAft>
              <a:buClr>
                <a:srgbClr val="3DCD58"/>
              </a:buCl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Внедрение </a:t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rgbClr val="FF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ПНСТ 164 - 2016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«Электрооборудование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для АЭС. Общие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технические требования»</a:t>
            </a: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03452ED5-17F4-40DD-B2FD-9776C7F82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2480" y="1572693"/>
            <a:ext cx="1409587" cy="21309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A147B70A-8AD0-44EE-BC29-65CED6DF38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8071" y="1592478"/>
            <a:ext cx="1409587" cy="21111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>
            <a:extLst>
              <a:ext uri="{FF2B5EF4-FFF2-40B4-BE49-F238E27FC236}">
                <a16:creationId xmlns:a16="http://schemas.microsoft.com/office/drawing/2014/main" id="{9207388C-16B2-4051-97CC-D74AA8E2982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0483" b="10371"/>
          <a:stretch/>
        </p:blipFill>
        <p:spPr>
          <a:xfrm>
            <a:off x="584179" y="1091795"/>
            <a:ext cx="758648" cy="403310"/>
          </a:xfrm>
          <a:prstGeom prst="rect">
            <a:avLst/>
          </a:prstGeom>
        </p:spPr>
      </p:pic>
      <p:pic>
        <p:nvPicPr>
          <p:cNvPr id="39" name="Picture 4">
            <a:extLst>
              <a:ext uri="{FF2B5EF4-FFF2-40B4-BE49-F238E27FC236}">
                <a16:creationId xmlns:a16="http://schemas.microsoft.com/office/drawing/2014/main" id="{5D8CC307-76F0-44E6-8952-1204E74C281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628" r="3024" b="4249"/>
          <a:stretch/>
        </p:blipFill>
        <p:spPr>
          <a:xfrm>
            <a:off x="2923981" y="1058636"/>
            <a:ext cx="520902" cy="495198"/>
          </a:xfrm>
          <a:prstGeom prst="rect">
            <a:avLst/>
          </a:prstGeom>
        </p:spPr>
      </p:pic>
      <p:pic>
        <p:nvPicPr>
          <p:cNvPr id="40" name="Picture 5">
            <a:extLst>
              <a:ext uri="{FF2B5EF4-FFF2-40B4-BE49-F238E27FC236}">
                <a16:creationId xmlns:a16="http://schemas.microsoft.com/office/drawing/2014/main" id="{7B85820D-3ACF-418C-8703-030A83F68FB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4681" b="12146"/>
          <a:stretch/>
        </p:blipFill>
        <p:spPr>
          <a:xfrm>
            <a:off x="5460323" y="1133283"/>
            <a:ext cx="570292" cy="401320"/>
          </a:xfrm>
          <a:prstGeom prst="rect">
            <a:avLst/>
          </a:prstGeom>
        </p:spPr>
      </p:pic>
      <p:pic>
        <p:nvPicPr>
          <p:cNvPr id="41" name="Picture 6">
            <a:extLst>
              <a:ext uri="{FF2B5EF4-FFF2-40B4-BE49-F238E27FC236}">
                <a16:creationId xmlns:a16="http://schemas.microsoft.com/office/drawing/2014/main" id="{02646DF9-1062-48A8-966C-CF1F0CC6DD8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8467" b="16879"/>
          <a:stretch/>
        </p:blipFill>
        <p:spPr>
          <a:xfrm>
            <a:off x="7872220" y="1148079"/>
            <a:ext cx="937593" cy="350521"/>
          </a:xfrm>
          <a:prstGeom prst="rect">
            <a:avLst/>
          </a:prstGeom>
        </p:spPr>
      </p:pic>
      <p:pic>
        <p:nvPicPr>
          <p:cNvPr id="42" name="Picture 9">
            <a:extLst>
              <a:ext uri="{FF2B5EF4-FFF2-40B4-BE49-F238E27FC236}">
                <a16:creationId xmlns:a16="http://schemas.microsoft.com/office/drawing/2014/main" id="{3220DBE7-233F-4C3D-9F0A-2A78C936BA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96390" y="1547854"/>
            <a:ext cx="1481867" cy="21111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3" name="Rectangle 36">
            <a:extLst>
              <a:ext uri="{FF2B5EF4-FFF2-40B4-BE49-F238E27FC236}">
                <a16:creationId xmlns:a16="http://schemas.microsoft.com/office/drawing/2014/main" id="{E3FDD65A-E2B7-487B-A517-03E9327E02FB}"/>
              </a:ext>
            </a:extLst>
          </p:cNvPr>
          <p:cNvSpPr/>
          <p:nvPr/>
        </p:nvSpPr>
        <p:spPr>
          <a:xfrm>
            <a:off x="9697305" y="4873899"/>
            <a:ext cx="24946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47663">
              <a:spcBef>
                <a:spcPts val="500"/>
              </a:spcBef>
              <a:spcAft>
                <a:spcPts val="500"/>
              </a:spcAft>
              <a:buClr>
                <a:srgbClr val="3DCD58"/>
              </a:buCl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Внедрение </a:t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rgbClr val="00B05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ГОСТ </a:t>
            </a:r>
            <a:r>
              <a:rPr lang="ru-RU" b="1" dirty="0" smtClean="0">
                <a:solidFill>
                  <a:srgbClr val="00B05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Р </a:t>
            </a:r>
            <a:r>
              <a:rPr lang="ru-RU" b="1" dirty="0">
                <a:solidFill>
                  <a:srgbClr val="00B05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55190 - 2022 </a:t>
            </a:r>
            <a:r>
              <a:rPr lang="ru-RU" b="1" dirty="0">
                <a:solidFill>
                  <a:srgbClr val="1C88AE"/>
                </a:solidFill>
                <a:latin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b="1" dirty="0">
                <a:solidFill>
                  <a:srgbClr val="1C88AE"/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на КРУ 6-35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4" name="Picture 13">
            <a:extLst>
              <a:ext uri="{FF2B5EF4-FFF2-40B4-BE49-F238E27FC236}">
                <a16:creationId xmlns:a16="http://schemas.microsoft.com/office/drawing/2014/main" id="{2957FF2F-E357-4468-81D9-E5FF10DD81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93706" y="1028907"/>
            <a:ext cx="811835" cy="467023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 flipV="1">
            <a:off x="3137456" y="4093797"/>
            <a:ext cx="0" cy="417692"/>
          </a:xfrm>
          <a:prstGeom prst="line">
            <a:avLst/>
          </a:prstGeom>
          <a:ln w="38100">
            <a:solidFill>
              <a:srgbClr val="FFC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5745469" y="4093797"/>
            <a:ext cx="0" cy="417692"/>
          </a:xfrm>
          <a:prstGeom prst="line">
            <a:avLst/>
          </a:prstGeom>
          <a:ln w="38100">
            <a:solidFill>
              <a:srgbClr val="FFC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8362865" y="4093797"/>
            <a:ext cx="0" cy="417692"/>
          </a:xfrm>
          <a:prstGeom prst="line">
            <a:avLst/>
          </a:prstGeom>
          <a:ln w="38100">
            <a:solidFill>
              <a:srgbClr val="FFC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10804768" y="4093797"/>
            <a:ext cx="0" cy="417692"/>
          </a:xfrm>
          <a:prstGeom prst="line">
            <a:avLst/>
          </a:prstGeom>
          <a:ln w="38100">
            <a:solidFill>
              <a:srgbClr val="FFC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Arrow: Right 8">
            <a:extLst>
              <a:ext uri="{FF2B5EF4-FFF2-40B4-BE49-F238E27FC236}">
                <a16:creationId xmlns:a16="http://schemas.microsoft.com/office/drawing/2014/main" id="{D7077A5A-A86C-41F6-8C6B-BAD62F7D18F4}"/>
              </a:ext>
            </a:extLst>
          </p:cNvPr>
          <p:cNvSpPr/>
          <p:nvPr/>
        </p:nvSpPr>
        <p:spPr>
          <a:xfrm>
            <a:off x="270933" y="3705785"/>
            <a:ext cx="11764230" cy="803335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dirty="0">
              <a:solidFill>
                <a:prstClr val="white"/>
              </a:solidFill>
              <a:latin typeface="Roboto" panose="02000000000000000000" pitchFamily="2" charset="0"/>
            </a:endParaRPr>
          </a:p>
        </p:txBody>
      </p:sp>
      <p:sp>
        <p:nvSpPr>
          <p:cNvPr id="50" name="TextBox 37">
            <a:extLst>
              <a:ext uri="{FF2B5EF4-FFF2-40B4-BE49-F238E27FC236}">
                <a16:creationId xmlns:a16="http://schemas.microsoft.com/office/drawing/2014/main" id="{65903810-F210-4526-9085-3B7E5640BB07}"/>
              </a:ext>
            </a:extLst>
          </p:cNvPr>
          <p:cNvSpPr txBox="1"/>
          <p:nvPr/>
        </p:nvSpPr>
        <p:spPr>
          <a:xfrm>
            <a:off x="1157278" y="3909131"/>
            <a:ext cx="10774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2720">
              <a:defRPr/>
            </a:pPr>
            <a:r>
              <a:rPr lang="ru-RU" b="1" kern="0" dirty="0">
                <a:solidFill>
                  <a:prstClr val="white"/>
                </a:solidFill>
                <a:latin typeface="Roboto" panose="02000000000000000000" pitchFamily="2" charset="0"/>
              </a:rPr>
              <a:t>Широкое применение стандарта ГОСТ Р 55190 – перспектива ближайшего будущего </a:t>
            </a:r>
            <a:endParaRPr lang="pl-PL" b="1" kern="0" dirty="0">
              <a:solidFill>
                <a:prstClr val="white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29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356517" y="451771"/>
            <a:ext cx="818469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Другие стандарты для КРУ: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IEC, GB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F0ECBC2-4B66-44AE-8BE6-1FD3E0CF1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233" y="1248494"/>
            <a:ext cx="3031064" cy="432037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4A9FD3F-3187-4FC4-93E0-50721AE4E2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88" b="5274"/>
          <a:stretch/>
        </p:blipFill>
        <p:spPr>
          <a:xfrm>
            <a:off x="1568271" y="1248493"/>
            <a:ext cx="3031064" cy="432037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D7F0F082-773A-48CF-A6AA-2593A5BE4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015"/>
          <a:stretch/>
        </p:blipFill>
        <p:spPr bwMode="auto">
          <a:xfrm>
            <a:off x="6823344" y="1066799"/>
            <a:ext cx="769323" cy="7693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Picture background">
            <a:extLst>
              <a:ext uri="{FF2B5EF4-FFF2-40B4-BE49-F238E27FC236}">
                <a16:creationId xmlns:a16="http://schemas.microsoft.com/office/drawing/2014/main" id="{060E5E1A-1E39-473C-920B-CF0E54349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380" y="1067333"/>
            <a:ext cx="769323" cy="7687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E6A201A-5568-4E9C-AEF1-1A49CD4C1858}"/>
              </a:ext>
            </a:extLst>
          </p:cNvPr>
          <p:cNvSpPr txBox="1"/>
          <p:nvPr/>
        </p:nvSpPr>
        <p:spPr>
          <a:xfrm>
            <a:off x="1366141" y="5750024"/>
            <a:ext cx="3435324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rtlCol="0" anchor="ctr">
            <a:spAutoFit/>
          </a:bodyPr>
          <a:lstStyle/>
          <a:p>
            <a:pPr algn="ctr"/>
            <a:r>
              <a:rPr lang="ru-RU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Стандарт на распределительные устройства свыше 1 </a:t>
            </a:r>
            <a:r>
              <a:rPr lang="ru-RU" sz="16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r>
              <a:rPr lang="ru-RU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 до 52 </a:t>
            </a:r>
            <a:r>
              <a:rPr lang="ru-RU" sz="16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r>
              <a:rPr lang="ru-RU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внутренней и наружной установки</a:t>
            </a:r>
            <a:endParaRPr lang="ru-RU" sz="12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190206" y="4375116"/>
            <a:ext cx="1787194" cy="359443"/>
          </a:xfrm>
          <a:prstGeom prst="roundRect">
            <a:avLst>
              <a:gd name="adj" fmla="val 35867"/>
            </a:avLst>
          </a:prstGeom>
          <a:solidFill>
            <a:srgbClr val="003A8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IEC 62271-200</a:t>
            </a:r>
            <a:endParaRPr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814006" y="4375117"/>
            <a:ext cx="1787194" cy="359443"/>
          </a:xfrm>
          <a:prstGeom prst="roundRect">
            <a:avLst>
              <a:gd name="adj" fmla="val 35867"/>
            </a:avLst>
          </a:prstGeom>
          <a:solidFill>
            <a:srgbClr val="DB24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GB/T 3906-2020</a:t>
            </a:r>
            <a:endParaRPr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E6A201A-5568-4E9C-AEF1-1A49CD4C1858}"/>
              </a:ext>
            </a:extLst>
          </p:cNvPr>
          <p:cNvSpPr txBox="1"/>
          <p:nvPr/>
        </p:nvSpPr>
        <p:spPr>
          <a:xfrm>
            <a:off x="6815254" y="5873134"/>
            <a:ext cx="3784697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rtlCol="0" anchor="ctr">
            <a:spAutoFit/>
          </a:bodyPr>
          <a:lstStyle/>
          <a:p>
            <a:pPr algn="ctr"/>
            <a:r>
              <a:rPr lang="ru-RU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Стандарт на распределительные устройства свыше </a:t>
            </a:r>
            <a:r>
              <a:rPr lang="en-US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3,6</a:t>
            </a:r>
            <a:r>
              <a:rPr lang="ru-RU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r>
              <a:rPr lang="ru-RU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 до </a:t>
            </a:r>
            <a:r>
              <a:rPr lang="en-US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40,5 </a:t>
            </a:r>
            <a:r>
              <a:rPr lang="ru-RU" sz="16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sz="12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57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2541508" y="1886725"/>
            <a:ext cx="664482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Как идентифицировать стандарт соответствия для КРУ?</a:t>
            </a:r>
          </a:p>
        </p:txBody>
      </p:sp>
    </p:spTree>
    <p:extLst>
      <p:ext uri="{BB962C8B-B14F-4D97-AF65-F5344CB8AC3E}">
        <p14:creationId xmlns:p14="http://schemas.microsoft.com/office/powerpoint/2010/main" val="427791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445157" y="451771"/>
            <a:ext cx="36228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Источники информации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D5CD239-AAC5-4385-A5AD-21366AC93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98" y="1850228"/>
            <a:ext cx="3087714" cy="42991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88FD06-98D8-4713-938A-359D77F1D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2672" y="1850227"/>
            <a:ext cx="3027921" cy="42991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899898" y="1106222"/>
            <a:ext cx="3073602" cy="454360"/>
          </a:xfrm>
          <a:prstGeom prst="roundRect">
            <a:avLst>
              <a:gd name="adj" fmla="val 35867"/>
            </a:avLst>
          </a:prstGeom>
          <a:solidFill>
            <a:srgbClr val="77D0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Декларация, сертификат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6A967A0-016D-4D48-9475-9FC6F426E0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" r="1833"/>
          <a:stretch/>
        </p:blipFill>
        <p:spPr>
          <a:xfrm>
            <a:off x="4597323" y="1894022"/>
            <a:ext cx="3196073" cy="2507994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E687FAFB-A0CB-4B17-B93E-F6E16BA36C97}"/>
              </a:ext>
            </a:extLst>
          </p:cNvPr>
          <p:cNvSpPr/>
          <p:nvPr/>
        </p:nvSpPr>
        <p:spPr>
          <a:xfrm>
            <a:off x="625260" y="1059462"/>
            <a:ext cx="549275" cy="5492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1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19794" y="1106222"/>
            <a:ext cx="3073602" cy="454360"/>
          </a:xfrm>
          <a:prstGeom prst="roundRect">
            <a:avLst>
              <a:gd name="adj" fmla="val 35867"/>
            </a:avLst>
          </a:prstGeom>
          <a:solidFill>
            <a:srgbClr val="77D0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Заводская табличка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E687FAFB-A0CB-4B17-B93E-F6E16BA36C97}"/>
              </a:ext>
            </a:extLst>
          </p:cNvPr>
          <p:cNvSpPr/>
          <p:nvPr/>
        </p:nvSpPr>
        <p:spPr>
          <a:xfrm>
            <a:off x="4445156" y="1059462"/>
            <a:ext cx="549275" cy="5492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2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342672" y="1106222"/>
            <a:ext cx="3073602" cy="454360"/>
          </a:xfrm>
          <a:prstGeom prst="roundRect">
            <a:avLst>
              <a:gd name="adj" fmla="val 35867"/>
            </a:avLst>
          </a:prstGeom>
          <a:solidFill>
            <a:srgbClr val="77D0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Протоколы испытаний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E687FAFB-A0CB-4B17-B93E-F6E16BA36C97}"/>
              </a:ext>
            </a:extLst>
          </p:cNvPr>
          <p:cNvSpPr/>
          <p:nvPr/>
        </p:nvSpPr>
        <p:spPr>
          <a:xfrm>
            <a:off x="8068034" y="1059462"/>
            <a:ext cx="549275" cy="5492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71391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Протоколы испытаний: особенности оформления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A06A4C3-211F-4FC9-9ED6-068DB04C3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6218" y="1629238"/>
            <a:ext cx="3467715" cy="45406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3A4EDDF-2072-4351-89A0-E09FC72C8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359" y="1629238"/>
            <a:ext cx="3343483" cy="45406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6"/>
          <a:srcRect l="4264"/>
          <a:stretch/>
        </p:blipFill>
        <p:spPr>
          <a:xfrm>
            <a:off x="388714" y="1628796"/>
            <a:ext cx="3118189" cy="45411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Скругленный прямоугольник 24"/>
          <p:cNvSpPr/>
          <p:nvPr/>
        </p:nvSpPr>
        <p:spPr>
          <a:xfrm>
            <a:off x="4941149" y="1100375"/>
            <a:ext cx="1787194" cy="359443"/>
          </a:xfrm>
          <a:prstGeom prst="roundRect">
            <a:avLst>
              <a:gd name="adj" fmla="val 35867"/>
            </a:avLst>
          </a:prstGeom>
          <a:solidFill>
            <a:srgbClr val="003A8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IEC 62271-200</a:t>
            </a:r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766478" y="1100375"/>
            <a:ext cx="1787194" cy="359443"/>
          </a:xfrm>
          <a:prstGeom prst="roundRect">
            <a:avLst>
              <a:gd name="adj" fmla="val 35867"/>
            </a:avLst>
          </a:prstGeom>
          <a:solidFill>
            <a:srgbClr val="DB24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GB/T 3906-2020</a:t>
            </a:r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054211" y="1100375"/>
            <a:ext cx="1787194" cy="359443"/>
          </a:xfrm>
          <a:prstGeom prst="roundRect">
            <a:avLst>
              <a:gd name="adj" fmla="val 35867"/>
            </a:avLst>
          </a:prstGeom>
          <a:solidFill>
            <a:srgbClr val="77D0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ГОСТ Р 55190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r="23750"/>
          <a:stretch/>
        </p:blipFill>
        <p:spPr>
          <a:xfrm>
            <a:off x="102979" y="1361815"/>
            <a:ext cx="772781" cy="772781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D7F0F082-773A-48CF-A6AA-2593A5BE4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015"/>
          <a:stretch/>
        </p:blipFill>
        <p:spPr bwMode="auto">
          <a:xfrm>
            <a:off x="7748583" y="1361815"/>
            <a:ext cx="769323" cy="769323"/>
          </a:xfrm>
          <a:prstGeom prst="ellipse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0000"/>
          <a:stretch/>
        </p:blipFill>
        <p:spPr>
          <a:xfrm>
            <a:off x="3862644" y="1361815"/>
            <a:ext cx="769323" cy="769323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10"/>
          <a:srcRect l="22071" t="3888" r="9595" b="13318"/>
          <a:stretch/>
        </p:blipFill>
        <p:spPr>
          <a:xfrm>
            <a:off x="1991077" y="3896059"/>
            <a:ext cx="1290529" cy="1290529"/>
          </a:xfrm>
          <a:prstGeom prst="ellipse">
            <a:avLst/>
          </a:prstGeom>
          <a:solidFill>
            <a:srgbClr val="FFFFBA"/>
          </a:solidFill>
          <a:ln w="57150">
            <a:solidFill>
              <a:srgbClr val="1D2B48"/>
            </a:solidFill>
          </a:ln>
        </p:spPr>
      </p:pic>
      <p:grpSp>
        <p:nvGrpSpPr>
          <p:cNvPr id="32" name="Group 12">
            <a:extLst>
              <a:ext uri="{FF2B5EF4-FFF2-40B4-BE49-F238E27FC236}">
                <a16:creationId xmlns:a16="http://schemas.microsoft.com/office/drawing/2014/main" id="{F326CC4D-81C3-45D2-BABA-4F61AB5653F1}"/>
              </a:ext>
            </a:extLst>
          </p:cNvPr>
          <p:cNvGrpSpPr/>
          <p:nvPr/>
        </p:nvGrpSpPr>
        <p:grpSpPr>
          <a:xfrm rot="20015085">
            <a:off x="2962907" y="5101443"/>
            <a:ext cx="394152" cy="1213114"/>
            <a:chOff x="-1464197" y="3231913"/>
            <a:chExt cx="474562" cy="1938256"/>
          </a:xfrm>
          <a:solidFill>
            <a:schemeClr val="tx1"/>
          </a:solidFill>
        </p:grpSpPr>
        <p:cxnSp>
          <p:nvCxnSpPr>
            <p:cNvPr id="33" name="Straight Connector 10">
              <a:extLst>
                <a:ext uri="{FF2B5EF4-FFF2-40B4-BE49-F238E27FC236}">
                  <a16:creationId xmlns:a16="http://schemas.microsoft.com/office/drawing/2014/main" id="{BCF15A03-B68A-4B5B-B9AD-A04A16C0C426}"/>
                </a:ext>
              </a:extLst>
            </p:cNvPr>
            <p:cNvCxnSpPr/>
            <p:nvPr/>
          </p:nvCxnSpPr>
          <p:spPr>
            <a:xfrm>
              <a:off x="-1226916" y="3231913"/>
              <a:ext cx="0" cy="1759352"/>
            </a:xfrm>
            <a:prstGeom prst="line">
              <a:avLst/>
            </a:prstGeom>
            <a:grpFill/>
            <a:ln w="228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11">
              <a:extLst>
                <a:ext uri="{FF2B5EF4-FFF2-40B4-BE49-F238E27FC236}">
                  <a16:creationId xmlns:a16="http://schemas.microsoft.com/office/drawing/2014/main" id="{E93BC5FD-94C2-479B-BE7F-A88F9FD1329B}"/>
                </a:ext>
              </a:extLst>
            </p:cNvPr>
            <p:cNvSpPr/>
            <p:nvPr/>
          </p:nvSpPr>
          <p:spPr>
            <a:xfrm>
              <a:off x="-1464197" y="3512413"/>
              <a:ext cx="474562" cy="1657756"/>
            </a:xfrm>
            <a:prstGeom prst="roundRect">
              <a:avLst>
                <a:gd name="adj" fmla="val 29233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1"/>
          <a:srcRect l="10940" t="-753" r="20181" b="24797"/>
          <a:stretch/>
        </p:blipFill>
        <p:spPr>
          <a:xfrm>
            <a:off x="4738647" y="3694282"/>
            <a:ext cx="1276348" cy="1276348"/>
          </a:xfrm>
          <a:prstGeom prst="ellipse">
            <a:avLst/>
          </a:prstGeom>
          <a:solidFill>
            <a:srgbClr val="FFFFBA"/>
          </a:solidFill>
          <a:ln w="57150">
            <a:solidFill>
              <a:srgbClr val="1D2B48"/>
            </a:solidFill>
          </a:ln>
        </p:spPr>
      </p:pic>
      <p:grpSp>
        <p:nvGrpSpPr>
          <p:cNvPr id="36" name="Group 12">
            <a:extLst>
              <a:ext uri="{FF2B5EF4-FFF2-40B4-BE49-F238E27FC236}">
                <a16:creationId xmlns:a16="http://schemas.microsoft.com/office/drawing/2014/main" id="{F326CC4D-81C3-45D2-BABA-4F61AB5653F1}"/>
              </a:ext>
            </a:extLst>
          </p:cNvPr>
          <p:cNvGrpSpPr/>
          <p:nvPr/>
        </p:nvGrpSpPr>
        <p:grpSpPr>
          <a:xfrm rot="19808107">
            <a:off x="5764062" y="4826637"/>
            <a:ext cx="394152" cy="1213114"/>
            <a:chOff x="-1464197" y="3231913"/>
            <a:chExt cx="474562" cy="1938256"/>
          </a:xfrm>
          <a:solidFill>
            <a:schemeClr val="tx1"/>
          </a:solidFill>
        </p:grpSpPr>
        <p:cxnSp>
          <p:nvCxnSpPr>
            <p:cNvPr id="37" name="Straight Connector 10">
              <a:extLst>
                <a:ext uri="{FF2B5EF4-FFF2-40B4-BE49-F238E27FC236}">
                  <a16:creationId xmlns:a16="http://schemas.microsoft.com/office/drawing/2014/main" id="{BCF15A03-B68A-4B5B-B9AD-A04A16C0C426}"/>
                </a:ext>
              </a:extLst>
            </p:cNvPr>
            <p:cNvCxnSpPr/>
            <p:nvPr/>
          </p:nvCxnSpPr>
          <p:spPr>
            <a:xfrm>
              <a:off x="-1226916" y="3231913"/>
              <a:ext cx="0" cy="1759352"/>
            </a:xfrm>
            <a:prstGeom prst="line">
              <a:avLst/>
            </a:prstGeom>
            <a:grpFill/>
            <a:ln w="228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: Rounded Corners 11">
              <a:extLst>
                <a:ext uri="{FF2B5EF4-FFF2-40B4-BE49-F238E27FC236}">
                  <a16:creationId xmlns:a16="http://schemas.microsoft.com/office/drawing/2014/main" id="{E93BC5FD-94C2-479B-BE7F-A88F9FD1329B}"/>
                </a:ext>
              </a:extLst>
            </p:cNvPr>
            <p:cNvSpPr/>
            <p:nvPr/>
          </p:nvSpPr>
          <p:spPr>
            <a:xfrm>
              <a:off x="-1464197" y="3512413"/>
              <a:ext cx="474562" cy="1657756"/>
            </a:xfrm>
            <a:prstGeom prst="roundRect">
              <a:avLst>
                <a:gd name="adj" fmla="val 29233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ECE62D2-9C33-4424-B4B2-9556763320B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3711"/>
          <a:stretch/>
        </p:blipFill>
        <p:spPr>
          <a:xfrm>
            <a:off x="8313293" y="4996291"/>
            <a:ext cx="3541043" cy="156827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Группа 39"/>
          <p:cNvGrpSpPr/>
          <p:nvPr/>
        </p:nvGrpSpPr>
        <p:grpSpPr>
          <a:xfrm>
            <a:off x="9255402" y="4599776"/>
            <a:ext cx="1466561" cy="2370030"/>
            <a:chOff x="9255402" y="4508336"/>
            <a:chExt cx="1466561" cy="2370030"/>
          </a:xfrm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314A88F0-C067-442C-85EC-967EBDCD8B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38485" t="17840" r="35433" b="48847"/>
            <a:stretch/>
          </p:blipFill>
          <p:spPr>
            <a:xfrm>
              <a:off x="9255402" y="4508336"/>
              <a:ext cx="1290509" cy="1290509"/>
            </a:xfrm>
            <a:prstGeom prst="ellipse">
              <a:avLst/>
            </a:prstGeom>
            <a:ln w="57150">
              <a:solidFill>
                <a:srgbClr val="1D2B48"/>
              </a:solidFill>
            </a:ln>
          </p:spPr>
        </p:pic>
        <p:grpSp>
          <p:nvGrpSpPr>
            <p:cNvPr id="42" name="Group 12">
              <a:extLst>
                <a:ext uri="{FF2B5EF4-FFF2-40B4-BE49-F238E27FC236}">
                  <a16:creationId xmlns:a16="http://schemas.microsoft.com/office/drawing/2014/main" id="{F326CC4D-81C3-45D2-BABA-4F61AB5653F1}"/>
                </a:ext>
              </a:extLst>
            </p:cNvPr>
            <p:cNvGrpSpPr/>
            <p:nvPr/>
          </p:nvGrpSpPr>
          <p:grpSpPr>
            <a:xfrm rot="19808107">
              <a:off x="10327811" y="5665252"/>
              <a:ext cx="394152" cy="1213114"/>
              <a:chOff x="-1464197" y="3231913"/>
              <a:chExt cx="474562" cy="1938256"/>
            </a:xfrm>
            <a:solidFill>
              <a:schemeClr val="tx1"/>
            </a:solidFill>
          </p:grpSpPr>
          <p:cxnSp>
            <p:nvCxnSpPr>
              <p:cNvPr id="43" name="Straight Connector 10">
                <a:extLst>
                  <a:ext uri="{FF2B5EF4-FFF2-40B4-BE49-F238E27FC236}">
                    <a16:creationId xmlns:a16="http://schemas.microsoft.com/office/drawing/2014/main" id="{BCF15A03-B68A-4B5B-B9AD-A04A16C0C426}"/>
                  </a:ext>
                </a:extLst>
              </p:cNvPr>
              <p:cNvCxnSpPr/>
              <p:nvPr/>
            </p:nvCxnSpPr>
            <p:spPr>
              <a:xfrm>
                <a:off x="-1226916" y="3231913"/>
                <a:ext cx="0" cy="1759352"/>
              </a:xfrm>
              <a:prstGeom prst="line">
                <a:avLst/>
              </a:prstGeom>
              <a:grpFill/>
              <a:ln w="2286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Rectangle: Rounded Corners 11">
                <a:extLst>
                  <a:ext uri="{FF2B5EF4-FFF2-40B4-BE49-F238E27FC236}">
                    <a16:creationId xmlns:a16="http://schemas.microsoft.com/office/drawing/2014/main" id="{E93BC5FD-94C2-479B-BE7F-A88F9FD1329B}"/>
                  </a:ext>
                </a:extLst>
              </p:cNvPr>
              <p:cNvSpPr/>
              <p:nvPr/>
            </p:nvSpPr>
            <p:spPr>
              <a:xfrm>
                <a:off x="-1464197" y="3512413"/>
                <a:ext cx="474562" cy="1657756"/>
              </a:xfrm>
              <a:prstGeom prst="roundRect">
                <a:avLst>
                  <a:gd name="adj" fmla="val 2923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ysClr val="windowText" lastClr="000000"/>
                  </a:solidFill>
                  <a:latin typeface="Arial Narrow" panose="020B0606020202030204" pitchFamily="34" charset="0"/>
                </a:endParaRPr>
              </a:p>
            </p:txBody>
          </p:sp>
        </p:grpSp>
      </p:grpSp>
      <p:sp>
        <p:nvSpPr>
          <p:cNvPr id="45" name="Прямоугольник 44"/>
          <p:cNvSpPr/>
          <p:nvPr/>
        </p:nvSpPr>
        <p:spPr>
          <a:xfrm>
            <a:off x="4800880" y="4203362"/>
            <a:ext cx="1154912" cy="185757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503628" y="4850676"/>
            <a:ext cx="635735" cy="157808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068052" y="4414019"/>
            <a:ext cx="1154912" cy="272281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336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2541508" y="1886725"/>
            <a:ext cx="664482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Отличия в параметрах и конструкции</a:t>
            </a:r>
          </a:p>
        </p:txBody>
      </p:sp>
    </p:spTree>
    <p:extLst>
      <p:ext uri="{BB962C8B-B14F-4D97-AF65-F5344CB8AC3E}">
        <p14:creationId xmlns:p14="http://schemas.microsoft.com/office/powerpoint/2010/main" val="243018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259767" y="451771"/>
            <a:ext cx="41148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Отличия в параметрах: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1/2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id="{6EB795F1-0199-407A-BB5A-9BF355EEC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303971"/>
              </p:ext>
            </p:extLst>
          </p:nvPr>
        </p:nvGraphicFramePr>
        <p:xfrm>
          <a:off x="1071035" y="1357151"/>
          <a:ext cx="10064749" cy="476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1731">
                  <a:extLst>
                    <a:ext uri="{9D8B030D-6E8A-4147-A177-3AD203B41FA5}">
                      <a16:colId xmlns:a16="http://schemas.microsoft.com/office/drawing/2014/main" val="4116645670"/>
                    </a:ext>
                  </a:extLst>
                </a:gridCol>
                <a:gridCol w="3062410">
                  <a:extLst>
                    <a:ext uri="{9D8B030D-6E8A-4147-A177-3AD203B41FA5}">
                      <a16:colId xmlns:a16="http://schemas.microsoft.com/office/drawing/2014/main" val="1562235063"/>
                    </a:ext>
                  </a:extLst>
                </a:gridCol>
                <a:gridCol w="1055008">
                  <a:extLst>
                    <a:ext uri="{9D8B030D-6E8A-4147-A177-3AD203B41FA5}">
                      <a16:colId xmlns:a16="http://schemas.microsoft.com/office/drawing/2014/main" val="1636684710"/>
                    </a:ext>
                  </a:extLst>
                </a:gridCol>
                <a:gridCol w="1810656">
                  <a:extLst>
                    <a:ext uri="{9D8B030D-6E8A-4147-A177-3AD203B41FA5}">
                      <a16:colId xmlns:a16="http://schemas.microsoft.com/office/drawing/2014/main" val="1734235932"/>
                    </a:ext>
                  </a:extLst>
                </a:gridCol>
                <a:gridCol w="1845129">
                  <a:extLst>
                    <a:ext uri="{9D8B030D-6E8A-4147-A177-3AD203B41FA5}">
                      <a16:colId xmlns:a16="http://schemas.microsoft.com/office/drawing/2014/main" val="2738039974"/>
                    </a:ext>
                  </a:extLst>
                </a:gridCol>
                <a:gridCol w="1779815">
                  <a:extLst>
                    <a:ext uri="{9D8B030D-6E8A-4147-A177-3AD203B41FA5}">
                      <a16:colId xmlns:a16="http://schemas.microsoft.com/office/drawing/2014/main" val="2896197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Параметр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Ед.изм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ГОСТ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GB</a:t>
                      </a:r>
                      <a:endParaRPr lang="ru-RU" b="1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IEC</a:t>
                      </a:r>
                      <a:endParaRPr lang="ru-RU" b="1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70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Номинальное напряжение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кВ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n/a</a:t>
                      </a:r>
                      <a:endParaRPr lang="ru-RU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n/a</a:t>
                      </a:r>
                      <a:endParaRPr lang="ru-RU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89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Наибольшее рабочее напряжение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кВ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27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Испытательное напряжение промышленной частоты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кВ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1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Длительность испытательного напряжения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мин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53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Испытательное напряжение грозового импульса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кВ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790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Длительность тока </a:t>
                      </a:r>
                      <a:r>
                        <a:rPr lang="ru-RU" sz="18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к.з</a:t>
                      </a: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. </a:t>
                      </a:r>
                      <a:b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для главных цепей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сек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3;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3791238"/>
                  </a:ext>
                </a:extLst>
              </a:tr>
            </a:tbl>
          </a:graphicData>
        </a:graphic>
      </p:graphicFrame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05" y="2236355"/>
            <a:ext cx="378099" cy="37809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055" y="3044085"/>
            <a:ext cx="279077" cy="27907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93" y="2994574"/>
            <a:ext cx="378099" cy="37809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05" y="2994574"/>
            <a:ext cx="378099" cy="37809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055" y="3954642"/>
            <a:ext cx="279077" cy="27907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404" y="3954642"/>
            <a:ext cx="279077" cy="2790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05" y="5588617"/>
            <a:ext cx="378099" cy="37809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93" y="4850292"/>
            <a:ext cx="378099" cy="37809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05" y="4850292"/>
            <a:ext cx="378099" cy="37809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93" y="5567143"/>
            <a:ext cx="378099" cy="37809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544" y="4850292"/>
            <a:ext cx="378099" cy="37809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05" y="1736251"/>
            <a:ext cx="378099" cy="37809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93" y="2236355"/>
            <a:ext cx="378099" cy="37809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544" y="2236355"/>
            <a:ext cx="378099" cy="378099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05" y="3905131"/>
            <a:ext cx="378099" cy="378099"/>
          </a:xfrm>
          <a:prstGeom prst="rect">
            <a:avLst/>
          </a:prstGeom>
        </p:spPr>
      </p:pic>
      <p:grpSp>
        <p:nvGrpSpPr>
          <p:cNvPr id="38" name="Группа 37"/>
          <p:cNvGrpSpPr/>
          <p:nvPr/>
        </p:nvGrpSpPr>
        <p:grpSpPr>
          <a:xfrm>
            <a:off x="9551371" y="5660043"/>
            <a:ext cx="285750" cy="285750"/>
            <a:chOff x="9331238" y="5715767"/>
            <a:chExt cx="285750" cy="285750"/>
          </a:xfrm>
        </p:grpSpPr>
        <p:sp>
          <p:nvSpPr>
            <p:cNvPr id="39" name="Овал 38"/>
            <p:cNvSpPr/>
            <p:nvPr/>
          </p:nvSpPr>
          <p:spPr>
            <a:xfrm>
              <a:off x="9331238" y="5715767"/>
              <a:ext cx="285750" cy="28575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cxnSp>
          <p:nvCxnSpPr>
            <p:cNvPr id="40" name="Прямая соединительная линия 39"/>
            <p:cNvCxnSpPr/>
            <p:nvPr/>
          </p:nvCxnSpPr>
          <p:spPr>
            <a:xfrm>
              <a:off x="9474113" y="5770245"/>
              <a:ext cx="0" cy="12944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V="1">
              <a:off x="9385649" y="5900689"/>
              <a:ext cx="175917" cy="1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r="23750"/>
          <a:stretch/>
        </p:blipFill>
        <p:spPr>
          <a:xfrm>
            <a:off x="6996828" y="1301427"/>
            <a:ext cx="467480" cy="467480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43" name="Picture 2">
            <a:extLst>
              <a:ext uri="{FF2B5EF4-FFF2-40B4-BE49-F238E27FC236}">
                <a16:creationId xmlns:a16="http://schemas.microsoft.com/office/drawing/2014/main" id="{D7F0F082-773A-48CF-A6AA-2593A5BE4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015"/>
          <a:stretch/>
        </p:blipFill>
        <p:spPr bwMode="auto">
          <a:xfrm>
            <a:off x="8749463" y="1301427"/>
            <a:ext cx="467480" cy="467480"/>
          </a:xfrm>
          <a:prstGeom prst="ellipse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8"/>
          <a:srcRect l="21831" r="21831"/>
          <a:stretch/>
        </p:blipFill>
        <p:spPr>
          <a:xfrm>
            <a:off x="10502098" y="1301427"/>
            <a:ext cx="467480" cy="467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708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014439" y="451771"/>
            <a:ext cx="41148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Отличия в параметрах: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2/2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45" name="Таблица 44">
            <a:extLst>
              <a:ext uri="{FF2B5EF4-FFF2-40B4-BE49-F238E27FC236}">
                <a16:creationId xmlns:a16="http://schemas.microsoft.com/office/drawing/2014/main" id="{6EB795F1-0199-407A-BB5A-9BF355EEC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306210"/>
              </p:ext>
            </p:extLst>
          </p:nvPr>
        </p:nvGraphicFramePr>
        <p:xfrm>
          <a:off x="1054102" y="1106161"/>
          <a:ext cx="10064749" cy="503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1731">
                  <a:extLst>
                    <a:ext uri="{9D8B030D-6E8A-4147-A177-3AD203B41FA5}">
                      <a16:colId xmlns:a16="http://schemas.microsoft.com/office/drawing/2014/main" val="4116645670"/>
                    </a:ext>
                  </a:extLst>
                </a:gridCol>
                <a:gridCol w="3062410">
                  <a:extLst>
                    <a:ext uri="{9D8B030D-6E8A-4147-A177-3AD203B41FA5}">
                      <a16:colId xmlns:a16="http://schemas.microsoft.com/office/drawing/2014/main" val="1562235063"/>
                    </a:ext>
                  </a:extLst>
                </a:gridCol>
                <a:gridCol w="1055008">
                  <a:extLst>
                    <a:ext uri="{9D8B030D-6E8A-4147-A177-3AD203B41FA5}">
                      <a16:colId xmlns:a16="http://schemas.microsoft.com/office/drawing/2014/main" val="1636684710"/>
                    </a:ext>
                  </a:extLst>
                </a:gridCol>
                <a:gridCol w="1810656">
                  <a:extLst>
                    <a:ext uri="{9D8B030D-6E8A-4147-A177-3AD203B41FA5}">
                      <a16:colId xmlns:a16="http://schemas.microsoft.com/office/drawing/2014/main" val="1734235932"/>
                    </a:ext>
                  </a:extLst>
                </a:gridCol>
                <a:gridCol w="1845129">
                  <a:extLst>
                    <a:ext uri="{9D8B030D-6E8A-4147-A177-3AD203B41FA5}">
                      <a16:colId xmlns:a16="http://schemas.microsoft.com/office/drawing/2014/main" val="2738039974"/>
                    </a:ext>
                  </a:extLst>
                </a:gridCol>
                <a:gridCol w="1779815">
                  <a:extLst>
                    <a:ext uri="{9D8B030D-6E8A-4147-A177-3AD203B41FA5}">
                      <a16:colId xmlns:a16="http://schemas.microsoft.com/office/drawing/2014/main" val="2896197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Параметр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Ед.изм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ГОСТ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GB</a:t>
                      </a:r>
                      <a:endParaRPr lang="ru-RU" b="1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IEC</a:t>
                      </a:r>
                      <a:endParaRPr lang="ru-RU" b="1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70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Длительность тока </a:t>
                      </a:r>
                      <a:r>
                        <a:rPr lang="ru-RU" sz="18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к.з</a:t>
                      </a: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. </a:t>
                      </a:r>
                      <a:b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для цепей заземления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сек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1;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89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Номинальный ток электродинамической стойкости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64; 81; 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63; 80;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63; 80;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27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Климатическое исполнение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У3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n/a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n/a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1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Температура эксплуатации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º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 -25..+40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 -15..+40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 -5..+40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53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Сейсмостойкость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баллы </a:t>
                      </a:r>
                    </a:p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MSK-64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баллы </a:t>
                      </a:r>
                    </a:p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AG3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ускорения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90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Длительность дуги при испытаниях на </a:t>
                      </a:r>
                      <a:r>
                        <a:rPr lang="ru-RU" sz="18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локализационную</a:t>
                      </a: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стойкость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сек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  0,2; 0,5;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  0,1; 0,5;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   0,1; 0,5;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3791238"/>
                  </a:ext>
                </a:extLst>
              </a:tr>
            </a:tbl>
          </a:graphicData>
        </a:graphic>
      </p:graphicFrame>
      <p:pic>
        <p:nvPicPr>
          <p:cNvPr id="46" name="Рисунок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217" y="3843189"/>
            <a:ext cx="279077" cy="279077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29" y="1627501"/>
            <a:ext cx="378099" cy="378099"/>
          </a:xfrm>
          <a:prstGeom prst="rect">
            <a:avLst/>
          </a:prstGeom>
        </p:spPr>
      </p:pic>
      <p:grpSp>
        <p:nvGrpSpPr>
          <p:cNvPr id="48" name="Группа 47"/>
          <p:cNvGrpSpPr/>
          <p:nvPr/>
        </p:nvGrpSpPr>
        <p:grpSpPr>
          <a:xfrm>
            <a:off x="7625217" y="1672305"/>
            <a:ext cx="285750" cy="285750"/>
            <a:chOff x="9331238" y="5715767"/>
            <a:chExt cx="285750" cy="285750"/>
          </a:xfrm>
        </p:grpSpPr>
        <p:sp>
          <p:nvSpPr>
            <p:cNvPr id="49" name="Овал 48"/>
            <p:cNvSpPr/>
            <p:nvPr/>
          </p:nvSpPr>
          <p:spPr>
            <a:xfrm>
              <a:off x="9331238" y="5715767"/>
              <a:ext cx="285750" cy="28575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>
              <a:off x="9474113" y="5770245"/>
              <a:ext cx="0" cy="12944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V="1">
              <a:off x="9385649" y="5900689"/>
              <a:ext cx="175917" cy="1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1"/>
          <p:cNvGrpSpPr/>
          <p:nvPr/>
        </p:nvGrpSpPr>
        <p:grpSpPr>
          <a:xfrm>
            <a:off x="9478509" y="1672305"/>
            <a:ext cx="285750" cy="285750"/>
            <a:chOff x="9331238" y="5715767"/>
            <a:chExt cx="285750" cy="285750"/>
          </a:xfrm>
        </p:grpSpPr>
        <p:sp>
          <p:nvSpPr>
            <p:cNvPr id="53" name="Овал 52"/>
            <p:cNvSpPr/>
            <p:nvPr/>
          </p:nvSpPr>
          <p:spPr>
            <a:xfrm>
              <a:off x="9331238" y="5715767"/>
              <a:ext cx="285750" cy="28575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cxnSp>
          <p:nvCxnSpPr>
            <p:cNvPr id="54" name="Прямая соединительная линия 53"/>
            <p:cNvCxnSpPr/>
            <p:nvPr/>
          </p:nvCxnSpPr>
          <p:spPr>
            <a:xfrm>
              <a:off x="9474113" y="5770245"/>
              <a:ext cx="0" cy="12944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 flipV="1">
              <a:off x="9385649" y="5900689"/>
              <a:ext cx="175917" cy="1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6" name="Рисунок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29" y="2403108"/>
            <a:ext cx="378099" cy="378099"/>
          </a:xfrm>
          <a:prstGeom prst="rect">
            <a:avLst/>
          </a:prstGeom>
        </p:spPr>
      </p:pic>
      <p:grpSp>
        <p:nvGrpSpPr>
          <p:cNvPr id="57" name="Группа 56"/>
          <p:cNvGrpSpPr/>
          <p:nvPr/>
        </p:nvGrpSpPr>
        <p:grpSpPr>
          <a:xfrm>
            <a:off x="9479015" y="2449282"/>
            <a:ext cx="285750" cy="285750"/>
            <a:chOff x="9331238" y="5715767"/>
            <a:chExt cx="285750" cy="285750"/>
          </a:xfrm>
        </p:grpSpPr>
        <p:sp>
          <p:nvSpPr>
            <p:cNvPr id="58" name="Овал 57"/>
            <p:cNvSpPr/>
            <p:nvPr/>
          </p:nvSpPr>
          <p:spPr>
            <a:xfrm>
              <a:off x="9331238" y="5715767"/>
              <a:ext cx="285750" cy="28575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cxnSp>
          <p:nvCxnSpPr>
            <p:cNvPr id="59" name="Прямая соединительная линия 58"/>
            <p:cNvCxnSpPr/>
            <p:nvPr/>
          </p:nvCxnSpPr>
          <p:spPr>
            <a:xfrm>
              <a:off x="9474113" y="5770245"/>
              <a:ext cx="0" cy="12944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 flipV="1">
              <a:off x="9385649" y="5900689"/>
              <a:ext cx="175917" cy="1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Группа 60"/>
          <p:cNvGrpSpPr/>
          <p:nvPr/>
        </p:nvGrpSpPr>
        <p:grpSpPr>
          <a:xfrm>
            <a:off x="7625723" y="2449282"/>
            <a:ext cx="285750" cy="285750"/>
            <a:chOff x="9331238" y="5715767"/>
            <a:chExt cx="285750" cy="285750"/>
          </a:xfrm>
        </p:grpSpPr>
        <p:sp>
          <p:nvSpPr>
            <p:cNvPr id="62" name="Овал 61"/>
            <p:cNvSpPr/>
            <p:nvPr/>
          </p:nvSpPr>
          <p:spPr>
            <a:xfrm>
              <a:off x="9331238" y="5715767"/>
              <a:ext cx="285750" cy="28575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cxnSp>
          <p:nvCxnSpPr>
            <p:cNvPr id="63" name="Прямая соединительная линия 62"/>
            <p:cNvCxnSpPr/>
            <p:nvPr/>
          </p:nvCxnSpPr>
          <p:spPr>
            <a:xfrm>
              <a:off x="9474113" y="5770245"/>
              <a:ext cx="0" cy="12944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9385649" y="5900689"/>
              <a:ext cx="175917" cy="1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5" name="Рисунок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29" y="3172497"/>
            <a:ext cx="378099" cy="378099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29" y="4422844"/>
            <a:ext cx="378099" cy="378099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182" y="3843189"/>
            <a:ext cx="279077" cy="279077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29" y="5349116"/>
            <a:ext cx="378099" cy="378099"/>
          </a:xfrm>
          <a:prstGeom prst="rect">
            <a:avLst/>
          </a:prstGeom>
        </p:spPr>
      </p:pic>
      <p:grpSp>
        <p:nvGrpSpPr>
          <p:cNvPr id="69" name="Группа 68"/>
          <p:cNvGrpSpPr/>
          <p:nvPr/>
        </p:nvGrpSpPr>
        <p:grpSpPr>
          <a:xfrm>
            <a:off x="7625723" y="5395290"/>
            <a:ext cx="285750" cy="285750"/>
            <a:chOff x="9331238" y="5715767"/>
            <a:chExt cx="285750" cy="285750"/>
          </a:xfrm>
        </p:grpSpPr>
        <p:sp>
          <p:nvSpPr>
            <p:cNvPr id="70" name="Овал 69"/>
            <p:cNvSpPr/>
            <p:nvPr/>
          </p:nvSpPr>
          <p:spPr>
            <a:xfrm>
              <a:off x="9331238" y="5715767"/>
              <a:ext cx="285750" cy="28575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cxnSp>
          <p:nvCxnSpPr>
            <p:cNvPr id="71" name="Прямая соединительная линия 70"/>
            <p:cNvCxnSpPr/>
            <p:nvPr/>
          </p:nvCxnSpPr>
          <p:spPr>
            <a:xfrm>
              <a:off x="9474113" y="5770245"/>
              <a:ext cx="0" cy="12944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 flipV="1">
              <a:off x="9385649" y="5900689"/>
              <a:ext cx="175917" cy="1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Группа 72"/>
          <p:cNvGrpSpPr/>
          <p:nvPr/>
        </p:nvGrpSpPr>
        <p:grpSpPr>
          <a:xfrm>
            <a:off x="9478003" y="5395290"/>
            <a:ext cx="285750" cy="285750"/>
            <a:chOff x="9331238" y="5715767"/>
            <a:chExt cx="285750" cy="285750"/>
          </a:xfrm>
        </p:grpSpPr>
        <p:sp>
          <p:nvSpPr>
            <p:cNvPr id="74" name="Овал 73"/>
            <p:cNvSpPr/>
            <p:nvPr/>
          </p:nvSpPr>
          <p:spPr>
            <a:xfrm>
              <a:off x="9331238" y="5715767"/>
              <a:ext cx="285750" cy="28575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cxnSp>
          <p:nvCxnSpPr>
            <p:cNvPr id="75" name="Прямая соединительная линия 74"/>
            <p:cNvCxnSpPr/>
            <p:nvPr/>
          </p:nvCxnSpPr>
          <p:spPr>
            <a:xfrm>
              <a:off x="9474113" y="5770245"/>
              <a:ext cx="0" cy="12944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 flipV="1">
              <a:off x="9385649" y="5900689"/>
              <a:ext cx="175917" cy="1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7" name="Рисунок 7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29" y="3793677"/>
            <a:ext cx="378099" cy="378099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 rotWithShape="1">
          <a:blip r:embed="rId6"/>
          <a:srcRect l="21831" r="21831"/>
          <a:stretch/>
        </p:blipFill>
        <p:spPr>
          <a:xfrm>
            <a:off x="10485165" y="1050437"/>
            <a:ext cx="467480" cy="467480"/>
          </a:xfrm>
          <a:prstGeom prst="ellipse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r="23750"/>
          <a:stretch/>
        </p:blipFill>
        <p:spPr>
          <a:xfrm>
            <a:off x="6979895" y="1050437"/>
            <a:ext cx="467480" cy="467480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80" name="Picture 2">
            <a:extLst>
              <a:ext uri="{FF2B5EF4-FFF2-40B4-BE49-F238E27FC236}">
                <a16:creationId xmlns:a16="http://schemas.microsoft.com/office/drawing/2014/main" id="{D7F0F082-773A-48CF-A6AA-2593A5BE4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015"/>
          <a:stretch/>
        </p:blipFill>
        <p:spPr bwMode="auto">
          <a:xfrm>
            <a:off x="8732530" y="1050437"/>
            <a:ext cx="467480" cy="467480"/>
          </a:xfrm>
          <a:prstGeom prst="ellipse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694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вопроса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обсуждения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ответы на них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2" r="19922"/>
          <a:stretch/>
        </p:blipFill>
        <p:spPr>
          <a:xfrm>
            <a:off x="6987906" y="1635598"/>
            <a:ext cx="2206495" cy="2206495"/>
          </a:xfrm>
          <a:prstGeom prst="ellipse">
            <a:avLst/>
          </a:prstGeom>
          <a:ln w="38100">
            <a:solidFill>
              <a:srgbClr val="1D2B48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73861D-381C-B09F-9014-FB95846D2324}"/>
              </a:ext>
            </a:extLst>
          </p:cNvPr>
          <p:cNvSpPr txBox="1"/>
          <p:nvPr/>
        </p:nvSpPr>
        <p:spPr>
          <a:xfrm>
            <a:off x="6155569" y="4036178"/>
            <a:ext cx="38711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63">
              <a:defRPr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Можно ли использовать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оборудование, 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 defTabSz="609563">
              <a:defRPr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изготовленное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стандартам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IEC, GB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России?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t="738" b="738"/>
          <a:stretch/>
        </p:blipFill>
        <p:spPr>
          <a:xfrm>
            <a:off x="2878823" y="1633376"/>
            <a:ext cx="2208717" cy="220871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73861D-381C-B09F-9014-FB95846D2324}"/>
              </a:ext>
            </a:extLst>
          </p:cNvPr>
          <p:cNvSpPr txBox="1"/>
          <p:nvPr/>
        </p:nvSpPr>
        <p:spPr>
          <a:xfrm>
            <a:off x="2180044" y="4036178"/>
            <a:ext cx="36062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63">
              <a:defRPr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Ключевые отличия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оборудования, 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изготовленного 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стандартам 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ГОСТ,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IEC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GB</a:t>
            </a:r>
          </a:p>
        </p:txBody>
      </p:sp>
    </p:spTree>
    <p:extLst>
      <p:ext uri="{BB962C8B-B14F-4D97-AF65-F5344CB8AC3E}">
        <p14:creationId xmlns:p14="http://schemas.microsoft.com/office/powerpoint/2010/main" val="2817546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17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92771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4">
    <a:dk1>
      <a:srgbClr val="1D2B48"/>
    </a:dk1>
    <a:lt1>
      <a:srgbClr val="FFFFFF"/>
    </a:lt1>
    <a:dk2>
      <a:srgbClr val="44546A"/>
    </a:dk2>
    <a:lt2>
      <a:srgbClr val="1C88AE"/>
    </a:lt2>
    <a:accent1>
      <a:srgbClr val="5B9BD5"/>
    </a:accent1>
    <a:accent2>
      <a:srgbClr val="ED7D31"/>
    </a:accent2>
    <a:accent3>
      <a:srgbClr val="1C88AE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Другая 1">
    <a:majorFont>
      <a:latin typeface="Arial Narrow"/>
      <a:ea typeface="Calibri"/>
      <a:cs typeface="Calibri"/>
    </a:majorFont>
    <a:minorFont>
      <a:latin typeface="Helvetica"/>
      <a:ea typeface="Helvetica"/>
      <a:cs typeface="Helvetic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Другая 4">
    <a:dk1>
      <a:srgbClr val="1D2B48"/>
    </a:dk1>
    <a:lt1>
      <a:srgbClr val="FFFFFF"/>
    </a:lt1>
    <a:dk2>
      <a:srgbClr val="44546A"/>
    </a:dk2>
    <a:lt2>
      <a:srgbClr val="1C88AE"/>
    </a:lt2>
    <a:accent1>
      <a:srgbClr val="5B9BD5"/>
    </a:accent1>
    <a:accent2>
      <a:srgbClr val="ED7D31"/>
    </a:accent2>
    <a:accent3>
      <a:srgbClr val="1C88AE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Другая 1">
    <a:majorFont>
      <a:latin typeface="Arial Narrow"/>
      <a:ea typeface="Calibri"/>
      <a:cs typeface="Calibri"/>
    </a:majorFont>
    <a:minorFont>
      <a:latin typeface="Helvetica"/>
      <a:ea typeface="Helvetica"/>
      <a:cs typeface="Helvetic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</TotalTime>
  <Words>432</Words>
  <Application>Microsoft Office PowerPoint</Application>
  <PresentationFormat>Широкоэкранный</PresentationFormat>
  <Paragraphs>180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Arial Narrow</vt:lpstr>
      <vt:lpstr>Calibri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 k</dc:creator>
  <cp:lastModifiedBy>Ronnie_Bradbury</cp:lastModifiedBy>
  <cp:revision>44</cp:revision>
  <dcterms:created xsi:type="dcterms:W3CDTF">2022-04-06T14:14:41Z</dcterms:created>
  <dcterms:modified xsi:type="dcterms:W3CDTF">2024-06-22T19:14:19Z</dcterms:modified>
</cp:coreProperties>
</file>