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sldIdLst>
    <p:sldId id="275" r:id="rId2"/>
    <p:sldId id="268" r:id="rId3"/>
    <p:sldId id="276" r:id="rId4"/>
    <p:sldId id="279" r:id="rId5"/>
    <p:sldId id="280" r:id="rId6"/>
    <p:sldId id="281" r:id="rId7"/>
    <p:sldId id="282" r:id="rId8"/>
    <p:sldId id="277" r:id="rId9"/>
    <p:sldId id="284" r:id="rId10"/>
    <p:sldId id="283" r:id="rId11"/>
    <p:sldId id="287" r:id="rId12"/>
    <p:sldId id="286" r:id="rId13"/>
    <p:sldId id="285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B62"/>
    <a:srgbClr val="0058FF"/>
    <a:srgbClr val="242C96"/>
    <a:srgbClr val="05D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5"/>
    <p:restoredTop sz="94626"/>
  </p:normalViewPr>
  <p:slideViewPr>
    <p:cSldViewPr snapToGrid="0" snapToObjects="1">
      <p:cViewPr varScale="1">
        <p:scale>
          <a:sx n="103" d="100"/>
          <a:sy n="103" d="100"/>
        </p:scale>
        <p:origin x="11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E3A2AC-D913-4648-AC39-8C0244406F2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9FD24C-B696-4F47-979F-E772C5478683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1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Шаг 1</a:t>
          </a:r>
        </a:p>
      </dgm:t>
    </dgm:pt>
    <dgm:pt modelId="{8560869B-18EB-4662-9DAD-45CDF62DB804}" type="parTrans" cxnId="{408E0F02-00FE-4BB7-AA01-C99D5884602B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8B11F65-B1BA-43E0-B793-F6AC530DCFE2}" type="sibTrans" cxnId="{408E0F02-00FE-4BB7-AA01-C99D5884602B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AC73B83-F17B-4DDE-AAC0-F587CDDFDECD}">
      <dgm:prSet phldrT="[Текст]" custT="1"/>
      <dgm:spPr/>
      <dgm:t>
        <a:bodyPr/>
        <a:lstStyle/>
        <a:p>
          <a:pPr eaLnBrk="1" latinLnBrk="0">
            <a:spcAft>
              <a:spcPts val="600"/>
            </a:spcAft>
          </a:pPr>
          <a:r>
            <a: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Сбор данных, создание базы сведений по работнику (обязанности, виды работ, условия труда, </a:t>
          </a:r>
          <a:r>
            <a:rPr lang="ru-RU" sz="16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СИЗ).</a:t>
          </a:r>
          <a:endParaRPr lang="ru-RU" sz="16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7BCB25A-14CA-4E5F-9C07-772B97D714EE}" type="parTrans" cxnId="{0DAF091D-0007-497D-B607-CB54022842A6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B7A7CD3-4D37-4F7E-BB78-7A7B67EE75E4}" type="sibTrans" cxnId="{0DAF091D-0007-497D-B607-CB54022842A6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97D3E14-6BEC-41D0-8FD3-993DBAB41925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1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Шаг 2</a:t>
          </a:r>
        </a:p>
      </dgm:t>
    </dgm:pt>
    <dgm:pt modelId="{E67C8FD8-DB03-417C-8882-92534FDF92D0}" type="parTrans" cxnId="{83CF1F0D-0B03-49C4-A9CC-DE66662B1A81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7EAAA1F-DF3A-4AF1-95D1-92AC7BDCEDA7}" type="sibTrans" cxnId="{83CF1F0D-0B03-49C4-A9CC-DE66662B1A81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6DEB9C3-E60F-4CDE-AB4B-FDC050DF8E71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Периодический запуск скрипта для контроля </a:t>
          </a:r>
          <a:r>
            <a:rPr lang="ru-RU" sz="16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знаний.</a:t>
          </a:r>
          <a:endParaRPr lang="ru-RU" sz="16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EB56BE3-0464-47F7-8038-68AAEB31FE9C}" type="parTrans" cxnId="{6841EC31-56DB-48DE-B127-DEBA814A3061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5C69DDC-2682-4805-8D1F-FB14D0EBCB69}" type="sibTrans" cxnId="{6841EC31-56DB-48DE-B127-DEBA814A3061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3F762BF-4717-4B85-A13B-5C83F5D687F0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1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Шаг 3</a:t>
          </a:r>
        </a:p>
      </dgm:t>
    </dgm:pt>
    <dgm:pt modelId="{524281CA-372C-4B76-95F7-A6CB3425A02D}" type="parTrans" cxnId="{D81370C0-9B68-4E5A-B5E8-442A0856B0F3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1709C85-6D38-4DDD-ADD0-C3A5F507ACC5}" type="sibTrans" cxnId="{D81370C0-9B68-4E5A-B5E8-442A0856B0F3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A986BD4-7C91-4A8C-864E-874641BFBED0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Обработка, анализ, обобщение результатов по различным уровням структуры </a:t>
          </a:r>
          <a:r>
            <a:rPr lang="ru-RU" sz="16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Компании.</a:t>
          </a:r>
          <a:endParaRPr lang="ru-RU" sz="16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A7610DB-2EAE-4837-8E43-D0E579199C0E}" type="parTrans" cxnId="{2130791B-78C4-43E7-ABB3-6227E59A94FA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F4FD440-31D1-4FE9-9CE7-B0927B5548A7}" type="sibTrans" cxnId="{2130791B-78C4-43E7-ABB3-6227E59A94FA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CAA478F-E374-4019-9937-51C257893CDC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Формирование </a:t>
          </a:r>
          <a:r>
            <a:rPr lang="ru-RU" sz="16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рекомендаций.</a:t>
          </a:r>
          <a:endParaRPr lang="ru-RU" sz="16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E2A01C0-8F82-44C6-B989-D2AA2F738BD3}" type="parTrans" cxnId="{51ABDE88-D20F-4FFE-A2B0-BBAEB118875F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54ACD58-D11A-49DA-8EFB-08DA92EA1150}" type="sibTrans" cxnId="{51ABDE88-D20F-4FFE-A2B0-BBAEB118875F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426ED25-D58F-4DE7-A784-3DE94839E01F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Сбор, оценка и хранение результатов </a:t>
          </a:r>
          <a:r>
            <a:rPr lang="ru-RU" sz="16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контроля.</a:t>
          </a:r>
          <a:endParaRPr lang="ru-RU" sz="16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FBD4A90-C8DE-4B92-9DD6-FC3566B7BF6E}" type="parTrans" cxnId="{FE4D6F40-F8FF-4C07-B088-1140DF6D46ED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B1E7964-B5C7-4055-AB51-CBC376A0456B}" type="sibTrans" cxnId="{FE4D6F40-F8FF-4C07-B088-1140DF6D46ED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CA3EBA8-DD04-49FE-AD7E-C2AFA10F046E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Адаптация скрипта для контроля </a:t>
          </a:r>
          <a:r>
            <a:rPr lang="ru-RU" sz="16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знаний.</a:t>
          </a:r>
          <a:endParaRPr lang="ru-RU" sz="16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E23FD56-9109-416D-A1D8-EA29C1F9B46B}" type="sibTrans" cxnId="{57143E2E-7D95-4FD4-AC81-5EB54C9E5DE3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A2C1E4E-F677-468E-8914-CBB9FBAA43D6}" type="parTrans" cxnId="{57143E2E-7D95-4FD4-AC81-5EB54C9E5DE3}">
      <dgm:prSet/>
      <dgm:spPr/>
      <dgm:t>
        <a:bodyPr/>
        <a:lstStyle/>
        <a:p>
          <a:endParaRPr lang="ru-RU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00397A9-D596-AB4D-A4AC-C1885AC56D4A}" type="pres">
      <dgm:prSet presAssocID="{B7E3A2AC-D913-4648-AC39-8C0244406F25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67555D-F026-914B-B8BF-1BF5E1C8E7A6}" type="pres">
      <dgm:prSet presAssocID="{B7E3A2AC-D913-4648-AC39-8C0244406F25}" presName="arrow" presStyleLbl="bgShp" presStyleIdx="0" presStyleCnt="1"/>
      <dgm:spPr/>
    </dgm:pt>
    <dgm:pt modelId="{3A14A955-5D2E-6A43-A279-2FD177007FDA}" type="pres">
      <dgm:prSet presAssocID="{B7E3A2AC-D913-4648-AC39-8C0244406F25}" presName="linearProcess" presStyleCnt="0"/>
      <dgm:spPr/>
    </dgm:pt>
    <dgm:pt modelId="{C1A62634-46E7-1045-8EAE-A868C4AFF49A}" type="pres">
      <dgm:prSet presAssocID="{E09FD24C-B696-4F47-979F-E772C5478683}" presName="textNode" presStyleLbl="node1" presStyleIdx="0" presStyleCnt="3" custScaleX="130073" custScaleY="1156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CB7B33-2C1A-5643-B614-B9F5000FC38E}" type="pres">
      <dgm:prSet presAssocID="{C8B11F65-B1BA-43E0-B793-F6AC530DCFE2}" presName="sibTrans" presStyleCnt="0"/>
      <dgm:spPr/>
    </dgm:pt>
    <dgm:pt modelId="{E8B71035-B597-6C4A-89D6-BDD2742B1F94}" type="pres">
      <dgm:prSet presAssocID="{997D3E14-6BEC-41D0-8FD3-993DBAB41925}" presName="textNode" presStyleLbl="node1" presStyleIdx="1" presStyleCnt="3" custScaleX="108511" custScaleY="1156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61116F-C9C3-5B44-B35F-CE481C1AB41E}" type="pres">
      <dgm:prSet presAssocID="{07EAAA1F-DF3A-4AF1-95D1-92AC7BDCEDA7}" presName="sibTrans" presStyleCnt="0"/>
      <dgm:spPr/>
    </dgm:pt>
    <dgm:pt modelId="{8B17E740-54E3-C04E-B18E-C6094AD9BD42}" type="pres">
      <dgm:prSet presAssocID="{E3F762BF-4717-4B85-A13B-5C83F5D687F0}" presName="textNode" presStyleLbl="node1" presStyleIdx="2" presStyleCnt="3" custScaleX="111938" custScaleY="1156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00F9DE-67C8-DC48-B483-94D17AA3545C}" type="presOf" srcId="{E09FD24C-B696-4F47-979F-E772C5478683}" destId="{C1A62634-46E7-1045-8EAE-A868C4AFF49A}" srcOrd="0" destOrd="0" presId="urn:microsoft.com/office/officeart/2005/8/layout/hProcess9"/>
    <dgm:cxn modelId="{0D03132F-5ACF-6543-90CB-CEAAF0A42B63}" type="presOf" srcId="{CCAA478F-E374-4019-9937-51C257893CDC}" destId="{8B17E740-54E3-C04E-B18E-C6094AD9BD42}" srcOrd="0" destOrd="2" presId="urn:microsoft.com/office/officeart/2005/8/layout/hProcess9"/>
    <dgm:cxn modelId="{0DAF091D-0007-497D-B607-CB54022842A6}" srcId="{E09FD24C-B696-4F47-979F-E772C5478683}" destId="{FAC73B83-F17B-4DDE-AAC0-F587CDDFDECD}" srcOrd="0" destOrd="0" parTransId="{67BCB25A-14CA-4E5F-9C07-772B97D714EE}" sibTransId="{4B7A7CD3-4D37-4F7E-BB78-7A7B67EE75E4}"/>
    <dgm:cxn modelId="{434CFF10-049A-014A-90AC-99BD670C7D88}" type="presOf" srcId="{96DEB9C3-E60F-4CDE-AB4B-FDC050DF8E71}" destId="{E8B71035-B597-6C4A-89D6-BDD2742B1F94}" srcOrd="0" destOrd="1" presId="urn:microsoft.com/office/officeart/2005/8/layout/hProcess9"/>
    <dgm:cxn modelId="{881CAE7E-80D2-D54A-909A-8F93FBD23692}" type="presOf" srcId="{3A986BD4-7C91-4A8C-864E-874641BFBED0}" destId="{8B17E740-54E3-C04E-B18E-C6094AD9BD42}" srcOrd="0" destOrd="1" presId="urn:microsoft.com/office/officeart/2005/8/layout/hProcess9"/>
    <dgm:cxn modelId="{2EB668C8-D907-844D-8F45-CEE51EDD5931}" type="presOf" srcId="{B7E3A2AC-D913-4648-AC39-8C0244406F25}" destId="{000397A9-D596-AB4D-A4AC-C1885AC56D4A}" srcOrd="0" destOrd="0" presId="urn:microsoft.com/office/officeart/2005/8/layout/hProcess9"/>
    <dgm:cxn modelId="{08E81504-B89D-214D-AFC3-146EB5AE03B5}" type="presOf" srcId="{FAC73B83-F17B-4DDE-AAC0-F587CDDFDECD}" destId="{C1A62634-46E7-1045-8EAE-A868C4AFF49A}" srcOrd="0" destOrd="1" presId="urn:microsoft.com/office/officeart/2005/8/layout/hProcess9"/>
    <dgm:cxn modelId="{FE4D6F40-F8FF-4C07-B088-1140DF6D46ED}" srcId="{997D3E14-6BEC-41D0-8FD3-993DBAB41925}" destId="{1426ED25-D58F-4DE7-A784-3DE94839E01F}" srcOrd="1" destOrd="0" parTransId="{7FBD4A90-C8DE-4B92-9DD6-FC3566B7BF6E}" sibTransId="{8B1E7964-B5C7-4055-AB51-CBC376A0456B}"/>
    <dgm:cxn modelId="{5746152A-1B3C-774D-8EE1-A0745CC1BBD6}" type="presOf" srcId="{997D3E14-6BEC-41D0-8FD3-993DBAB41925}" destId="{E8B71035-B597-6C4A-89D6-BDD2742B1F94}" srcOrd="0" destOrd="0" presId="urn:microsoft.com/office/officeart/2005/8/layout/hProcess9"/>
    <dgm:cxn modelId="{2130791B-78C4-43E7-ABB3-6227E59A94FA}" srcId="{E3F762BF-4717-4B85-A13B-5C83F5D687F0}" destId="{3A986BD4-7C91-4A8C-864E-874641BFBED0}" srcOrd="0" destOrd="0" parTransId="{BA7610DB-2EAE-4837-8E43-D0E579199C0E}" sibTransId="{4F4FD440-31D1-4FE9-9CE7-B0927B5548A7}"/>
    <dgm:cxn modelId="{BDAA52F5-1CAE-9245-8364-7AC4B75EB424}" type="presOf" srcId="{1426ED25-D58F-4DE7-A784-3DE94839E01F}" destId="{E8B71035-B597-6C4A-89D6-BDD2742B1F94}" srcOrd="0" destOrd="2" presId="urn:microsoft.com/office/officeart/2005/8/layout/hProcess9"/>
    <dgm:cxn modelId="{408E0F02-00FE-4BB7-AA01-C99D5884602B}" srcId="{B7E3A2AC-D913-4648-AC39-8C0244406F25}" destId="{E09FD24C-B696-4F47-979F-E772C5478683}" srcOrd="0" destOrd="0" parTransId="{8560869B-18EB-4662-9DAD-45CDF62DB804}" sibTransId="{C8B11F65-B1BA-43E0-B793-F6AC530DCFE2}"/>
    <dgm:cxn modelId="{51ABDE88-D20F-4FFE-A2B0-BBAEB118875F}" srcId="{E3F762BF-4717-4B85-A13B-5C83F5D687F0}" destId="{CCAA478F-E374-4019-9937-51C257893CDC}" srcOrd="1" destOrd="0" parTransId="{CE2A01C0-8F82-44C6-B989-D2AA2F738BD3}" sibTransId="{554ACD58-D11A-49DA-8EFB-08DA92EA1150}"/>
    <dgm:cxn modelId="{56678997-0B40-7145-854D-743F0A0394CE}" type="presOf" srcId="{E3F762BF-4717-4B85-A13B-5C83F5D687F0}" destId="{8B17E740-54E3-C04E-B18E-C6094AD9BD42}" srcOrd="0" destOrd="0" presId="urn:microsoft.com/office/officeart/2005/8/layout/hProcess9"/>
    <dgm:cxn modelId="{83CF1F0D-0B03-49C4-A9CC-DE66662B1A81}" srcId="{B7E3A2AC-D913-4648-AC39-8C0244406F25}" destId="{997D3E14-6BEC-41D0-8FD3-993DBAB41925}" srcOrd="1" destOrd="0" parTransId="{E67C8FD8-DB03-417C-8882-92534FDF92D0}" sibTransId="{07EAAA1F-DF3A-4AF1-95D1-92AC7BDCEDA7}"/>
    <dgm:cxn modelId="{D81370C0-9B68-4E5A-B5E8-442A0856B0F3}" srcId="{B7E3A2AC-D913-4648-AC39-8C0244406F25}" destId="{E3F762BF-4717-4B85-A13B-5C83F5D687F0}" srcOrd="2" destOrd="0" parTransId="{524281CA-372C-4B76-95F7-A6CB3425A02D}" sibTransId="{41709C85-6D38-4DDD-ADD0-C3A5F507ACC5}"/>
    <dgm:cxn modelId="{6841EC31-56DB-48DE-B127-DEBA814A3061}" srcId="{997D3E14-6BEC-41D0-8FD3-993DBAB41925}" destId="{96DEB9C3-E60F-4CDE-AB4B-FDC050DF8E71}" srcOrd="0" destOrd="0" parTransId="{8EB56BE3-0464-47F7-8038-68AAEB31FE9C}" sibTransId="{25C69DDC-2682-4805-8D1F-FB14D0EBCB69}"/>
    <dgm:cxn modelId="{57143E2E-7D95-4FD4-AC81-5EB54C9E5DE3}" srcId="{E09FD24C-B696-4F47-979F-E772C5478683}" destId="{5CA3EBA8-DD04-49FE-AD7E-C2AFA10F046E}" srcOrd="1" destOrd="0" parTransId="{5A2C1E4E-F677-468E-8914-CBB9FBAA43D6}" sibTransId="{CE23FD56-9109-416D-A1D8-EA29C1F9B46B}"/>
    <dgm:cxn modelId="{46AEB405-63A5-1641-B5C8-D21B81751200}" type="presOf" srcId="{5CA3EBA8-DD04-49FE-AD7E-C2AFA10F046E}" destId="{C1A62634-46E7-1045-8EAE-A868C4AFF49A}" srcOrd="0" destOrd="2" presId="urn:microsoft.com/office/officeart/2005/8/layout/hProcess9"/>
    <dgm:cxn modelId="{36A0F241-17E2-9C42-8F62-732DF8A6CE52}" type="presParOf" srcId="{000397A9-D596-AB4D-A4AC-C1885AC56D4A}" destId="{B767555D-F026-914B-B8BF-1BF5E1C8E7A6}" srcOrd="0" destOrd="0" presId="urn:microsoft.com/office/officeart/2005/8/layout/hProcess9"/>
    <dgm:cxn modelId="{267DDF29-8A8A-5B45-9D30-65302076A946}" type="presParOf" srcId="{000397A9-D596-AB4D-A4AC-C1885AC56D4A}" destId="{3A14A955-5D2E-6A43-A279-2FD177007FDA}" srcOrd="1" destOrd="0" presId="urn:microsoft.com/office/officeart/2005/8/layout/hProcess9"/>
    <dgm:cxn modelId="{A7D69B2E-66F0-1F4E-8193-EE1131A3D62D}" type="presParOf" srcId="{3A14A955-5D2E-6A43-A279-2FD177007FDA}" destId="{C1A62634-46E7-1045-8EAE-A868C4AFF49A}" srcOrd="0" destOrd="0" presId="urn:microsoft.com/office/officeart/2005/8/layout/hProcess9"/>
    <dgm:cxn modelId="{5D966233-13D7-F54F-BC69-BD88C111311F}" type="presParOf" srcId="{3A14A955-5D2E-6A43-A279-2FD177007FDA}" destId="{6CCB7B33-2C1A-5643-B614-B9F5000FC38E}" srcOrd="1" destOrd="0" presId="urn:microsoft.com/office/officeart/2005/8/layout/hProcess9"/>
    <dgm:cxn modelId="{B965C535-EDBD-5043-9FB5-1BDDEA3029E0}" type="presParOf" srcId="{3A14A955-5D2E-6A43-A279-2FD177007FDA}" destId="{E8B71035-B597-6C4A-89D6-BDD2742B1F94}" srcOrd="2" destOrd="0" presId="urn:microsoft.com/office/officeart/2005/8/layout/hProcess9"/>
    <dgm:cxn modelId="{705F7191-EB77-FB46-BD92-18EE4A45568E}" type="presParOf" srcId="{3A14A955-5D2E-6A43-A279-2FD177007FDA}" destId="{AB61116F-C9C3-5B44-B35F-CE481C1AB41E}" srcOrd="3" destOrd="0" presId="urn:microsoft.com/office/officeart/2005/8/layout/hProcess9"/>
    <dgm:cxn modelId="{4B973F5F-4FA2-6349-A31D-D420CCB40E24}" type="presParOf" srcId="{3A14A955-5D2E-6A43-A279-2FD177007FDA}" destId="{8B17E740-54E3-C04E-B18E-C6094AD9BD4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441814-32AD-C64B-B106-A7401D4B236B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78CBB7-4A7F-EA4D-ADDE-92947985F25B}">
      <dgm:prSet phldrT="[Текст]"/>
      <dgm:spPr/>
      <dgm:t>
        <a:bodyPr/>
        <a:lstStyle/>
        <a:p>
          <a:r>
            <a:rPr lang="ru-RU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rPr>
            <a:t>ИИ КиоутЧат</a:t>
          </a:r>
        </a:p>
      </dgm:t>
    </dgm:pt>
    <dgm:pt modelId="{3AD3EF20-C15F-3D4E-A1DF-5A52C92C2F29}" type="parTrans" cxnId="{BE8850F5-DB44-C44B-B188-5A2860C33E6F}">
      <dgm:prSet/>
      <dgm:spPr/>
      <dgm:t>
        <a:bodyPr/>
        <a:lstStyle/>
        <a:p>
          <a:endParaRPr lang="ru-RU"/>
        </a:p>
      </dgm:t>
    </dgm:pt>
    <dgm:pt modelId="{BA579C76-78A0-AA4D-9696-A6D292B33346}" type="sibTrans" cxnId="{BE8850F5-DB44-C44B-B188-5A2860C33E6F}">
      <dgm:prSet/>
      <dgm:spPr/>
      <dgm:t>
        <a:bodyPr/>
        <a:lstStyle/>
        <a:p>
          <a:endParaRPr lang="ru-RU"/>
        </a:p>
      </dgm:t>
    </dgm:pt>
    <dgm:pt modelId="{A7507DCD-3EE4-C242-86FE-E272E22F370C}">
      <dgm:prSet phldrT="[Текст]"/>
      <dgm:spPr/>
      <dgm:t>
        <a:bodyPr/>
        <a:lstStyle/>
        <a:p>
          <a:r>
            <a: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Разработка новых </a:t>
          </a:r>
          <a:r>
            <a:rPr lang="ru-RU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и </a:t>
          </a:r>
          <a:r>
            <a: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усовершенствование имеющихся документов</a:t>
          </a:r>
        </a:p>
      </dgm:t>
    </dgm:pt>
    <dgm:pt modelId="{D8BE63DF-EC4D-344F-AAF2-F6468D504F26}" type="parTrans" cxnId="{5642BA9C-D441-AD40-8229-7D438C2696BF}">
      <dgm:prSet/>
      <dgm:spPr/>
      <dgm:t>
        <a:bodyPr/>
        <a:lstStyle/>
        <a:p>
          <a:endParaRPr lang="ru-RU"/>
        </a:p>
      </dgm:t>
    </dgm:pt>
    <dgm:pt modelId="{AB862CFA-9ADB-074A-8CFB-570A56582194}" type="sibTrans" cxnId="{5642BA9C-D441-AD40-8229-7D438C2696BF}">
      <dgm:prSet/>
      <dgm:spPr/>
      <dgm:t>
        <a:bodyPr/>
        <a:lstStyle/>
        <a:p>
          <a:endParaRPr lang="ru-RU"/>
        </a:p>
      </dgm:t>
    </dgm:pt>
    <dgm:pt modelId="{343C2297-AB04-E049-A8F9-9249E4D4D12D}">
      <dgm:prSet phldrT="[Текст]"/>
      <dgm:spPr/>
      <dgm:t>
        <a:bodyPr/>
        <a:lstStyle/>
        <a:p>
          <a:r>
            <a: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Автоматическая идентификация опасностей на основе данных ТЭУ</a:t>
          </a:r>
        </a:p>
      </dgm:t>
    </dgm:pt>
    <dgm:pt modelId="{CB3DA9C5-43C3-A24E-B887-5A916A337D94}" type="parTrans" cxnId="{31532A7A-F634-B04D-A657-26780931EAD8}">
      <dgm:prSet/>
      <dgm:spPr/>
      <dgm:t>
        <a:bodyPr/>
        <a:lstStyle/>
        <a:p>
          <a:endParaRPr lang="ru-RU"/>
        </a:p>
      </dgm:t>
    </dgm:pt>
    <dgm:pt modelId="{40966C7F-D51A-0543-9C66-05D17534EEA5}" type="sibTrans" cxnId="{31532A7A-F634-B04D-A657-26780931EAD8}">
      <dgm:prSet/>
      <dgm:spPr/>
      <dgm:t>
        <a:bodyPr/>
        <a:lstStyle/>
        <a:p>
          <a:endParaRPr lang="ru-RU"/>
        </a:p>
      </dgm:t>
    </dgm:pt>
    <dgm:pt modelId="{9EB2D290-E4CC-E949-9BAA-D6018143577E}">
      <dgm:prSet phldrT="[Текст]"/>
      <dgm:spPr/>
      <dgm:t>
        <a:bodyPr/>
        <a:lstStyle/>
        <a:p>
          <a:r>
            <a: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Разработка мероприятий по улучшению условий труда</a:t>
          </a:r>
        </a:p>
      </dgm:t>
    </dgm:pt>
    <dgm:pt modelId="{DD9175C2-201D-524C-9671-90DEA372D3A3}" type="parTrans" cxnId="{6A3BCD76-700E-AD43-B792-C8F3E43BE83E}">
      <dgm:prSet/>
      <dgm:spPr/>
      <dgm:t>
        <a:bodyPr/>
        <a:lstStyle/>
        <a:p>
          <a:endParaRPr lang="ru-RU"/>
        </a:p>
      </dgm:t>
    </dgm:pt>
    <dgm:pt modelId="{D0E27849-1525-684D-95A4-852225EFCB5D}" type="sibTrans" cxnId="{6A3BCD76-700E-AD43-B792-C8F3E43BE83E}">
      <dgm:prSet/>
      <dgm:spPr/>
      <dgm:t>
        <a:bodyPr/>
        <a:lstStyle/>
        <a:p>
          <a:endParaRPr lang="ru-RU"/>
        </a:p>
      </dgm:t>
    </dgm:pt>
    <dgm:pt modelId="{9FF343A5-63A0-E843-94C8-1B90CC369615}">
      <dgm:prSet phldrT="[Текст]"/>
      <dgm:spPr/>
      <dgm:t>
        <a:bodyPr/>
        <a:lstStyle/>
        <a:p>
          <a:r>
            <a:rPr lang="ru-RU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Разработка </a:t>
          </a:r>
          <a:r>
            <a: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информационных и обучающих материалов</a:t>
          </a:r>
        </a:p>
      </dgm:t>
    </dgm:pt>
    <dgm:pt modelId="{C67CDFC4-C670-A245-BD02-6722227B273B}" type="parTrans" cxnId="{2C1FB92C-995A-2841-81DF-166B1D07AE5D}">
      <dgm:prSet/>
      <dgm:spPr/>
      <dgm:t>
        <a:bodyPr/>
        <a:lstStyle/>
        <a:p>
          <a:endParaRPr lang="ru-RU"/>
        </a:p>
      </dgm:t>
    </dgm:pt>
    <dgm:pt modelId="{E16FFEC6-EDB4-4A43-BDB2-63EEAC478303}" type="sibTrans" cxnId="{2C1FB92C-995A-2841-81DF-166B1D07AE5D}">
      <dgm:prSet/>
      <dgm:spPr/>
      <dgm:t>
        <a:bodyPr/>
        <a:lstStyle/>
        <a:p>
          <a:endParaRPr lang="ru-RU"/>
        </a:p>
      </dgm:t>
    </dgm:pt>
    <dgm:pt modelId="{8F04FA77-6F2E-CD4D-B7D2-B3D9C8BDEAC8}">
      <dgm:prSet phldrT="[Текст]"/>
      <dgm:spPr/>
      <dgm:t>
        <a:bodyPr/>
        <a:lstStyle/>
        <a:p>
          <a:r>
            <a:rPr lang="ru-RU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Помощь </a:t>
          </a:r>
          <a:r>
            <a: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в подборе СИЗ</a:t>
          </a:r>
        </a:p>
      </dgm:t>
    </dgm:pt>
    <dgm:pt modelId="{B08225C0-2F10-2248-B576-680BCCB77867}" type="parTrans" cxnId="{C89C7F67-483D-9749-A8EA-091DC897E4BB}">
      <dgm:prSet/>
      <dgm:spPr/>
      <dgm:t>
        <a:bodyPr/>
        <a:lstStyle/>
        <a:p>
          <a:endParaRPr lang="ru-RU"/>
        </a:p>
      </dgm:t>
    </dgm:pt>
    <dgm:pt modelId="{7CA636FE-7A87-D541-BE2C-AB748008B40F}" type="sibTrans" cxnId="{C89C7F67-483D-9749-A8EA-091DC897E4BB}">
      <dgm:prSet/>
      <dgm:spPr/>
      <dgm:t>
        <a:bodyPr/>
        <a:lstStyle/>
        <a:p>
          <a:endParaRPr lang="ru-RU"/>
        </a:p>
      </dgm:t>
    </dgm:pt>
    <dgm:pt modelId="{04BE9BA5-86C2-9645-9884-41E4F8A89EBC}">
      <dgm:prSet phldrT="[Текст]"/>
      <dgm:spPr/>
      <dgm:t>
        <a:bodyPr/>
        <a:lstStyle/>
        <a:p>
          <a:r>
            <a:rPr lang="ru-RU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Справочная </a:t>
          </a:r>
          <a:r>
            <a: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информация в контексте данных ТЭУ</a:t>
          </a:r>
        </a:p>
      </dgm:t>
    </dgm:pt>
    <dgm:pt modelId="{29A4B8D1-47F7-8048-9D58-81F68912AFC7}" type="parTrans" cxnId="{78B32182-5298-F74B-9916-3BC885B36D9E}">
      <dgm:prSet/>
      <dgm:spPr/>
      <dgm:t>
        <a:bodyPr/>
        <a:lstStyle/>
        <a:p>
          <a:endParaRPr lang="ru-RU"/>
        </a:p>
      </dgm:t>
    </dgm:pt>
    <dgm:pt modelId="{ED1DEB9E-00B5-E64C-868B-3F2859A53326}" type="sibTrans" cxnId="{78B32182-5298-F74B-9916-3BC885B36D9E}">
      <dgm:prSet/>
      <dgm:spPr/>
      <dgm:t>
        <a:bodyPr/>
        <a:lstStyle/>
        <a:p>
          <a:endParaRPr lang="ru-RU"/>
        </a:p>
      </dgm:t>
    </dgm:pt>
    <dgm:pt modelId="{94DF9366-B3AA-844F-981E-1FD502BB4F14}">
      <dgm:prSet phldrT="[Текст]"/>
      <dgm:spPr/>
      <dgm:t>
        <a:bodyPr/>
        <a:lstStyle/>
        <a:p>
          <a:r>
            <a:rPr lang="ru-RU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Анализ </a:t>
          </a:r>
          <a:r>
            <a: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и прогнозирование</a:t>
          </a:r>
        </a:p>
      </dgm:t>
    </dgm:pt>
    <dgm:pt modelId="{B125D69E-6848-4E48-B380-3B7BBA6F5495}" type="parTrans" cxnId="{22121718-DB78-9A49-8C8C-C690A1B311B7}">
      <dgm:prSet/>
      <dgm:spPr/>
      <dgm:t>
        <a:bodyPr/>
        <a:lstStyle/>
        <a:p>
          <a:endParaRPr lang="ru-RU"/>
        </a:p>
      </dgm:t>
    </dgm:pt>
    <dgm:pt modelId="{A7149018-9D04-BC48-AC15-9BB816CBA9EB}" type="sibTrans" cxnId="{22121718-DB78-9A49-8C8C-C690A1B311B7}">
      <dgm:prSet/>
      <dgm:spPr/>
      <dgm:t>
        <a:bodyPr/>
        <a:lstStyle/>
        <a:p>
          <a:endParaRPr lang="ru-RU"/>
        </a:p>
      </dgm:t>
    </dgm:pt>
    <dgm:pt modelId="{87ECCF24-2AF6-4448-AE9E-3FE60ADC65EA}" type="pres">
      <dgm:prSet presAssocID="{1A441814-32AD-C64B-B106-A7401D4B236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E9EE89-931F-1A4B-927C-9278CF394E74}" type="pres">
      <dgm:prSet presAssocID="{5478CBB7-4A7F-EA4D-ADDE-92947985F25B}" presName="root1" presStyleCnt="0"/>
      <dgm:spPr/>
    </dgm:pt>
    <dgm:pt modelId="{4109B812-97C4-A949-84F6-B3FD19AFF5FD}" type="pres">
      <dgm:prSet presAssocID="{5478CBB7-4A7F-EA4D-ADDE-92947985F25B}" presName="LevelOneTextNode" presStyleLbl="node0" presStyleIdx="0" presStyleCnt="1" custScaleY="1082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4A8F04-520C-9F4C-9B66-4E68AB119D4B}" type="pres">
      <dgm:prSet presAssocID="{5478CBB7-4A7F-EA4D-ADDE-92947985F25B}" presName="level2hierChild" presStyleCnt="0"/>
      <dgm:spPr/>
    </dgm:pt>
    <dgm:pt modelId="{2B00E4BC-13F3-5348-8BD0-D9AC7955552F}" type="pres">
      <dgm:prSet presAssocID="{D8BE63DF-EC4D-344F-AAF2-F6468D504F26}" presName="conn2-1" presStyleLbl="parChTrans1D2" presStyleIdx="0" presStyleCnt="7"/>
      <dgm:spPr/>
      <dgm:t>
        <a:bodyPr/>
        <a:lstStyle/>
        <a:p>
          <a:endParaRPr lang="ru-RU"/>
        </a:p>
      </dgm:t>
    </dgm:pt>
    <dgm:pt modelId="{33172E31-85EC-A740-A9B0-23C7403AB767}" type="pres">
      <dgm:prSet presAssocID="{D8BE63DF-EC4D-344F-AAF2-F6468D504F26}" presName="connTx" presStyleLbl="parChTrans1D2" presStyleIdx="0" presStyleCnt="7"/>
      <dgm:spPr/>
      <dgm:t>
        <a:bodyPr/>
        <a:lstStyle/>
        <a:p>
          <a:endParaRPr lang="ru-RU"/>
        </a:p>
      </dgm:t>
    </dgm:pt>
    <dgm:pt modelId="{C45E856A-7AB4-E14E-BE56-DE647B52BB26}" type="pres">
      <dgm:prSet presAssocID="{A7507DCD-3EE4-C242-86FE-E272E22F370C}" presName="root2" presStyleCnt="0"/>
      <dgm:spPr/>
    </dgm:pt>
    <dgm:pt modelId="{C9BB5ABB-8564-744E-AAC4-783B73891FA3}" type="pres">
      <dgm:prSet presAssocID="{A7507DCD-3EE4-C242-86FE-E272E22F370C}" presName="LevelTwoTextNode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9FF527-8F54-EB4A-A600-E37ED09F7E5F}" type="pres">
      <dgm:prSet presAssocID="{A7507DCD-3EE4-C242-86FE-E272E22F370C}" presName="level3hierChild" presStyleCnt="0"/>
      <dgm:spPr/>
    </dgm:pt>
    <dgm:pt modelId="{1C596E75-4D8C-1B42-B6B4-ABAEC65D20EC}" type="pres">
      <dgm:prSet presAssocID="{CB3DA9C5-43C3-A24E-B887-5A916A337D94}" presName="conn2-1" presStyleLbl="parChTrans1D2" presStyleIdx="1" presStyleCnt="7"/>
      <dgm:spPr/>
      <dgm:t>
        <a:bodyPr/>
        <a:lstStyle/>
        <a:p>
          <a:endParaRPr lang="ru-RU"/>
        </a:p>
      </dgm:t>
    </dgm:pt>
    <dgm:pt modelId="{43D29505-AAEF-A84B-B7CD-741DAA63A906}" type="pres">
      <dgm:prSet presAssocID="{CB3DA9C5-43C3-A24E-B887-5A916A337D94}" presName="connTx" presStyleLbl="parChTrans1D2" presStyleIdx="1" presStyleCnt="7"/>
      <dgm:spPr/>
      <dgm:t>
        <a:bodyPr/>
        <a:lstStyle/>
        <a:p>
          <a:endParaRPr lang="ru-RU"/>
        </a:p>
      </dgm:t>
    </dgm:pt>
    <dgm:pt modelId="{712B143E-356A-EA42-90EC-A2B1BFB0A1B4}" type="pres">
      <dgm:prSet presAssocID="{343C2297-AB04-E049-A8F9-9249E4D4D12D}" presName="root2" presStyleCnt="0"/>
      <dgm:spPr/>
    </dgm:pt>
    <dgm:pt modelId="{B6DFC19B-E301-7F41-89DE-A09F47E71C02}" type="pres">
      <dgm:prSet presAssocID="{343C2297-AB04-E049-A8F9-9249E4D4D12D}" presName="LevelTwoTextNode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34ACDA-DF76-FC48-8F22-3853D228869D}" type="pres">
      <dgm:prSet presAssocID="{343C2297-AB04-E049-A8F9-9249E4D4D12D}" presName="level3hierChild" presStyleCnt="0"/>
      <dgm:spPr/>
    </dgm:pt>
    <dgm:pt modelId="{FF427472-5A96-0948-93AA-FDD75D6DB2D9}" type="pres">
      <dgm:prSet presAssocID="{DD9175C2-201D-524C-9671-90DEA372D3A3}" presName="conn2-1" presStyleLbl="parChTrans1D2" presStyleIdx="2" presStyleCnt="7"/>
      <dgm:spPr/>
      <dgm:t>
        <a:bodyPr/>
        <a:lstStyle/>
        <a:p>
          <a:endParaRPr lang="ru-RU"/>
        </a:p>
      </dgm:t>
    </dgm:pt>
    <dgm:pt modelId="{1B5A6C60-7EB2-1F47-B908-E4337DFBB977}" type="pres">
      <dgm:prSet presAssocID="{DD9175C2-201D-524C-9671-90DEA372D3A3}" presName="connTx" presStyleLbl="parChTrans1D2" presStyleIdx="2" presStyleCnt="7"/>
      <dgm:spPr/>
      <dgm:t>
        <a:bodyPr/>
        <a:lstStyle/>
        <a:p>
          <a:endParaRPr lang="ru-RU"/>
        </a:p>
      </dgm:t>
    </dgm:pt>
    <dgm:pt modelId="{32F34727-0C33-0C42-BA71-67BFDB38AA97}" type="pres">
      <dgm:prSet presAssocID="{9EB2D290-E4CC-E949-9BAA-D6018143577E}" presName="root2" presStyleCnt="0"/>
      <dgm:spPr/>
    </dgm:pt>
    <dgm:pt modelId="{D27F5CFC-A13E-FA4A-8A87-EB0AE567E927}" type="pres">
      <dgm:prSet presAssocID="{9EB2D290-E4CC-E949-9BAA-D6018143577E}" presName="LevelTwoTextNode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DC4A92-0904-1F40-B37E-16A7B385E070}" type="pres">
      <dgm:prSet presAssocID="{9EB2D290-E4CC-E949-9BAA-D6018143577E}" presName="level3hierChild" presStyleCnt="0"/>
      <dgm:spPr/>
    </dgm:pt>
    <dgm:pt modelId="{AFF568E9-571A-0547-85BD-5D772F115485}" type="pres">
      <dgm:prSet presAssocID="{C67CDFC4-C670-A245-BD02-6722227B273B}" presName="conn2-1" presStyleLbl="parChTrans1D2" presStyleIdx="3" presStyleCnt="7"/>
      <dgm:spPr/>
      <dgm:t>
        <a:bodyPr/>
        <a:lstStyle/>
        <a:p>
          <a:endParaRPr lang="ru-RU"/>
        </a:p>
      </dgm:t>
    </dgm:pt>
    <dgm:pt modelId="{A79CD537-CE0D-2945-824F-71C5637DDC0A}" type="pres">
      <dgm:prSet presAssocID="{C67CDFC4-C670-A245-BD02-6722227B273B}" presName="connTx" presStyleLbl="parChTrans1D2" presStyleIdx="3" presStyleCnt="7"/>
      <dgm:spPr/>
      <dgm:t>
        <a:bodyPr/>
        <a:lstStyle/>
        <a:p>
          <a:endParaRPr lang="ru-RU"/>
        </a:p>
      </dgm:t>
    </dgm:pt>
    <dgm:pt modelId="{9693E68B-2F6B-2740-9B7E-E6F0603BDCF6}" type="pres">
      <dgm:prSet presAssocID="{9FF343A5-63A0-E843-94C8-1B90CC369615}" presName="root2" presStyleCnt="0"/>
      <dgm:spPr/>
    </dgm:pt>
    <dgm:pt modelId="{9F91376E-B6EA-5D49-AB4A-898F14F9F3BC}" type="pres">
      <dgm:prSet presAssocID="{9FF343A5-63A0-E843-94C8-1B90CC369615}" presName="LevelTwoTextNode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DD3488-B26C-3A41-9894-DF19A61A53AB}" type="pres">
      <dgm:prSet presAssocID="{9FF343A5-63A0-E843-94C8-1B90CC369615}" presName="level3hierChild" presStyleCnt="0"/>
      <dgm:spPr/>
    </dgm:pt>
    <dgm:pt modelId="{E0B8FAFA-81A8-8248-BF78-BCFE43F62C61}" type="pres">
      <dgm:prSet presAssocID="{B08225C0-2F10-2248-B576-680BCCB77867}" presName="conn2-1" presStyleLbl="parChTrans1D2" presStyleIdx="4" presStyleCnt="7"/>
      <dgm:spPr/>
      <dgm:t>
        <a:bodyPr/>
        <a:lstStyle/>
        <a:p>
          <a:endParaRPr lang="ru-RU"/>
        </a:p>
      </dgm:t>
    </dgm:pt>
    <dgm:pt modelId="{149025AC-CDD5-D84B-A489-FD7BF751CBA3}" type="pres">
      <dgm:prSet presAssocID="{B08225C0-2F10-2248-B576-680BCCB77867}" presName="connTx" presStyleLbl="parChTrans1D2" presStyleIdx="4" presStyleCnt="7"/>
      <dgm:spPr/>
      <dgm:t>
        <a:bodyPr/>
        <a:lstStyle/>
        <a:p>
          <a:endParaRPr lang="ru-RU"/>
        </a:p>
      </dgm:t>
    </dgm:pt>
    <dgm:pt modelId="{395852EA-AFB6-7143-B3F8-0548B8410528}" type="pres">
      <dgm:prSet presAssocID="{8F04FA77-6F2E-CD4D-B7D2-B3D9C8BDEAC8}" presName="root2" presStyleCnt="0"/>
      <dgm:spPr/>
    </dgm:pt>
    <dgm:pt modelId="{7A9C6750-A2A2-4C4D-8E3B-0C95514B5A27}" type="pres">
      <dgm:prSet presAssocID="{8F04FA77-6F2E-CD4D-B7D2-B3D9C8BDEAC8}" presName="LevelTwoTextNode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DC79A7-3A96-014C-AC16-791B9CA1A956}" type="pres">
      <dgm:prSet presAssocID="{8F04FA77-6F2E-CD4D-B7D2-B3D9C8BDEAC8}" presName="level3hierChild" presStyleCnt="0"/>
      <dgm:spPr/>
    </dgm:pt>
    <dgm:pt modelId="{6C18F154-C37A-3C43-967A-531841FC2D83}" type="pres">
      <dgm:prSet presAssocID="{29A4B8D1-47F7-8048-9D58-81F68912AFC7}" presName="conn2-1" presStyleLbl="parChTrans1D2" presStyleIdx="5" presStyleCnt="7"/>
      <dgm:spPr/>
      <dgm:t>
        <a:bodyPr/>
        <a:lstStyle/>
        <a:p>
          <a:endParaRPr lang="ru-RU"/>
        </a:p>
      </dgm:t>
    </dgm:pt>
    <dgm:pt modelId="{61D19921-62D7-914C-9522-762DD9A0C949}" type="pres">
      <dgm:prSet presAssocID="{29A4B8D1-47F7-8048-9D58-81F68912AFC7}" presName="connTx" presStyleLbl="parChTrans1D2" presStyleIdx="5" presStyleCnt="7"/>
      <dgm:spPr/>
      <dgm:t>
        <a:bodyPr/>
        <a:lstStyle/>
        <a:p>
          <a:endParaRPr lang="ru-RU"/>
        </a:p>
      </dgm:t>
    </dgm:pt>
    <dgm:pt modelId="{B6013CF0-7D79-624F-91F8-8C597880A60A}" type="pres">
      <dgm:prSet presAssocID="{04BE9BA5-86C2-9645-9884-41E4F8A89EBC}" presName="root2" presStyleCnt="0"/>
      <dgm:spPr/>
    </dgm:pt>
    <dgm:pt modelId="{6773EBB6-E2F2-9244-B1E9-5580491F2D87}" type="pres">
      <dgm:prSet presAssocID="{04BE9BA5-86C2-9645-9884-41E4F8A89EBC}" presName="LevelTwoTextNode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07E76C-78D4-9847-ADEA-76F43B11EFF7}" type="pres">
      <dgm:prSet presAssocID="{04BE9BA5-86C2-9645-9884-41E4F8A89EBC}" presName="level3hierChild" presStyleCnt="0"/>
      <dgm:spPr/>
    </dgm:pt>
    <dgm:pt modelId="{7337EC35-A1B5-0449-AE48-712126528F8D}" type="pres">
      <dgm:prSet presAssocID="{B125D69E-6848-4E48-B380-3B7BBA6F5495}" presName="conn2-1" presStyleLbl="parChTrans1D2" presStyleIdx="6" presStyleCnt="7"/>
      <dgm:spPr/>
      <dgm:t>
        <a:bodyPr/>
        <a:lstStyle/>
        <a:p>
          <a:endParaRPr lang="ru-RU"/>
        </a:p>
      </dgm:t>
    </dgm:pt>
    <dgm:pt modelId="{B1673D3B-FAFC-7B4C-9C91-8259892E08D5}" type="pres">
      <dgm:prSet presAssocID="{B125D69E-6848-4E48-B380-3B7BBA6F5495}" presName="connTx" presStyleLbl="parChTrans1D2" presStyleIdx="6" presStyleCnt="7"/>
      <dgm:spPr/>
      <dgm:t>
        <a:bodyPr/>
        <a:lstStyle/>
        <a:p>
          <a:endParaRPr lang="ru-RU"/>
        </a:p>
      </dgm:t>
    </dgm:pt>
    <dgm:pt modelId="{E6DA0851-B9AA-D546-A360-F8FC70F4699D}" type="pres">
      <dgm:prSet presAssocID="{94DF9366-B3AA-844F-981E-1FD502BB4F14}" presName="root2" presStyleCnt="0"/>
      <dgm:spPr/>
    </dgm:pt>
    <dgm:pt modelId="{20F5C46E-7010-1E42-B781-7A3F0BEC37E8}" type="pres">
      <dgm:prSet presAssocID="{94DF9366-B3AA-844F-981E-1FD502BB4F14}" presName="LevelTwoTextNode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1B4EA4-60B5-034D-AEA5-C1AE842D9392}" type="pres">
      <dgm:prSet presAssocID="{94DF9366-B3AA-844F-981E-1FD502BB4F14}" presName="level3hierChild" presStyleCnt="0"/>
      <dgm:spPr/>
    </dgm:pt>
  </dgm:ptLst>
  <dgm:cxnLst>
    <dgm:cxn modelId="{9FC1AAD5-76A0-2946-A799-4DB41C688D98}" type="presOf" srcId="{C67CDFC4-C670-A245-BD02-6722227B273B}" destId="{A79CD537-CE0D-2945-824F-71C5637DDC0A}" srcOrd="1" destOrd="0" presId="urn:microsoft.com/office/officeart/2008/layout/HorizontalMultiLevelHierarchy"/>
    <dgm:cxn modelId="{3B1306F0-80D5-7048-B8EA-AFFAE429128F}" type="presOf" srcId="{1A441814-32AD-C64B-B106-A7401D4B236B}" destId="{87ECCF24-2AF6-4448-AE9E-3FE60ADC65EA}" srcOrd="0" destOrd="0" presId="urn:microsoft.com/office/officeart/2008/layout/HorizontalMultiLevelHierarchy"/>
    <dgm:cxn modelId="{59CF05BA-F62B-C84F-9513-525A405050EF}" type="presOf" srcId="{D8BE63DF-EC4D-344F-AAF2-F6468D504F26}" destId="{33172E31-85EC-A740-A9B0-23C7403AB767}" srcOrd="1" destOrd="0" presId="urn:microsoft.com/office/officeart/2008/layout/HorizontalMultiLevelHierarchy"/>
    <dgm:cxn modelId="{090319B7-C26E-CD46-80F7-5397F656A08D}" type="presOf" srcId="{B125D69E-6848-4E48-B380-3B7BBA6F5495}" destId="{B1673D3B-FAFC-7B4C-9C91-8259892E08D5}" srcOrd="1" destOrd="0" presId="urn:microsoft.com/office/officeart/2008/layout/HorizontalMultiLevelHierarchy"/>
    <dgm:cxn modelId="{4DE81EAA-725B-DC4D-8905-02B98EB16D10}" type="presOf" srcId="{9EB2D290-E4CC-E949-9BAA-D6018143577E}" destId="{D27F5CFC-A13E-FA4A-8A87-EB0AE567E927}" srcOrd="0" destOrd="0" presId="urn:microsoft.com/office/officeart/2008/layout/HorizontalMultiLevelHierarchy"/>
    <dgm:cxn modelId="{014272BD-5F50-F144-A397-81929D699063}" type="presOf" srcId="{04BE9BA5-86C2-9645-9884-41E4F8A89EBC}" destId="{6773EBB6-E2F2-9244-B1E9-5580491F2D87}" srcOrd="0" destOrd="0" presId="urn:microsoft.com/office/officeart/2008/layout/HorizontalMultiLevelHierarchy"/>
    <dgm:cxn modelId="{C89C7F67-483D-9749-A8EA-091DC897E4BB}" srcId="{5478CBB7-4A7F-EA4D-ADDE-92947985F25B}" destId="{8F04FA77-6F2E-CD4D-B7D2-B3D9C8BDEAC8}" srcOrd="4" destOrd="0" parTransId="{B08225C0-2F10-2248-B576-680BCCB77867}" sibTransId="{7CA636FE-7A87-D541-BE2C-AB748008B40F}"/>
    <dgm:cxn modelId="{016B2D7D-6016-FD43-92C8-DB294E54DC58}" type="presOf" srcId="{CB3DA9C5-43C3-A24E-B887-5A916A337D94}" destId="{1C596E75-4D8C-1B42-B6B4-ABAEC65D20EC}" srcOrd="0" destOrd="0" presId="urn:microsoft.com/office/officeart/2008/layout/HorizontalMultiLevelHierarchy"/>
    <dgm:cxn modelId="{78B32182-5298-F74B-9916-3BC885B36D9E}" srcId="{5478CBB7-4A7F-EA4D-ADDE-92947985F25B}" destId="{04BE9BA5-86C2-9645-9884-41E4F8A89EBC}" srcOrd="5" destOrd="0" parTransId="{29A4B8D1-47F7-8048-9D58-81F68912AFC7}" sibTransId="{ED1DEB9E-00B5-E64C-868B-3F2859A53326}"/>
    <dgm:cxn modelId="{1A9CB89C-6A30-9445-A264-9B77098ED50C}" type="presOf" srcId="{29A4B8D1-47F7-8048-9D58-81F68912AFC7}" destId="{6C18F154-C37A-3C43-967A-531841FC2D83}" srcOrd="0" destOrd="0" presId="urn:microsoft.com/office/officeart/2008/layout/HorizontalMultiLevelHierarchy"/>
    <dgm:cxn modelId="{295A9BEA-3737-974D-B635-F11CB1489418}" type="presOf" srcId="{C67CDFC4-C670-A245-BD02-6722227B273B}" destId="{AFF568E9-571A-0547-85BD-5D772F115485}" srcOrd="0" destOrd="0" presId="urn:microsoft.com/office/officeart/2008/layout/HorizontalMultiLevelHierarchy"/>
    <dgm:cxn modelId="{01719C1E-645B-EB47-940B-8881FAB637B8}" type="presOf" srcId="{DD9175C2-201D-524C-9671-90DEA372D3A3}" destId="{1B5A6C60-7EB2-1F47-B908-E4337DFBB977}" srcOrd="1" destOrd="0" presId="urn:microsoft.com/office/officeart/2008/layout/HorizontalMultiLevelHierarchy"/>
    <dgm:cxn modelId="{2AFF6988-BA04-A746-95C8-6FD3626EDC4D}" type="presOf" srcId="{D8BE63DF-EC4D-344F-AAF2-F6468D504F26}" destId="{2B00E4BC-13F3-5348-8BD0-D9AC7955552F}" srcOrd="0" destOrd="0" presId="urn:microsoft.com/office/officeart/2008/layout/HorizontalMultiLevelHierarchy"/>
    <dgm:cxn modelId="{65A3961B-22ED-C14C-BC23-6F652FF61CE7}" type="presOf" srcId="{B125D69E-6848-4E48-B380-3B7BBA6F5495}" destId="{7337EC35-A1B5-0449-AE48-712126528F8D}" srcOrd="0" destOrd="0" presId="urn:microsoft.com/office/officeart/2008/layout/HorizontalMultiLevelHierarchy"/>
    <dgm:cxn modelId="{FD770BE8-D496-B64A-8339-EAC1C6C10A45}" type="presOf" srcId="{29A4B8D1-47F7-8048-9D58-81F68912AFC7}" destId="{61D19921-62D7-914C-9522-762DD9A0C949}" srcOrd="1" destOrd="0" presId="urn:microsoft.com/office/officeart/2008/layout/HorizontalMultiLevelHierarchy"/>
    <dgm:cxn modelId="{FEBCCE68-892A-7249-ACCD-D9F81CB4F288}" type="presOf" srcId="{A7507DCD-3EE4-C242-86FE-E272E22F370C}" destId="{C9BB5ABB-8564-744E-AAC4-783B73891FA3}" srcOrd="0" destOrd="0" presId="urn:microsoft.com/office/officeart/2008/layout/HorizontalMultiLevelHierarchy"/>
    <dgm:cxn modelId="{31532A7A-F634-B04D-A657-26780931EAD8}" srcId="{5478CBB7-4A7F-EA4D-ADDE-92947985F25B}" destId="{343C2297-AB04-E049-A8F9-9249E4D4D12D}" srcOrd="1" destOrd="0" parTransId="{CB3DA9C5-43C3-A24E-B887-5A916A337D94}" sibTransId="{40966C7F-D51A-0543-9C66-05D17534EEA5}"/>
    <dgm:cxn modelId="{6FE1F6FA-A3F9-C344-8D53-8E343A735E1F}" type="presOf" srcId="{9FF343A5-63A0-E843-94C8-1B90CC369615}" destId="{9F91376E-B6EA-5D49-AB4A-898F14F9F3BC}" srcOrd="0" destOrd="0" presId="urn:microsoft.com/office/officeart/2008/layout/HorizontalMultiLevelHierarchy"/>
    <dgm:cxn modelId="{BBEA4CDA-6984-AD42-8157-BBAE03FAE185}" type="presOf" srcId="{B08225C0-2F10-2248-B576-680BCCB77867}" destId="{149025AC-CDD5-D84B-A489-FD7BF751CBA3}" srcOrd="1" destOrd="0" presId="urn:microsoft.com/office/officeart/2008/layout/HorizontalMultiLevelHierarchy"/>
    <dgm:cxn modelId="{66C6D9BC-397A-8140-8919-FF79E631E298}" type="presOf" srcId="{94DF9366-B3AA-844F-981E-1FD502BB4F14}" destId="{20F5C46E-7010-1E42-B781-7A3F0BEC37E8}" srcOrd="0" destOrd="0" presId="urn:microsoft.com/office/officeart/2008/layout/HorizontalMultiLevelHierarchy"/>
    <dgm:cxn modelId="{22121718-DB78-9A49-8C8C-C690A1B311B7}" srcId="{5478CBB7-4A7F-EA4D-ADDE-92947985F25B}" destId="{94DF9366-B3AA-844F-981E-1FD502BB4F14}" srcOrd="6" destOrd="0" parTransId="{B125D69E-6848-4E48-B380-3B7BBA6F5495}" sibTransId="{A7149018-9D04-BC48-AC15-9BB816CBA9EB}"/>
    <dgm:cxn modelId="{D0D23734-380F-5548-81FF-53641B6352DD}" type="presOf" srcId="{DD9175C2-201D-524C-9671-90DEA372D3A3}" destId="{FF427472-5A96-0948-93AA-FDD75D6DB2D9}" srcOrd="0" destOrd="0" presId="urn:microsoft.com/office/officeart/2008/layout/HorizontalMultiLevelHierarchy"/>
    <dgm:cxn modelId="{69B005B8-C00F-FD4E-AD7F-3178A05F707A}" type="presOf" srcId="{CB3DA9C5-43C3-A24E-B887-5A916A337D94}" destId="{43D29505-AAEF-A84B-B7CD-741DAA63A906}" srcOrd="1" destOrd="0" presId="urn:microsoft.com/office/officeart/2008/layout/HorizontalMultiLevelHierarchy"/>
    <dgm:cxn modelId="{A7CA0277-39EF-944C-9937-C958EE20B6C0}" type="presOf" srcId="{5478CBB7-4A7F-EA4D-ADDE-92947985F25B}" destId="{4109B812-97C4-A949-84F6-B3FD19AFF5FD}" srcOrd="0" destOrd="0" presId="urn:microsoft.com/office/officeart/2008/layout/HorizontalMultiLevelHierarchy"/>
    <dgm:cxn modelId="{BE8850F5-DB44-C44B-B188-5A2860C33E6F}" srcId="{1A441814-32AD-C64B-B106-A7401D4B236B}" destId="{5478CBB7-4A7F-EA4D-ADDE-92947985F25B}" srcOrd="0" destOrd="0" parTransId="{3AD3EF20-C15F-3D4E-A1DF-5A52C92C2F29}" sibTransId="{BA579C76-78A0-AA4D-9696-A6D292B33346}"/>
    <dgm:cxn modelId="{5642BA9C-D441-AD40-8229-7D438C2696BF}" srcId="{5478CBB7-4A7F-EA4D-ADDE-92947985F25B}" destId="{A7507DCD-3EE4-C242-86FE-E272E22F370C}" srcOrd="0" destOrd="0" parTransId="{D8BE63DF-EC4D-344F-AAF2-F6468D504F26}" sibTransId="{AB862CFA-9ADB-074A-8CFB-570A56582194}"/>
    <dgm:cxn modelId="{0704BF17-AD83-7F4F-B676-0068277CA62A}" type="presOf" srcId="{8F04FA77-6F2E-CD4D-B7D2-B3D9C8BDEAC8}" destId="{7A9C6750-A2A2-4C4D-8E3B-0C95514B5A27}" srcOrd="0" destOrd="0" presId="urn:microsoft.com/office/officeart/2008/layout/HorizontalMultiLevelHierarchy"/>
    <dgm:cxn modelId="{6A3BCD76-700E-AD43-B792-C8F3E43BE83E}" srcId="{5478CBB7-4A7F-EA4D-ADDE-92947985F25B}" destId="{9EB2D290-E4CC-E949-9BAA-D6018143577E}" srcOrd="2" destOrd="0" parTransId="{DD9175C2-201D-524C-9671-90DEA372D3A3}" sibTransId="{D0E27849-1525-684D-95A4-852225EFCB5D}"/>
    <dgm:cxn modelId="{2C1FB92C-995A-2841-81DF-166B1D07AE5D}" srcId="{5478CBB7-4A7F-EA4D-ADDE-92947985F25B}" destId="{9FF343A5-63A0-E843-94C8-1B90CC369615}" srcOrd="3" destOrd="0" parTransId="{C67CDFC4-C670-A245-BD02-6722227B273B}" sibTransId="{E16FFEC6-EDB4-4A43-BDB2-63EEAC478303}"/>
    <dgm:cxn modelId="{944952A1-6D69-324E-A1BE-1E32B5ED48A7}" type="presOf" srcId="{B08225C0-2F10-2248-B576-680BCCB77867}" destId="{E0B8FAFA-81A8-8248-BF78-BCFE43F62C61}" srcOrd="0" destOrd="0" presId="urn:microsoft.com/office/officeart/2008/layout/HorizontalMultiLevelHierarchy"/>
    <dgm:cxn modelId="{319F9F86-629F-4648-A4AD-8488E5F2A9B6}" type="presOf" srcId="{343C2297-AB04-E049-A8F9-9249E4D4D12D}" destId="{B6DFC19B-E301-7F41-89DE-A09F47E71C02}" srcOrd="0" destOrd="0" presId="urn:microsoft.com/office/officeart/2008/layout/HorizontalMultiLevelHierarchy"/>
    <dgm:cxn modelId="{C4B317EB-5894-2740-ADDA-140C7A6A6DE7}" type="presParOf" srcId="{87ECCF24-2AF6-4448-AE9E-3FE60ADC65EA}" destId="{61E9EE89-931F-1A4B-927C-9278CF394E74}" srcOrd="0" destOrd="0" presId="urn:microsoft.com/office/officeart/2008/layout/HorizontalMultiLevelHierarchy"/>
    <dgm:cxn modelId="{1677ED37-8B2D-3B46-B2BE-B01C45163F84}" type="presParOf" srcId="{61E9EE89-931F-1A4B-927C-9278CF394E74}" destId="{4109B812-97C4-A949-84F6-B3FD19AFF5FD}" srcOrd="0" destOrd="0" presId="urn:microsoft.com/office/officeart/2008/layout/HorizontalMultiLevelHierarchy"/>
    <dgm:cxn modelId="{98B94B6A-B800-DA44-876E-C0C17770C5FF}" type="presParOf" srcId="{61E9EE89-931F-1A4B-927C-9278CF394E74}" destId="{2D4A8F04-520C-9F4C-9B66-4E68AB119D4B}" srcOrd="1" destOrd="0" presId="urn:microsoft.com/office/officeart/2008/layout/HorizontalMultiLevelHierarchy"/>
    <dgm:cxn modelId="{E5EE48D7-17AF-AF43-8BCE-5DE4AB703FAF}" type="presParOf" srcId="{2D4A8F04-520C-9F4C-9B66-4E68AB119D4B}" destId="{2B00E4BC-13F3-5348-8BD0-D9AC7955552F}" srcOrd="0" destOrd="0" presId="urn:microsoft.com/office/officeart/2008/layout/HorizontalMultiLevelHierarchy"/>
    <dgm:cxn modelId="{F9E99DEE-7E35-D341-845C-6809027BF051}" type="presParOf" srcId="{2B00E4BC-13F3-5348-8BD0-D9AC7955552F}" destId="{33172E31-85EC-A740-A9B0-23C7403AB767}" srcOrd="0" destOrd="0" presId="urn:microsoft.com/office/officeart/2008/layout/HorizontalMultiLevelHierarchy"/>
    <dgm:cxn modelId="{08342EC1-78C3-054B-9C30-7B1900628B63}" type="presParOf" srcId="{2D4A8F04-520C-9F4C-9B66-4E68AB119D4B}" destId="{C45E856A-7AB4-E14E-BE56-DE647B52BB26}" srcOrd="1" destOrd="0" presId="urn:microsoft.com/office/officeart/2008/layout/HorizontalMultiLevelHierarchy"/>
    <dgm:cxn modelId="{81CE75A1-E374-324C-A4C6-73DAC2EE8B95}" type="presParOf" srcId="{C45E856A-7AB4-E14E-BE56-DE647B52BB26}" destId="{C9BB5ABB-8564-744E-AAC4-783B73891FA3}" srcOrd="0" destOrd="0" presId="urn:microsoft.com/office/officeart/2008/layout/HorizontalMultiLevelHierarchy"/>
    <dgm:cxn modelId="{C3E58DCC-A2F2-1440-BCEF-5D662D6B9B58}" type="presParOf" srcId="{C45E856A-7AB4-E14E-BE56-DE647B52BB26}" destId="{EF9FF527-8F54-EB4A-A600-E37ED09F7E5F}" srcOrd="1" destOrd="0" presId="urn:microsoft.com/office/officeart/2008/layout/HorizontalMultiLevelHierarchy"/>
    <dgm:cxn modelId="{97CFA66B-BDDC-C644-BB55-85CFADB3DA3E}" type="presParOf" srcId="{2D4A8F04-520C-9F4C-9B66-4E68AB119D4B}" destId="{1C596E75-4D8C-1B42-B6B4-ABAEC65D20EC}" srcOrd="2" destOrd="0" presId="urn:microsoft.com/office/officeart/2008/layout/HorizontalMultiLevelHierarchy"/>
    <dgm:cxn modelId="{DA27BED9-4E9A-2E45-8242-FD5C1E661906}" type="presParOf" srcId="{1C596E75-4D8C-1B42-B6B4-ABAEC65D20EC}" destId="{43D29505-AAEF-A84B-B7CD-741DAA63A906}" srcOrd="0" destOrd="0" presId="urn:microsoft.com/office/officeart/2008/layout/HorizontalMultiLevelHierarchy"/>
    <dgm:cxn modelId="{C5376059-33C2-1942-BEAE-BB8CED610FF4}" type="presParOf" srcId="{2D4A8F04-520C-9F4C-9B66-4E68AB119D4B}" destId="{712B143E-356A-EA42-90EC-A2B1BFB0A1B4}" srcOrd="3" destOrd="0" presId="urn:microsoft.com/office/officeart/2008/layout/HorizontalMultiLevelHierarchy"/>
    <dgm:cxn modelId="{6A4BFD4A-63B0-EE4B-9F16-DBC1360A2CD1}" type="presParOf" srcId="{712B143E-356A-EA42-90EC-A2B1BFB0A1B4}" destId="{B6DFC19B-E301-7F41-89DE-A09F47E71C02}" srcOrd="0" destOrd="0" presId="urn:microsoft.com/office/officeart/2008/layout/HorizontalMultiLevelHierarchy"/>
    <dgm:cxn modelId="{29294E7C-0F92-6D4A-9D8C-8E77DACC24D5}" type="presParOf" srcId="{712B143E-356A-EA42-90EC-A2B1BFB0A1B4}" destId="{9234ACDA-DF76-FC48-8F22-3853D228869D}" srcOrd="1" destOrd="0" presId="urn:microsoft.com/office/officeart/2008/layout/HorizontalMultiLevelHierarchy"/>
    <dgm:cxn modelId="{D8843FBF-906B-2942-84EA-0F9501405FA5}" type="presParOf" srcId="{2D4A8F04-520C-9F4C-9B66-4E68AB119D4B}" destId="{FF427472-5A96-0948-93AA-FDD75D6DB2D9}" srcOrd="4" destOrd="0" presId="urn:microsoft.com/office/officeart/2008/layout/HorizontalMultiLevelHierarchy"/>
    <dgm:cxn modelId="{266A0EE7-6ED2-294D-AB41-ED8FFD966221}" type="presParOf" srcId="{FF427472-5A96-0948-93AA-FDD75D6DB2D9}" destId="{1B5A6C60-7EB2-1F47-B908-E4337DFBB977}" srcOrd="0" destOrd="0" presId="urn:microsoft.com/office/officeart/2008/layout/HorizontalMultiLevelHierarchy"/>
    <dgm:cxn modelId="{B3E22AAF-F7B5-F04D-8846-0708307D3F8A}" type="presParOf" srcId="{2D4A8F04-520C-9F4C-9B66-4E68AB119D4B}" destId="{32F34727-0C33-0C42-BA71-67BFDB38AA97}" srcOrd="5" destOrd="0" presId="urn:microsoft.com/office/officeart/2008/layout/HorizontalMultiLevelHierarchy"/>
    <dgm:cxn modelId="{AE2987B4-1340-854C-9C20-F5DC53949228}" type="presParOf" srcId="{32F34727-0C33-0C42-BA71-67BFDB38AA97}" destId="{D27F5CFC-A13E-FA4A-8A87-EB0AE567E927}" srcOrd="0" destOrd="0" presId="urn:microsoft.com/office/officeart/2008/layout/HorizontalMultiLevelHierarchy"/>
    <dgm:cxn modelId="{16624CBC-D645-CB49-BA07-2E8C9BB5ECFD}" type="presParOf" srcId="{32F34727-0C33-0C42-BA71-67BFDB38AA97}" destId="{18DC4A92-0904-1F40-B37E-16A7B385E070}" srcOrd="1" destOrd="0" presId="urn:microsoft.com/office/officeart/2008/layout/HorizontalMultiLevelHierarchy"/>
    <dgm:cxn modelId="{AA1B5093-F469-B941-A8A9-4AF03C83B717}" type="presParOf" srcId="{2D4A8F04-520C-9F4C-9B66-4E68AB119D4B}" destId="{AFF568E9-571A-0547-85BD-5D772F115485}" srcOrd="6" destOrd="0" presId="urn:microsoft.com/office/officeart/2008/layout/HorizontalMultiLevelHierarchy"/>
    <dgm:cxn modelId="{A7775535-6A73-B642-956C-BD3D2F510153}" type="presParOf" srcId="{AFF568E9-571A-0547-85BD-5D772F115485}" destId="{A79CD537-CE0D-2945-824F-71C5637DDC0A}" srcOrd="0" destOrd="0" presId="urn:microsoft.com/office/officeart/2008/layout/HorizontalMultiLevelHierarchy"/>
    <dgm:cxn modelId="{D221254D-2F93-5043-845C-D6F1C91917AA}" type="presParOf" srcId="{2D4A8F04-520C-9F4C-9B66-4E68AB119D4B}" destId="{9693E68B-2F6B-2740-9B7E-E6F0603BDCF6}" srcOrd="7" destOrd="0" presId="urn:microsoft.com/office/officeart/2008/layout/HorizontalMultiLevelHierarchy"/>
    <dgm:cxn modelId="{FCF7BDA9-FBA9-4040-9E1D-BBC054E30BF8}" type="presParOf" srcId="{9693E68B-2F6B-2740-9B7E-E6F0603BDCF6}" destId="{9F91376E-B6EA-5D49-AB4A-898F14F9F3BC}" srcOrd="0" destOrd="0" presId="urn:microsoft.com/office/officeart/2008/layout/HorizontalMultiLevelHierarchy"/>
    <dgm:cxn modelId="{B30EC7AD-600B-3B41-81A5-61C44E80C130}" type="presParOf" srcId="{9693E68B-2F6B-2740-9B7E-E6F0603BDCF6}" destId="{3DDD3488-B26C-3A41-9894-DF19A61A53AB}" srcOrd="1" destOrd="0" presId="urn:microsoft.com/office/officeart/2008/layout/HorizontalMultiLevelHierarchy"/>
    <dgm:cxn modelId="{EA2A66A2-6A06-B54A-A0CF-09FCF9F8C045}" type="presParOf" srcId="{2D4A8F04-520C-9F4C-9B66-4E68AB119D4B}" destId="{E0B8FAFA-81A8-8248-BF78-BCFE43F62C61}" srcOrd="8" destOrd="0" presId="urn:microsoft.com/office/officeart/2008/layout/HorizontalMultiLevelHierarchy"/>
    <dgm:cxn modelId="{D1FFAC2B-7270-FD47-B87D-908A18FFB241}" type="presParOf" srcId="{E0B8FAFA-81A8-8248-BF78-BCFE43F62C61}" destId="{149025AC-CDD5-D84B-A489-FD7BF751CBA3}" srcOrd="0" destOrd="0" presId="urn:microsoft.com/office/officeart/2008/layout/HorizontalMultiLevelHierarchy"/>
    <dgm:cxn modelId="{38A5D708-2306-464F-A398-BDD53F6A2076}" type="presParOf" srcId="{2D4A8F04-520C-9F4C-9B66-4E68AB119D4B}" destId="{395852EA-AFB6-7143-B3F8-0548B8410528}" srcOrd="9" destOrd="0" presId="urn:microsoft.com/office/officeart/2008/layout/HorizontalMultiLevelHierarchy"/>
    <dgm:cxn modelId="{88426E2B-8965-F24D-A91D-E671871412D4}" type="presParOf" srcId="{395852EA-AFB6-7143-B3F8-0548B8410528}" destId="{7A9C6750-A2A2-4C4D-8E3B-0C95514B5A27}" srcOrd="0" destOrd="0" presId="urn:microsoft.com/office/officeart/2008/layout/HorizontalMultiLevelHierarchy"/>
    <dgm:cxn modelId="{9659DCCF-4628-0045-88CC-CF4462292C6E}" type="presParOf" srcId="{395852EA-AFB6-7143-B3F8-0548B8410528}" destId="{BDDC79A7-3A96-014C-AC16-791B9CA1A956}" srcOrd="1" destOrd="0" presId="urn:microsoft.com/office/officeart/2008/layout/HorizontalMultiLevelHierarchy"/>
    <dgm:cxn modelId="{AF706DCA-F7F4-104A-A1BC-505BCAEB43F6}" type="presParOf" srcId="{2D4A8F04-520C-9F4C-9B66-4E68AB119D4B}" destId="{6C18F154-C37A-3C43-967A-531841FC2D83}" srcOrd="10" destOrd="0" presId="urn:microsoft.com/office/officeart/2008/layout/HorizontalMultiLevelHierarchy"/>
    <dgm:cxn modelId="{56D5FE70-38DA-1C40-9069-E2FC93B0D2D4}" type="presParOf" srcId="{6C18F154-C37A-3C43-967A-531841FC2D83}" destId="{61D19921-62D7-914C-9522-762DD9A0C949}" srcOrd="0" destOrd="0" presId="urn:microsoft.com/office/officeart/2008/layout/HorizontalMultiLevelHierarchy"/>
    <dgm:cxn modelId="{7F5C42E2-ACEA-A942-B632-0E1DB8FAFEC1}" type="presParOf" srcId="{2D4A8F04-520C-9F4C-9B66-4E68AB119D4B}" destId="{B6013CF0-7D79-624F-91F8-8C597880A60A}" srcOrd="11" destOrd="0" presId="urn:microsoft.com/office/officeart/2008/layout/HorizontalMultiLevelHierarchy"/>
    <dgm:cxn modelId="{76BEB31F-B25D-E046-AC32-748C2AF0FB18}" type="presParOf" srcId="{B6013CF0-7D79-624F-91F8-8C597880A60A}" destId="{6773EBB6-E2F2-9244-B1E9-5580491F2D87}" srcOrd="0" destOrd="0" presId="urn:microsoft.com/office/officeart/2008/layout/HorizontalMultiLevelHierarchy"/>
    <dgm:cxn modelId="{C2684BDE-B37A-2042-AFFF-CDC9BB8B5F72}" type="presParOf" srcId="{B6013CF0-7D79-624F-91F8-8C597880A60A}" destId="{0707E76C-78D4-9847-ADEA-76F43B11EFF7}" srcOrd="1" destOrd="0" presId="urn:microsoft.com/office/officeart/2008/layout/HorizontalMultiLevelHierarchy"/>
    <dgm:cxn modelId="{2C12556C-792C-844E-947E-3F15A738F4E1}" type="presParOf" srcId="{2D4A8F04-520C-9F4C-9B66-4E68AB119D4B}" destId="{7337EC35-A1B5-0449-AE48-712126528F8D}" srcOrd="12" destOrd="0" presId="urn:microsoft.com/office/officeart/2008/layout/HorizontalMultiLevelHierarchy"/>
    <dgm:cxn modelId="{A0638F49-2A4D-9544-939E-8340C015876F}" type="presParOf" srcId="{7337EC35-A1B5-0449-AE48-712126528F8D}" destId="{B1673D3B-FAFC-7B4C-9C91-8259892E08D5}" srcOrd="0" destOrd="0" presId="urn:microsoft.com/office/officeart/2008/layout/HorizontalMultiLevelHierarchy"/>
    <dgm:cxn modelId="{5E14E9B1-A522-7F45-B739-E7CA79F9D7B8}" type="presParOf" srcId="{2D4A8F04-520C-9F4C-9B66-4E68AB119D4B}" destId="{E6DA0851-B9AA-D546-A360-F8FC70F4699D}" srcOrd="13" destOrd="0" presId="urn:microsoft.com/office/officeart/2008/layout/HorizontalMultiLevelHierarchy"/>
    <dgm:cxn modelId="{6DB105D9-67D1-9B42-A1EB-9A206990399A}" type="presParOf" srcId="{E6DA0851-B9AA-D546-A360-F8FC70F4699D}" destId="{20F5C46E-7010-1E42-B781-7A3F0BEC37E8}" srcOrd="0" destOrd="0" presId="urn:microsoft.com/office/officeart/2008/layout/HorizontalMultiLevelHierarchy"/>
    <dgm:cxn modelId="{A880A2A0-DADA-0144-8A88-8527E8A77A10}" type="presParOf" srcId="{E6DA0851-B9AA-D546-A360-F8FC70F4699D}" destId="{BE1B4EA4-60B5-034D-AEA5-C1AE842D939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7555D-F026-914B-B8BF-1BF5E1C8E7A6}">
      <dsp:nvSpPr>
        <dsp:cNvPr id="0" name=""/>
        <dsp:cNvSpPr/>
      </dsp:nvSpPr>
      <dsp:spPr>
        <a:xfrm>
          <a:off x="651897" y="0"/>
          <a:ext cx="7388177" cy="478824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A62634-46E7-1045-8EAE-A868C4AFF49A}">
      <dsp:nvSpPr>
        <dsp:cNvPr id="0" name=""/>
        <dsp:cNvSpPr/>
      </dsp:nvSpPr>
      <dsp:spPr>
        <a:xfrm>
          <a:off x="5934" y="1286313"/>
          <a:ext cx="3018509" cy="22156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600" b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Шаг 1</a:t>
          </a:r>
        </a:p>
        <a:p>
          <a:pPr marL="171450" lvl="1" indent="-171450" algn="l" defTabSz="711200" eaLnBrk="1" latinLnBrk="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Сбор данных, создание базы сведений по работнику (обязанности, виды работ, условия труда, </a:t>
          </a:r>
          <a:r>
            <a:rPr lang="ru-RU" sz="16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СИЗ).</a:t>
          </a:r>
          <a:endParaRPr lang="ru-RU" sz="16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Адаптация скрипта для контроля </a:t>
          </a:r>
          <a:r>
            <a:rPr lang="ru-RU" sz="16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знаний.</a:t>
          </a:r>
          <a:endParaRPr lang="ru-RU" sz="16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14091" y="1394470"/>
        <a:ext cx="2802195" cy="1999300"/>
      </dsp:txXfrm>
    </dsp:sp>
    <dsp:sp modelId="{E8B71035-B597-6C4A-89D6-BDD2742B1F94}">
      <dsp:nvSpPr>
        <dsp:cNvPr id="0" name=""/>
        <dsp:cNvSpPr/>
      </dsp:nvSpPr>
      <dsp:spPr>
        <a:xfrm>
          <a:off x="3297341" y="1286313"/>
          <a:ext cx="2518135" cy="22156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600" b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Шаг 2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Периодический запуск скрипта для контроля </a:t>
          </a:r>
          <a:r>
            <a:rPr lang="ru-RU" sz="16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знаний.</a:t>
          </a:r>
          <a:endParaRPr lang="ru-RU" sz="16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Сбор, оценка и хранение результатов </a:t>
          </a:r>
          <a:r>
            <a:rPr lang="ru-RU" sz="16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контроля.</a:t>
          </a:r>
          <a:endParaRPr lang="ru-RU" sz="16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405498" y="1394470"/>
        <a:ext cx="2301821" cy="1999300"/>
      </dsp:txXfrm>
    </dsp:sp>
    <dsp:sp modelId="{8B17E740-54E3-C04E-B18E-C6094AD9BD42}">
      <dsp:nvSpPr>
        <dsp:cNvPr id="0" name=""/>
        <dsp:cNvSpPr/>
      </dsp:nvSpPr>
      <dsp:spPr>
        <a:xfrm>
          <a:off x="6088374" y="1286313"/>
          <a:ext cx="2597663" cy="22156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600" b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Шаг 3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Обработка, анализ, обобщение результатов по различным уровням структуры </a:t>
          </a:r>
          <a:r>
            <a:rPr lang="ru-RU" sz="16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Компании.</a:t>
          </a:r>
          <a:endParaRPr lang="ru-RU" sz="16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Формирование </a:t>
          </a:r>
          <a:r>
            <a:rPr lang="ru-RU" sz="16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рекомендаций.</a:t>
          </a:r>
          <a:endParaRPr lang="ru-RU" sz="16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6196531" y="1394470"/>
        <a:ext cx="2381349" cy="19993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7EC35-A1B5-0449-AE48-712126528F8D}">
      <dsp:nvSpPr>
        <dsp:cNvPr id="0" name=""/>
        <dsp:cNvSpPr/>
      </dsp:nvSpPr>
      <dsp:spPr>
        <a:xfrm>
          <a:off x="1634405" y="2671803"/>
          <a:ext cx="412364" cy="2357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6182" y="0"/>
              </a:lnTo>
              <a:lnTo>
                <a:pt x="206182" y="2357266"/>
              </a:lnTo>
              <a:lnTo>
                <a:pt x="412364" y="23572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1780761" y="3790609"/>
        <a:ext cx="119653" cy="119653"/>
      </dsp:txXfrm>
    </dsp:sp>
    <dsp:sp modelId="{6C18F154-C37A-3C43-967A-531841FC2D83}">
      <dsp:nvSpPr>
        <dsp:cNvPr id="0" name=""/>
        <dsp:cNvSpPr/>
      </dsp:nvSpPr>
      <dsp:spPr>
        <a:xfrm>
          <a:off x="1634405" y="2671803"/>
          <a:ext cx="412364" cy="1571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6182" y="0"/>
              </a:lnTo>
              <a:lnTo>
                <a:pt x="206182" y="1571510"/>
              </a:lnTo>
              <a:lnTo>
                <a:pt x="412364" y="15715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799969" y="3416940"/>
        <a:ext cx="81235" cy="81235"/>
      </dsp:txXfrm>
    </dsp:sp>
    <dsp:sp modelId="{E0B8FAFA-81A8-8248-BF78-BCFE43F62C61}">
      <dsp:nvSpPr>
        <dsp:cNvPr id="0" name=""/>
        <dsp:cNvSpPr/>
      </dsp:nvSpPr>
      <dsp:spPr>
        <a:xfrm>
          <a:off x="1634405" y="2671803"/>
          <a:ext cx="412364" cy="785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6182" y="0"/>
              </a:lnTo>
              <a:lnTo>
                <a:pt x="206182" y="785755"/>
              </a:lnTo>
              <a:lnTo>
                <a:pt x="412364" y="785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18402" y="3042495"/>
        <a:ext cx="44369" cy="44369"/>
      </dsp:txXfrm>
    </dsp:sp>
    <dsp:sp modelId="{AFF568E9-571A-0547-85BD-5D772F115485}">
      <dsp:nvSpPr>
        <dsp:cNvPr id="0" name=""/>
        <dsp:cNvSpPr/>
      </dsp:nvSpPr>
      <dsp:spPr>
        <a:xfrm>
          <a:off x="1634405" y="2626083"/>
          <a:ext cx="4123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364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30278" y="2661493"/>
        <a:ext cx="20618" cy="20618"/>
      </dsp:txXfrm>
    </dsp:sp>
    <dsp:sp modelId="{FF427472-5A96-0948-93AA-FDD75D6DB2D9}">
      <dsp:nvSpPr>
        <dsp:cNvPr id="0" name=""/>
        <dsp:cNvSpPr/>
      </dsp:nvSpPr>
      <dsp:spPr>
        <a:xfrm>
          <a:off x="1634405" y="1886047"/>
          <a:ext cx="412364" cy="785755"/>
        </a:xfrm>
        <a:custGeom>
          <a:avLst/>
          <a:gdLst/>
          <a:ahLst/>
          <a:cxnLst/>
          <a:rect l="0" t="0" r="0" b="0"/>
          <a:pathLst>
            <a:path>
              <a:moveTo>
                <a:pt x="0" y="785755"/>
              </a:moveTo>
              <a:lnTo>
                <a:pt x="206182" y="785755"/>
              </a:lnTo>
              <a:lnTo>
                <a:pt x="206182" y="0"/>
              </a:lnTo>
              <a:lnTo>
                <a:pt x="41236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18402" y="2256740"/>
        <a:ext cx="44369" cy="44369"/>
      </dsp:txXfrm>
    </dsp:sp>
    <dsp:sp modelId="{1C596E75-4D8C-1B42-B6B4-ABAEC65D20EC}">
      <dsp:nvSpPr>
        <dsp:cNvPr id="0" name=""/>
        <dsp:cNvSpPr/>
      </dsp:nvSpPr>
      <dsp:spPr>
        <a:xfrm>
          <a:off x="1634405" y="1100292"/>
          <a:ext cx="412364" cy="1571510"/>
        </a:xfrm>
        <a:custGeom>
          <a:avLst/>
          <a:gdLst/>
          <a:ahLst/>
          <a:cxnLst/>
          <a:rect l="0" t="0" r="0" b="0"/>
          <a:pathLst>
            <a:path>
              <a:moveTo>
                <a:pt x="0" y="1571510"/>
              </a:moveTo>
              <a:lnTo>
                <a:pt x="206182" y="1571510"/>
              </a:lnTo>
              <a:lnTo>
                <a:pt x="206182" y="0"/>
              </a:lnTo>
              <a:lnTo>
                <a:pt x="41236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799969" y="1845429"/>
        <a:ext cx="81235" cy="81235"/>
      </dsp:txXfrm>
    </dsp:sp>
    <dsp:sp modelId="{2B00E4BC-13F3-5348-8BD0-D9AC7955552F}">
      <dsp:nvSpPr>
        <dsp:cNvPr id="0" name=""/>
        <dsp:cNvSpPr/>
      </dsp:nvSpPr>
      <dsp:spPr>
        <a:xfrm>
          <a:off x="1634405" y="314536"/>
          <a:ext cx="412364" cy="2357266"/>
        </a:xfrm>
        <a:custGeom>
          <a:avLst/>
          <a:gdLst/>
          <a:ahLst/>
          <a:cxnLst/>
          <a:rect l="0" t="0" r="0" b="0"/>
          <a:pathLst>
            <a:path>
              <a:moveTo>
                <a:pt x="0" y="2357266"/>
              </a:moveTo>
              <a:lnTo>
                <a:pt x="206182" y="2357266"/>
              </a:lnTo>
              <a:lnTo>
                <a:pt x="206182" y="0"/>
              </a:lnTo>
              <a:lnTo>
                <a:pt x="41236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1780761" y="1433343"/>
        <a:ext cx="119653" cy="119653"/>
      </dsp:txXfrm>
    </dsp:sp>
    <dsp:sp modelId="{4109B812-97C4-A949-84F6-B3FD19AFF5FD}">
      <dsp:nvSpPr>
        <dsp:cNvPr id="0" name=""/>
        <dsp:cNvSpPr/>
      </dsp:nvSpPr>
      <dsp:spPr>
        <a:xfrm rot="16200000">
          <a:off x="-470955" y="2357500"/>
          <a:ext cx="3582118" cy="628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rPr>
            <a:t>ИИ КиоутЧат</a:t>
          </a:r>
        </a:p>
      </dsp:txBody>
      <dsp:txXfrm>
        <a:off x="-470955" y="2357500"/>
        <a:ext cx="3582118" cy="628604"/>
      </dsp:txXfrm>
    </dsp:sp>
    <dsp:sp modelId="{C9BB5ABB-8564-744E-AAC4-783B73891FA3}">
      <dsp:nvSpPr>
        <dsp:cNvPr id="0" name=""/>
        <dsp:cNvSpPr/>
      </dsp:nvSpPr>
      <dsp:spPr>
        <a:xfrm>
          <a:off x="2046769" y="234"/>
          <a:ext cx="2061822" cy="628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Разработка новых </a:t>
          </a:r>
          <a:r>
            <a:rPr lang="ru-RU" sz="12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и </a:t>
          </a:r>
          <a:r>
            <a:rPr lang="ru-RU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усовершенствование имеющихся документов</a:t>
          </a:r>
        </a:p>
      </dsp:txBody>
      <dsp:txXfrm>
        <a:off x="2046769" y="234"/>
        <a:ext cx="2061822" cy="628604"/>
      </dsp:txXfrm>
    </dsp:sp>
    <dsp:sp modelId="{B6DFC19B-E301-7F41-89DE-A09F47E71C02}">
      <dsp:nvSpPr>
        <dsp:cNvPr id="0" name=""/>
        <dsp:cNvSpPr/>
      </dsp:nvSpPr>
      <dsp:spPr>
        <a:xfrm>
          <a:off x="2046769" y="785990"/>
          <a:ext cx="2061822" cy="628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Автоматическая идентификация опасностей на основе данных ТЭУ</a:t>
          </a:r>
        </a:p>
      </dsp:txBody>
      <dsp:txXfrm>
        <a:off x="2046769" y="785990"/>
        <a:ext cx="2061822" cy="628604"/>
      </dsp:txXfrm>
    </dsp:sp>
    <dsp:sp modelId="{D27F5CFC-A13E-FA4A-8A87-EB0AE567E927}">
      <dsp:nvSpPr>
        <dsp:cNvPr id="0" name=""/>
        <dsp:cNvSpPr/>
      </dsp:nvSpPr>
      <dsp:spPr>
        <a:xfrm>
          <a:off x="2046769" y="1571745"/>
          <a:ext cx="2061822" cy="628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Разработка мероприятий по улучшению условий труда</a:t>
          </a:r>
        </a:p>
      </dsp:txBody>
      <dsp:txXfrm>
        <a:off x="2046769" y="1571745"/>
        <a:ext cx="2061822" cy="628604"/>
      </dsp:txXfrm>
    </dsp:sp>
    <dsp:sp modelId="{9F91376E-B6EA-5D49-AB4A-898F14F9F3BC}">
      <dsp:nvSpPr>
        <dsp:cNvPr id="0" name=""/>
        <dsp:cNvSpPr/>
      </dsp:nvSpPr>
      <dsp:spPr>
        <a:xfrm>
          <a:off x="2046769" y="2357500"/>
          <a:ext cx="2061822" cy="628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Разработка </a:t>
          </a:r>
          <a:r>
            <a:rPr lang="ru-RU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информационных и обучающих материалов</a:t>
          </a:r>
        </a:p>
      </dsp:txBody>
      <dsp:txXfrm>
        <a:off x="2046769" y="2357500"/>
        <a:ext cx="2061822" cy="628604"/>
      </dsp:txXfrm>
    </dsp:sp>
    <dsp:sp modelId="{7A9C6750-A2A2-4C4D-8E3B-0C95514B5A27}">
      <dsp:nvSpPr>
        <dsp:cNvPr id="0" name=""/>
        <dsp:cNvSpPr/>
      </dsp:nvSpPr>
      <dsp:spPr>
        <a:xfrm>
          <a:off x="2046769" y="3143256"/>
          <a:ext cx="2061822" cy="628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Помощь </a:t>
          </a:r>
          <a:r>
            <a:rPr lang="ru-RU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в подборе СИЗ</a:t>
          </a:r>
        </a:p>
      </dsp:txBody>
      <dsp:txXfrm>
        <a:off x="2046769" y="3143256"/>
        <a:ext cx="2061822" cy="628604"/>
      </dsp:txXfrm>
    </dsp:sp>
    <dsp:sp modelId="{6773EBB6-E2F2-9244-B1E9-5580491F2D87}">
      <dsp:nvSpPr>
        <dsp:cNvPr id="0" name=""/>
        <dsp:cNvSpPr/>
      </dsp:nvSpPr>
      <dsp:spPr>
        <a:xfrm>
          <a:off x="2046769" y="3929011"/>
          <a:ext cx="2061822" cy="628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Справочная </a:t>
          </a:r>
          <a:r>
            <a:rPr lang="ru-RU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информация в контексте данных ТЭУ</a:t>
          </a:r>
        </a:p>
      </dsp:txBody>
      <dsp:txXfrm>
        <a:off x="2046769" y="3929011"/>
        <a:ext cx="2061822" cy="628604"/>
      </dsp:txXfrm>
    </dsp:sp>
    <dsp:sp modelId="{20F5C46E-7010-1E42-B781-7A3F0BEC37E8}">
      <dsp:nvSpPr>
        <dsp:cNvPr id="0" name=""/>
        <dsp:cNvSpPr/>
      </dsp:nvSpPr>
      <dsp:spPr>
        <a:xfrm>
          <a:off x="2046769" y="4714766"/>
          <a:ext cx="2061822" cy="628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Анализ </a:t>
          </a:r>
          <a:r>
            <a:rPr lang="ru-RU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и прогнозирование</a:t>
          </a:r>
        </a:p>
      </dsp:txBody>
      <dsp:txXfrm>
        <a:off x="2046769" y="4714766"/>
        <a:ext cx="2061822" cy="628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23DD9-9B11-9142-95B5-DCBF81C4817B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0AAC6-4D8D-1448-AD7F-85CA8B6BC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0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30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940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611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5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813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091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123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882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381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010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549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042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126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77CE9-9EFD-B84C-8193-4ABB6544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7A66A4-1CF6-0049-9DF5-720F641DB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4F387-FEEF-714B-983E-407F6EB4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A7A55-2A76-774F-B30F-A9AA51AB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B13A07-83E8-5645-9537-F5B2206F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7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ABD3F-2431-7648-8829-81029A7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C785C-CBA5-AE48-B0F6-AD20E7A3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F2FC7-C1CC-7044-9220-84DEECBB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871E39-77E4-CC40-89A7-6C97191C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737CF-5AEE-1648-9E8A-78DBDE4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36B7C-3AEA-7741-AE5F-3ADB37EFD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67539-C75B-BB43-830C-67842BE24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248966-0519-F64A-BECA-F18D9E241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37A43-2A0D-4244-BD5B-730BDBA5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3101C3-23BE-B142-8343-EFB35AE9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06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FE214-9BB6-A44D-9F9E-6D579012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2FA10-D938-7544-8AA2-EA10D02B1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2D438-116E-224A-BFD9-07E568000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94381C-8E4A-964B-8DE9-AD91BEA5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2B20B4-8208-8C4F-89B1-363D38F5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ABA92-7BEF-E647-9735-E847CA21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1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7376-BBF2-6846-A9F4-628CA8F8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38898-847E-9A4C-9F27-7DF4412F5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FFA093-FDB7-1740-9468-BBB494C35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4DE93E-02D1-D54E-8F11-730196F79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F4C202-7C90-E64C-BC36-24CE6C5B8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B98062-8D47-C846-9B27-DC66748B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A38607-1960-6A42-85AA-D22E48FA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980BE-4A7B-224A-AE09-DCC10A23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8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B756-1D71-EA41-9D91-2D6DDAEC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0E8688-76EC-5548-9719-A26B9AD6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9AF663-F65F-774A-B35D-04580451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0D7239-ED48-E44B-BB7F-D6DDBA78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A3562A-7F6F-6741-A03E-637FE57C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F3CCDA-AD96-CD4F-918A-DB905658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3A2F8E-14C4-3A4F-BF80-DC924F4F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5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E4E99-85AC-0649-BD81-CEAE1CC5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B903C-E6E5-7D4E-8813-2DE69BC88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6F8804-A8A7-7841-AFDD-73B11E17F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8831A-2FA3-6D40-AFA1-4CBD9DF1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76C06-9A67-9A47-B44C-02C1B96A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24DC23-DDCF-C643-8CF9-61BC73D6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5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44E2F-EE88-6347-98EC-58C88B52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8A75D3-5134-C945-8312-65C4B7D61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5F7885-FE03-F749-8EB0-75CE8BF79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9D6331-7DD6-D845-B189-C42B65D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25C94C-E82D-FD4B-BB9B-D77CA57A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78BBEF-7D7C-E447-9BFB-2A82C01A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2D848-0828-D043-8E3F-EF6A2D3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0FCC5D-EC4C-8D45-ABEE-678142718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0DC6FC-FA42-2748-B4C0-8B25AF67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E0C84A-930C-1E42-92BE-644F8034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D2D13-8322-A949-8445-4890B87B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0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87B505-FF14-A94E-84FB-3F4DB1D33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38E6AC-757F-AD47-858C-B4039BBC2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047CD-C8FD-A849-9C8F-2AF485D8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82E943-3DED-1A4F-AF19-A9A3D35A9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288F5-1553-E642-9675-FCD9D672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ABCF6-4E1E-6942-A6C9-A85A0D6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1E9EB-7831-E04A-A798-E6B52386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5BEA4A-CA54-6044-9212-992283143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A8287-69BD-E644-A49E-DA6D29D8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3DD0F-DBD8-0E4F-ACBF-FB4865A13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7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chat.kiout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umebuilder.com/9-in-10-companies-that-are-currently-hiring-want-workers-with-chatgpt-experience/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zzis.ru/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://www.uvex-safety.ru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oldexglobal.com/" TargetMode="External"/><Relationship Id="rId5" Type="http://schemas.openxmlformats.org/officeDocument/2006/relationships/hyperlink" Target="http://www.honeywell.ru/" TargetMode="External"/><Relationship Id="rId4" Type="http://schemas.openxmlformats.org/officeDocument/2006/relationships/hyperlink" Target="http://www.3m.ru/" TargetMode="External"/><Relationship Id="rId9" Type="http://schemas.openxmlformats.org/officeDocument/2006/relationships/hyperlink" Target="http://www.trol.r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5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2.jp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microsoft.com/office/2007/relationships/diagramDrawing" Target="../diagrams/drawing2.xml"/><Relationship Id="rId5" Type="http://schemas.openxmlformats.org/officeDocument/2006/relationships/image" Target="../media/image29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28.png"/><Relationship Id="rId9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hyperlink" Target="mailto:sale@kiout.r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iout.ru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98D9C-3943-20DF-A85F-EE17F4DFC10D}"/>
              </a:ext>
            </a:extLst>
          </p:cNvPr>
          <p:cNvSpPr txBox="1"/>
          <p:nvPr/>
        </p:nvSpPr>
        <p:spPr>
          <a:xfrm>
            <a:off x="546538" y="4529604"/>
            <a:ext cx="7483365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Инструменты искусственного интеллекта в обеспечении охраны труда в энергетической </a:t>
            </a:r>
            <a:r>
              <a:rPr lang="ru-RU" sz="3200" b="1" dirty="0" smtClean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отрасли/промышленности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67AE9-B8AD-48E3-F387-FE1429844B42}"/>
              </a:ext>
            </a:extLst>
          </p:cNvPr>
          <p:cNvSpPr txBox="1"/>
          <p:nvPr/>
        </p:nvSpPr>
        <p:spPr>
          <a:xfrm>
            <a:off x="8539238" y="4693812"/>
            <a:ext cx="282244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О.А. Косырев</a:t>
            </a:r>
          </a:p>
          <a:p>
            <a:pPr>
              <a:defRPr/>
            </a:pP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Генеральный директор КИОУТ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9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32431" y="448477"/>
            <a:ext cx="70106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ES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КиоутЧат – первая нейросеть по охране труда</a:t>
            </a:r>
            <a:endParaRPr lang="ru-RU" sz="2400" b="1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33169D-2B74-3B5C-7886-590FFC76BA1C}"/>
              </a:ext>
            </a:extLst>
          </p:cNvPr>
          <p:cNvSpPr txBox="1"/>
          <p:nvPr/>
        </p:nvSpPr>
        <p:spPr>
          <a:xfrm>
            <a:off x="667974" y="1210754"/>
            <a:ext cx="223779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u="sng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https://chat.kiout.ru/</a:t>
            </a:r>
            <a:r>
              <a:rPr lang="en-US" sz="1800" b="1" u="sng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1800" b="1" dirty="0">
              <a:solidFill>
                <a:srgbClr val="0058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Рисунок 2" descr="Изображение выглядит как мебель, стул, одежда, стол&#10;&#10;Автоматически созданное описание">
            <a:extLst>
              <a:ext uri="{FF2B5EF4-FFF2-40B4-BE49-F238E27FC236}">
                <a16:creationId xmlns:a16="http://schemas.microsoft.com/office/drawing/2014/main" id="{0B5C3605-3564-287B-FFAE-5FB042A6B7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362" b="6998"/>
          <a:stretch/>
        </p:blipFill>
        <p:spPr bwMode="auto">
          <a:xfrm>
            <a:off x="7368676" y="1210753"/>
            <a:ext cx="4823323" cy="56472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415BF2-392F-AA23-EDA2-AB7D2A5771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885030" y="5606962"/>
            <a:ext cx="3176603" cy="9661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9739DF0-960A-3385-B6AC-B33D23F59B07}"/>
              </a:ext>
            </a:extLst>
          </p:cNvPr>
          <p:cNvSpPr txBox="1"/>
          <p:nvPr/>
        </p:nvSpPr>
        <p:spPr bwMode="auto">
          <a:xfrm>
            <a:off x="667974" y="2119700"/>
            <a:ext cx="441896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ES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КиоутЧат</a:t>
            </a:r>
            <a:r>
              <a:rPr lang="ru-ES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- это чат-бот на основе искусственного интеллекта (ИИ), работающий на базе современных больших языковых моделей (LLM) и предназначенный для специалистов в области охраны труда, здоровья и безопасности, экологии, пожарной безопасности и смежных дисциплин. </a:t>
            </a:r>
          </a:p>
          <a:p>
            <a:endParaRPr lang="ru-ES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</a:t>
            </a:r>
            <a:r>
              <a:rPr lang="ru-ES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ат-бот предназначен для предоставления актуальной информации, инсайтов и решений по специфическим для отрасли проблемам.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D1721D-6866-1B27-E507-0D1CCCDD92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5503696" y="4813618"/>
            <a:ext cx="1448224" cy="12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64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8EABF1-8B50-32C2-EDC8-8C09F4B125D7}"/>
              </a:ext>
            </a:extLst>
          </p:cNvPr>
          <p:cNvSpPr txBox="1"/>
          <p:nvPr/>
        </p:nvSpPr>
        <p:spPr bwMode="auto">
          <a:xfrm>
            <a:off x="783734" y="1206568"/>
            <a:ext cx="90749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Большие языковые модели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— это передовые системы ИИ, которые используют огромные объемы данных и сложные алгоритмы для понимания, интерпретации и создания человеческого языка. </a:t>
            </a:r>
            <a:endParaRPr lang="ru-ES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EC08BC3-BC1A-07FA-F9F9-0DA589F527FE}"/>
              </a:ext>
            </a:extLst>
          </p:cNvPr>
          <p:cNvSpPr txBox="1">
            <a:spLocks/>
          </p:cNvSpPr>
          <p:nvPr/>
        </p:nvSpPr>
        <p:spPr bwMode="auto">
          <a:xfrm>
            <a:off x="2969902" y="464025"/>
            <a:ext cx="5848783" cy="462030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ES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Большие языковые модели </a:t>
            </a:r>
            <a:r>
              <a:rPr lang="en-US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LLM</a:t>
            </a:r>
            <a:endParaRPr lang="ru-RU" sz="4000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CF002C-D44C-D7CC-0763-71A8888210A4}"/>
              </a:ext>
            </a:extLst>
          </p:cNvPr>
          <p:cNvSpPr txBox="1"/>
          <p:nvPr/>
        </p:nvSpPr>
        <p:spPr bwMode="auto">
          <a:xfrm>
            <a:off x="2017086" y="2224837"/>
            <a:ext cx="344156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 i="1">
                <a:solidFill>
                  <a:srgbClr val="002655"/>
                </a:solidFill>
                <a:latin typeface="Montserrat" pitchFamily="2" charset="0"/>
              </a:defRPr>
            </a:lvl1pPr>
          </a:lstStyle>
          <a:p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Генерация контента</a:t>
            </a:r>
          </a:p>
          <a:p>
            <a:r>
              <a:rPr lang="en" sz="1600" b="0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LLM </a:t>
            </a:r>
            <a:r>
              <a:rPr lang="ru-RU" sz="1600" b="0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обучены генерировать следующий фрагмент текста с учётом некоторого входного текста. Вы можете использовать их для написания любых текстов. Они отлично понимают, что будет дальше в тексте.</a:t>
            </a:r>
            <a:endParaRPr lang="ru-ES" sz="1600" b="0" i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6EA54E-6C75-F352-6DEC-408C7ED07E2A}"/>
              </a:ext>
            </a:extLst>
          </p:cNvPr>
          <p:cNvSpPr txBox="1"/>
          <p:nvPr/>
        </p:nvSpPr>
        <p:spPr bwMode="auto">
          <a:xfrm>
            <a:off x="7541621" y="2224838"/>
            <a:ext cx="372395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 i="1">
                <a:solidFill>
                  <a:srgbClr val="002655"/>
                </a:solidFill>
                <a:latin typeface="Montserrat" pitchFamily="2" charset="0"/>
              </a:defRPr>
            </a:lvl1pPr>
          </a:lstStyle>
          <a:p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Аналитика</a:t>
            </a:r>
          </a:p>
          <a:p>
            <a:r>
              <a:rPr lang="ru-RU" sz="1600" b="0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 можете использовать </a:t>
            </a:r>
            <a:r>
              <a:rPr lang="en" sz="1600" b="0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LLM </a:t>
            </a:r>
            <a:r>
              <a:rPr lang="ru-RU" sz="1600" b="0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для анализа ответов на вопросы при проведении обучения, анализе исходных данных по состоянию условий туда, связи состояния условий труда и возможном повреждении </a:t>
            </a:r>
            <a:r>
              <a:rPr lang="ru-RU" sz="1600" b="0" i="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здоровья.</a:t>
            </a:r>
            <a:endParaRPr lang="ru-RU" sz="1600" b="0" i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3C3045-0528-999F-F65B-C5603991E7DD}"/>
              </a:ext>
            </a:extLst>
          </p:cNvPr>
          <p:cNvSpPr txBox="1"/>
          <p:nvPr/>
        </p:nvSpPr>
        <p:spPr bwMode="auto">
          <a:xfrm>
            <a:off x="2017086" y="4538476"/>
            <a:ext cx="344156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 i="1">
                <a:solidFill>
                  <a:srgbClr val="002655"/>
                </a:solidFill>
                <a:latin typeface="Montserrat" pitchFamily="2" charset="0"/>
              </a:defRPr>
            </a:lvl1pPr>
          </a:lstStyle>
          <a:p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Виртуальные помощники</a:t>
            </a:r>
          </a:p>
          <a:p>
            <a:r>
              <a:rPr lang="en" sz="1600" b="0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LLM </a:t>
            </a:r>
            <a:r>
              <a:rPr lang="ru-RU" sz="1600" b="0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могут понимать вопросы и отвечать на них в зависимости от заданного контекста, что позволяет разрабатывать эффективные системы поиска </a:t>
            </a:r>
            <a:r>
              <a:rPr lang="ru-RU" sz="1600" b="0" i="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знаний.</a:t>
            </a:r>
            <a:endParaRPr lang="ru-RU" sz="1600" b="0" i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89C44A-6079-FA99-7B5E-092BC35047EC}"/>
              </a:ext>
            </a:extLst>
          </p:cNvPr>
          <p:cNvSpPr txBox="1"/>
          <p:nvPr/>
        </p:nvSpPr>
        <p:spPr bwMode="auto">
          <a:xfrm>
            <a:off x="7576791" y="4538476"/>
            <a:ext cx="372395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 i="1">
                <a:solidFill>
                  <a:srgbClr val="002655"/>
                </a:solidFill>
                <a:latin typeface="Montserrat" pitchFamily="2" charset="0"/>
              </a:defRPr>
            </a:lvl1pPr>
          </a:lstStyle>
          <a:p>
            <a:r>
              <a:rPr lang="ru-RU" sz="16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Резюмирование</a:t>
            </a: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r>
              <a:rPr lang="ru-RU" sz="1600" b="0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 помощью </a:t>
            </a:r>
            <a:r>
              <a:rPr lang="en" sz="1600" b="0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LLM </a:t>
            </a:r>
            <a:r>
              <a:rPr lang="ru-RU" sz="1600" b="0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 можете создавать тексты, которые автоматически обобщают длинные документы, исследовательские работы, заметки и статьи со встреч, делая информацию более доступной. </a:t>
            </a:r>
            <a:endParaRPr lang="ru-ES" sz="1600" b="0" i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7" name="Рисунок 16" descr="Изображение выглядит как снимок экрана, графическая вставка, дизайн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AD248B8A-C7B8-8DCD-CC11-EE1BDB6DF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67120" y="2610876"/>
            <a:ext cx="1510179" cy="120708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6D99F59-2880-68C9-8FF4-B956914C9B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67120" y="4880963"/>
            <a:ext cx="1498037" cy="12164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1637B8D-69CA-B93D-1E2C-709C42242F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730542" y="2610876"/>
            <a:ext cx="1671292" cy="1259216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FBC9502-D24F-DA59-0A9C-6C84C9B63E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5711995" y="4880962"/>
            <a:ext cx="1689839" cy="113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82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7BB431-163D-8157-A74D-A324C30FDE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930949" y="452616"/>
            <a:ext cx="6589304" cy="32941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Зачем нам это нужно?</a:t>
            </a:r>
            <a:endParaRPr sz="2400" b="1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83B42D-861F-A72A-8BB7-956BEB2E92C6}"/>
              </a:ext>
            </a:extLst>
          </p:cNvPr>
          <p:cNvSpPr txBox="1"/>
          <p:nvPr/>
        </p:nvSpPr>
        <p:spPr bwMode="auto">
          <a:xfrm>
            <a:off x="3180450" y="3598181"/>
            <a:ext cx="4968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 latinLnBrk="0"/>
            <a:r>
              <a:rPr lang="ru-RU" b="1" cap="al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Искусственный интеллект уже здесь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1A63C4-F4B5-DF3C-BF98-E691CD260EC9}"/>
              </a:ext>
            </a:extLst>
          </p:cNvPr>
          <p:cNvSpPr txBox="1"/>
          <p:nvPr/>
        </p:nvSpPr>
        <p:spPr bwMode="auto">
          <a:xfrm>
            <a:off x="687151" y="4109729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E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видеоаналитика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52B4AC-2003-7C37-D470-195CAC9F8957}"/>
              </a:ext>
            </a:extLst>
          </p:cNvPr>
          <p:cNvSpPr txBox="1"/>
          <p:nvPr/>
        </p:nvSpPr>
        <p:spPr bwMode="auto">
          <a:xfrm>
            <a:off x="3886613" y="4109729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E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медицина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48E143-849E-E445-4E64-22ECD6BCB1CF}"/>
              </a:ext>
            </a:extLst>
          </p:cNvPr>
          <p:cNvSpPr txBox="1"/>
          <p:nvPr/>
        </p:nvSpPr>
        <p:spPr bwMode="auto">
          <a:xfrm>
            <a:off x="6547035" y="4109729"/>
            <a:ext cx="1720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E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беспилотники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6DC41F-9714-796B-21AB-F0132A3626AC}"/>
              </a:ext>
            </a:extLst>
          </p:cNvPr>
          <p:cNvSpPr txBox="1"/>
          <p:nvPr/>
        </p:nvSpPr>
        <p:spPr bwMode="auto">
          <a:xfrm>
            <a:off x="9520252" y="4109729"/>
            <a:ext cx="133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E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маркетинг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AB80B4-3928-50CD-F85D-BCD010B30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399946" y="4773337"/>
            <a:ext cx="1886454" cy="1332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DE1537-ECDD-1DFA-61B9-EFA15AF634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055" r="1"/>
          <a:stretch/>
        </p:blipFill>
        <p:spPr bwMode="auto">
          <a:xfrm>
            <a:off x="845240" y="4773337"/>
            <a:ext cx="1866545" cy="1332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78BFC8-FBA7-8BBA-145A-B031234C84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672174" y="4773337"/>
            <a:ext cx="1999253" cy="133200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0392C1C5-A932-FC9F-202B-B3E902AD0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095" y="4773337"/>
            <a:ext cx="1998001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14CD2E-CB56-807A-BE81-3356A97FF473}"/>
              </a:ext>
            </a:extLst>
          </p:cNvPr>
          <p:cNvSpPr txBox="1"/>
          <p:nvPr/>
        </p:nvSpPr>
        <p:spPr bwMode="auto">
          <a:xfrm>
            <a:off x="687151" y="1909443"/>
            <a:ext cx="6575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Навык, который будут требовать </a:t>
            </a:r>
          </a:p>
          <a:p>
            <a:pPr algn="l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 данным </a:t>
            </a: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Resume Builder</a:t>
            </a: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 2023 году 9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 10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работодателей ожидают, что сотрудники будут использовать нейросети в работе. </a:t>
            </a:r>
            <a:endParaRPr lang="ru-E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E50C4E-4893-2E21-F9D0-61ECDB2CB029}"/>
              </a:ext>
            </a:extLst>
          </p:cNvPr>
          <p:cNvSpPr txBox="1"/>
          <p:nvPr/>
        </p:nvSpPr>
        <p:spPr bwMode="auto">
          <a:xfrm>
            <a:off x="8051552" y="1326699"/>
            <a:ext cx="406073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600" b="1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60</a:t>
            </a:r>
            <a:r>
              <a:rPr lang="ru-RU" sz="7200" b="1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% </a:t>
            </a:r>
            <a:endParaRPr lang="ru-RU" sz="2400" b="1" dirty="0">
              <a:solidFill>
                <a:srgbClr val="0058FF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90BA7B-A022-62E8-5340-ACF015C515A1}"/>
              </a:ext>
            </a:extLst>
          </p:cNvPr>
          <p:cNvSpPr txBox="1"/>
          <p:nvPr/>
        </p:nvSpPr>
        <p:spPr bwMode="auto">
          <a:xfrm>
            <a:off x="8171796" y="843542"/>
            <a:ext cx="35890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Повышение производительности </a:t>
            </a:r>
          </a:p>
        </p:txBody>
      </p:sp>
    </p:spTree>
    <p:extLst>
      <p:ext uri="{BB962C8B-B14F-4D97-AF65-F5344CB8AC3E}">
        <p14:creationId xmlns:p14="http://schemas.microsoft.com/office/powerpoint/2010/main" val="1980292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F09F7-56E7-60C0-A3E8-36A57409A940}"/>
              </a:ext>
            </a:extLst>
          </p:cNvPr>
          <p:cNvSpPr txBox="1">
            <a:spLocks/>
          </p:cNvSpPr>
          <p:nvPr/>
        </p:nvSpPr>
        <p:spPr bwMode="auto">
          <a:xfrm>
            <a:off x="2917352" y="368365"/>
            <a:ext cx="5618173" cy="43300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 i="0" u="none" strike="noStrike" dirty="0">
                <a:solidFill>
                  <a:srgbClr val="252B6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Государственная поддержка</a:t>
            </a:r>
            <a:endParaRPr lang="ru-RU" sz="2400" b="1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Рисунок 2" descr="Изображение выглядит как костюм, человек, Деловой человек, Оратор&#10;&#10;Автоматически созданное описание">
            <a:extLst>
              <a:ext uri="{FF2B5EF4-FFF2-40B4-BE49-F238E27FC236}">
                <a16:creationId xmlns:a16="http://schemas.microsoft.com/office/drawing/2014/main" id="{E887B7D6-52E1-2C89-04F8-E624E012E1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711" t="1375" r="26525" b="28502"/>
          <a:stretch/>
        </p:blipFill>
        <p:spPr bwMode="auto">
          <a:xfrm>
            <a:off x="8049051" y="900130"/>
            <a:ext cx="3338025" cy="30085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E3FC92-C4C6-53A8-51FC-4F8AFC6F69D5}"/>
              </a:ext>
            </a:extLst>
          </p:cNvPr>
          <p:cNvSpPr txBox="1"/>
          <p:nvPr/>
        </p:nvSpPr>
        <p:spPr bwMode="auto">
          <a:xfrm>
            <a:off x="1140367" y="1628699"/>
            <a:ext cx="518457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</a:t>
            </a:r>
            <a:r>
              <a:rPr lang="ru-RU" b="1" i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внедрением ИИ человечество начинает новую главу существования</a:t>
            </a:r>
          </a:p>
          <a:p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b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Жизнь кардинальным образом меняется, мы должны быть впереди этих изменений. Нужно настраивать всю систему поддержки развития </a:t>
            </a:r>
            <a:r>
              <a:rPr lang="ru-RU" b="0" u="none" strike="noStrike" dirty="0" smtClean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внедрения больших</a:t>
            </a:r>
            <a:r>
              <a:rPr lang="ru-RU" b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языковых моделей, решений в области генеративного искусственного </a:t>
            </a:r>
            <a:r>
              <a:rPr lang="ru-RU" b="0" u="none" strike="noStrike" dirty="0" smtClean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интеллекта.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В.В. Путин   </a:t>
            </a:r>
            <a:endParaRPr lang="en-US" b="1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b="1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i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Конференция по искусственному интеллекту и машинному обучению </a:t>
            </a:r>
            <a:r>
              <a:rPr lang="en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Artificial </a:t>
            </a:r>
            <a:r>
              <a:rPr lang="en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Intelligence Journey</a:t>
            </a: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- </a:t>
            </a:r>
            <a:r>
              <a:rPr lang="ru-RU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24.11. 2023 </a:t>
            </a: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EE80A0-911E-9FDF-22F7-BB618B89B02C}"/>
              </a:ext>
            </a:extLst>
          </p:cNvPr>
          <p:cNvSpPr txBox="1"/>
          <p:nvPr/>
        </p:nvSpPr>
        <p:spPr bwMode="auto">
          <a:xfrm>
            <a:off x="7796627" y="4021350"/>
            <a:ext cx="416970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 готовы подумать о том, чтобы изменить структуру финансирования науки и направить дополнительные средства на исследования и разработки в сфере применения генеративного искусственного интеллекта и больших языковых </a:t>
            </a:r>
            <a:r>
              <a:rPr lang="ru-RU" sz="1400" b="0" i="0" u="none" strike="noStrike" dirty="0" smtClean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моделей. При </a:t>
            </a:r>
            <a:r>
              <a:rPr lang="ru-RU" sz="1400" b="0" i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условии, если </a:t>
            </a:r>
            <a:r>
              <a:rPr lang="ru-RU" sz="1400" i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наши </a:t>
            </a:r>
            <a:r>
              <a:rPr lang="ru-RU" sz="1400" b="1" i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ведущие компании возьмут на себя обязательство </a:t>
            </a:r>
            <a:r>
              <a:rPr lang="ru-RU" sz="1400" b="1" i="0" u="none" strike="noStrike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софинансировать</a:t>
            </a:r>
            <a:r>
              <a:rPr lang="ru-RU" sz="1400" b="1" i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такие работы</a:t>
            </a:r>
            <a:r>
              <a:rPr lang="ru-RU" sz="1400" b="0" i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обеспечить тестирование соответствующих технологий.</a:t>
            </a:r>
            <a:endParaRPr lang="ru-ES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165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34CEC9-4DD1-B55C-FC33-4013C99156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24954"/>
          <a:stretch/>
        </p:blipFill>
        <p:spPr bwMode="auto">
          <a:xfrm flipH="1">
            <a:off x="0" y="1694573"/>
            <a:ext cx="6096000" cy="4754693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0D125D0-1658-4CE5-47B3-AE5DE1A5FF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101220" y="478837"/>
            <a:ext cx="5990026" cy="35143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Кому это нужно?</a:t>
            </a:r>
            <a:endParaRPr sz="2400" b="1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CDA213-2735-E732-4BB7-0C15795DB16F}"/>
              </a:ext>
            </a:extLst>
          </p:cNvPr>
          <p:cNvSpPr txBox="1"/>
          <p:nvPr/>
        </p:nvSpPr>
        <p:spPr bwMode="auto">
          <a:xfrm>
            <a:off x="6998502" y="2063678"/>
            <a:ext cx="462732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spcAft>
                <a:spcPts val="1800"/>
              </a:spcAft>
              <a:defRPr sz="1400" b="1">
                <a:solidFill>
                  <a:srgbClr val="002655"/>
                </a:solidFill>
                <a:latin typeface="Montserrat"/>
                <a:cs typeface="Arial"/>
              </a:defRPr>
            </a:lvl1pPr>
          </a:lstStyle>
          <a:p>
            <a:r>
              <a:rPr lang="ru-ES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Специалисты по охране труда</a:t>
            </a:r>
          </a:p>
          <a:p>
            <a:r>
              <a:rPr lang="ru-ES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Руководители среднего и высшего уровня</a:t>
            </a:r>
          </a:p>
          <a:p>
            <a:r>
              <a:rPr lang="ru-ES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Специалисты технических служб, инженеры инфраструктуры</a:t>
            </a:r>
          </a:p>
          <a:p>
            <a:r>
              <a:rPr lang="ru-ES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HR-специалист</a:t>
            </a:r>
            <a:r>
              <a:rPr lang="ru-RU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ы</a:t>
            </a:r>
            <a:endParaRPr lang="ru-ES" sz="1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Представители профессиональных союзов и комитетов (комиссий) по охране труда</a:t>
            </a:r>
          </a:p>
          <a:p>
            <a:r>
              <a:rPr lang="ru-RU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 другие категории персонала.</a:t>
            </a:r>
            <a:endParaRPr lang="ru-ES" sz="1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2B2B56-E9B1-3F8B-4676-93FC5157F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 rot="5400000">
            <a:off x="6532373" y="2066868"/>
            <a:ext cx="351429" cy="36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9549C7-61C7-D72B-7496-9003F3F30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 rot="5400000">
            <a:off x="6532369" y="3361576"/>
            <a:ext cx="351429" cy="36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B81FD73-4174-C330-2F9A-3870E4B523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 rot="5400000">
            <a:off x="6532368" y="4112876"/>
            <a:ext cx="351429" cy="36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DCED2C-10C9-FDBB-571A-DF0A74E8B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 rot="5400000">
            <a:off x="6532371" y="4656284"/>
            <a:ext cx="351429" cy="360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4FA9EC-9C70-1A84-FBFF-6AEA720B5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 rot="5400000">
            <a:off x="6532370" y="5680042"/>
            <a:ext cx="351429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08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8143F-D178-F30F-4848-466CB8DCED5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01433" y="431950"/>
            <a:ext cx="6878292" cy="39111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КиоутЧат – специализация «Охрана труда»</a:t>
            </a:r>
            <a:endParaRPr sz="2400" b="1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Рисунок 2" descr="Изображение выглядит как снимок экрана, диаграмма, текст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2B824298-1163-DC9C-122B-B1D269CB9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27285" y="1517362"/>
            <a:ext cx="7772400" cy="46287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C82B41-2180-E7E8-E40A-3BC68EECCF8A}"/>
              </a:ext>
            </a:extLst>
          </p:cNvPr>
          <p:cNvSpPr txBox="1"/>
          <p:nvPr/>
        </p:nvSpPr>
        <p:spPr bwMode="auto">
          <a:xfrm>
            <a:off x="8499758" y="2040951"/>
            <a:ext cx="336503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КиоутЧат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сделан с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глубокой интеграцией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базы знаний Клинского института охраны и условий труда. </a:t>
            </a:r>
          </a:p>
          <a:p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Данная архитектура позволяет достигать максимальной точности и релевантности работы чат-бота.</a:t>
            </a:r>
          </a:p>
        </p:txBody>
      </p:sp>
    </p:spTree>
    <p:extLst>
      <p:ext uri="{BB962C8B-B14F-4D97-AF65-F5344CB8AC3E}">
        <p14:creationId xmlns:p14="http://schemas.microsoft.com/office/powerpoint/2010/main" val="1032607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C59456B-575D-D0EC-C5DD-0A81F72897B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97750" y="343218"/>
            <a:ext cx="6944127" cy="52230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Области применения КиоутЧат </a:t>
            </a:r>
            <a:endParaRPr sz="2400" b="1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BBC785-238C-3F3F-6AC6-F704FB7F3C02}"/>
              </a:ext>
            </a:extLst>
          </p:cNvPr>
          <p:cNvSpPr txBox="1"/>
          <p:nvPr/>
        </p:nvSpPr>
        <p:spPr bwMode="auto">
          <a:xfrm>
            <a:off x="436899" y="1039106"/>
            <a:ext cx="5631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</a:t>
            </a:r>
            <a:r>
              <a:rPr lang="ru-ES" b="1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абота «в кабинете»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6DD396-C3FE-3C74-13D5-6CAF68776576}"/>
              </a:ext>
            </a:extLst>
          </p:cNvPr>
          <p:cNvSpPr txBox="1"/>
          <p:nvPr/>
        </p:nvSpPr>
        <p:spPr bwMode="auto">
          <a:xfrm>
            <a:off x="6123879" y="1039106"/>
            <a:ext cx="602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002655"/>
                </a:solidFill>
                <a:latin typeface="Montserrat" pitchFamily="2" charset="0"/>
              </a:defRPr>
            </a:lvl1pPr>
          </a:lstStyle>
          <a:p>
            <a:pPr algn="ctr"/>
            <a:r>
              <a:rPr lang="ru-RU" sz="1800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</a:t>
            </a:r>
            <a:r>
              <a:rPr lang="ru-ES" sz="1800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абота «в поле»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BDCC550-4315-3A9A-E115-FBBA52E148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720" r="2317"/>
          <a:stretch/>
        </p:blipFill>
        <p:spPr bwMode="auto">
          <a:xfrm>
            <a:off x="624858" y="1633412"/>
            <a:ext cx="1872208" cy="1620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96E08E-BD6B-8942-C103-61D1E05B92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56" r="-243"/>
          <a:stretch/>
        </p:blipFill>
        <p:spPr bwMode="auto">
          <a:xfrm>
            <a:off x="6498534" y="1628639"/>
            <a:ext cx="1872209" cy="161981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FF2578-7D0D-D65D-429E-CB0B388068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611" r="25400"/>
          <a:stretch/>
        </p:blipFill>
        <p:spPr bwMode="auto">
          <a:xfrm>
            <a:off x="9435372" y="1637063"/>
            <a:ext cx="1872208" cy="1620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45D3DDD-761E-4B22-F7A3-ECF6A8B2C15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482" r="4464"/>
          <a:stretch/>
        </p:blipFill>
        <p:spPr bwMode="auto">
          <a:xfrm>
            <a:off x="3561696" y="1637063"/>
            <a:ext cx="1872208" cy="161981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81733BC-8D0D-ACF0-7D07-92E481923215}"/>
              </a:ext>
            </a:extLst>
          </p:cNvPr>
          <p:cNvSpPr txBox="1"/>
          <p:nvPr/>
        </p:nvSpPr>
        <p:spPr bwMode="auto">
          <a:xfrm>
            <a:off x="9212481" y="3320329"/>
            <a:ext cx="2654075" cy="2777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«В</a:t>
            </a:r>
            <a:r>
              <a:rPr lang="ru-E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иртуальный помощни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</a:t>
            </a:r>
            <a:r>
              <a:rPr lang="ru-E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 Работника</a:t>
            </a:r>
          </a:p>
          <a:p>
            <a:r>
              <a:rPr lang="ru-E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>
              <a:spcAft>
                <a:spcPts val="300"/>
              </a:spcAft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Отвечает на вопросы о здоровье и безопасности, методах использования СИЗ, действиях при авариях, способах предотвращения травм и приемах оказания первой помощи. 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</a:t>
            </a:r>
            <a:r>
              <a:rPr lang="ru-E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омогает при оценке рисков на рабочих местах.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547459-26C0-A365-1E42-3ADF57534472}"/>
              </a:ext>
            </a:extLst>
          </p:cNvPr>
          <p:cNvSpPr txBox="1"/>
          <p:nvPr/>
        </p:nvSpPr>
        <p:spPr bwMode="auto">
          <a:xfrm>
            <a:off x="6138479" y="3320329"/>
            <a:ext cx="2836192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«В</a:t>
            </a:r>
            <a:r>
              <a:rPr lang="ru-E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иртуальный помощник»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ИТР</a:t>
            </a:r>
            <a:endParaRPr lang="ru-ES" sz="1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14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300"/>
              </a:spcAft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Предоставляет рекомендации по безопасности в реальном времени и в соответствии с конкретной рабочей ситуацией</a:t>
            </a:r>
            <a:r>
              <a:rPr lang="ru-E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</a:p>
          <a:p>
            <a:pPr>
              <a:spcAft>
                <a:spcPts val="300"/>
              </a:spcAft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Формирует решения сложных технических задач.</a:t>
            </a:r>
          </a:p>
          <a:p>
            <a:pPr>
              <a:spcAft>
                <a:spcPts val="300"/>
              </a:spcAft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Помогает оперативно сформировать и провести инструктаж перед выполнением работ.</a:t>
            </a:r>
            <a:endParaRPr lang="ru-ES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8E385B-0161-3D28-8935-AB2DB3958B99}"/>
              </a:ext>
            </a:extLst>
          </p:cNvPr>
          <p:cNvSpPr txBox="1"/>
          <p:nvPr/>
        </p:nvSpPr>
        <p:spPr bwMode="auto">
          <a:xfrm>
            <a:off x="416318" y="3320329"/>
            <a:ext cx="2726275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Разработка и аналитика</a:t>
            </a:r>
          </a:p>
          <a:p>
            <a:endParaRPr lang="ru-RU" sz="14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300"/>
              </a:spcAft>
            </a:pPr>
            <a:r>
              <a:rPr lang="ru-RU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Мощный инструмент для разработки и внедрения локальных актов по охране труда, подготовки отчетов.</a:t>
            </a:r>
          </a:p>
          <a:p>
            <a:pPr>
              <a:spcAft>
                <a:spcPts val="300"/>
              </a:spcAft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Осуществляет поиск информации о требованиях охраны труда, ответы на вопросы, связанные с конкретными процессами и процедурами.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Анализирует и прогнозирует ситуации.</a:t>
            </a:r>
            <a:endParaRPr lang="ru-ES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92E096-DABE-FD1C-BB28-FC6040095B9A}"/>
              </a:ext>
            </a:extLst>
          </p:cNvPr>
          <p:cNvSpPr txBox="1"/>
          <p:nvPr/>
        </p:nvSpPr>
        <p:spPr bwMode="auto">
          <a:xfrm>
            <a:off x="3287688" y="3320329"/>
            <a:ext cx="2765834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Обучение и инструктажи</a:t>
            </a:r>
          </a:p>
          <a:p>
            <a:endParaRPr lang="ru-RU" sz="14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300"/>
              </a:spcAft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Создает обучающие материалы, контрольно-оценочных средств и практических заданий.</a:t>
            </a:r>
          </a:p>
          <a:p>
            <a:pPr>
              <a:spcAft>
                <a:spcPts val="300"/>
              </a:spcAft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Оперативно генерирует информационные сообщения, алгоритмы действий и рекомендательные материалы.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Консультирует слушателей при подготовке к контролю знаний.</a:t>
            </a:r>
          </a:p>
        </p:txBody>
      </p:sp>
    </p:spTree>
    <p:extLst>
      <p:ext uri="{BB962C8B-B14F-4D97-AF65-F5344CB8AC3E}">
        <p14:creationId xmlns:p14="http://schemas.microsoft.com/office/powerpoint/2010/main" val="3778760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F3C7D7A-748B-27FC-5051-0B338DC85471}"/>
              </a:ext>
            </a:extLst>
          </p:cNvPr>
          <p:cNvSpPr txBox="1">
            <a:spLocks/>
          </p:cNvSpPr>
          <p:nvPr/>
        </p:nvSpPr>
        <p:spPr bwMode="auto">
          <a:xfrm>
            <a:off x="2908036" y="184566"/>
            <a:ext cx="6983310" cy="832081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Подбор СИЗ и разработка рекомендаций по снижению уровней ОВПФ</a:t>
            </a:r>
            <a:endParaRPr lang="ru-RU" sz="4000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7CCF19-3B1C-2170-EC38-689C889EA8EA}"/>
              </a:ext>
            </a:extLst>
          </p:cNvPr>
          <p:cNvSpPr txBox="1"/>
          <p:nvPr/>
        </p:nvSpPr>
        <p:spPr bwMode="auto">
          <a:xfrm>
            <a:off x="122685" y="907471"/>
            <a:ext cx="111402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ЗАДАЧА</a:t>
            </a:r>
            <a:r>
              <a:rPr lang="ru-RU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- </a:t>
            </a:r>
            <a:r>
              <a:rPr lang="ru-RU" b="1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подобрать средства защиты </a:t>
            </a:r>
            <a:r>
              <a:rPr lang="ru-RU" b="1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органов слуха </a:t>
            </a:r>
            <a:r>
              <a:rPr lang="ru-RU" b="1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для работника с превышением шума (95 дБ) на рабочем месте</a:t>
            </a:r>
            <a:r>
              <a:rPr lang="ru-ES" b="1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ES" b="1" dirty="0">
              <a:solidFill>
                <a:srgbClr val="0058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B40091-BE9C-3A11-CA5D-8610E94EE6B1}"/>
              </a:ext>
            </a:extLst>
          </p:cNvPr>
          <p:cNvSpPr txBox="1"/>
          <p:nvPr/>
        </p:nvSpPr>
        <p:spPr bwMode="auto">
          <a:xfrm>
            <a:off x="120331" y="1553802"/>
            <a:ext cx="3708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</a:t>
            </a:r>
            <a:r>
              <a:rPr lang="ru-RU" sz="1600" b="1" dirty="0">
                <a:solidFill>
                  <a:srgbClr val="242C9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 РМ шум 95 дБ, как можно защитить работника?</a:t>
            </a:r>
            <a:endParaRPr lang="ru-ES" sz="1600" b="1" dirty="0">
              <a:solidFill>
                <a:srgbClr val="242C9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EBDCE7-3E95-459C-BF07-83DD14DDC1B8}"/>
              </a:ext>
            </a:extLst>
          </p:cNvPr>
          <p:cNvSpPr txBox="1"/>
          <p:nvPr/>
        </p:nvSpPr>
        <p:spPr bwMode="auto">
          <a:xfrm>
            <a:off x="122686" y="2138577"/>
            <a:ext cx="3711053" cy="4568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ИИ дает рекомендации:</a:t>
            </a:r>
          </a:p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Для защиты работника от уровня шума в 95 децибел (дБ) на рабочем месте можно использовать следующие меры:</a:t>
            </a:r>
            <a:endParaRPr lang="ru-ES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ru-RU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Предоставление индивидуальных средств защиты от шума (ИЗЗШ), таких как наушники или вкладыши для ушей. ИЗЗШ должны быть правильно подобраны и соответствовать стандартам безопасности.</a:t>
            </a:r>
            <a:endParaRPr lang="ru-ES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ru-RU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Организация зон тишины в рабочем пространстве, где работникам будет предоставлена возможность отдохнуть от шумового воздействия.</a:t>
            </a:r>
            <a:endParaRPr lang="ru-ES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ru-RU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Изоляция и звукоизоляция оборудования и машин, которые являются источниками шума. Нанесение акустических панелей и материалов на стены, потолок и пол может помочь снизить уровень шума.</a:t>
            </a:r>
            <a:endParaRPr lang="ru-ES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ru-RU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Режимы работы снижения шума на оборудовании, если это возможно. Некоторые машины могут иметь специальные режимы работы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….</a:t>
            </a:r>
            <a:endParaRPr lang="ru-E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84E914-5F12-81E3-C9BC-A8D849C4BDE2}"/>
              </a:ext>
            </a:extLst>
          </p:cNvPr>
          <p:cNvSpPr txBox="1"/>
          <p:nvPr/>
        </p:nvSpPr>
        <p:spPr bwMode="auto">
          <a:xfrm>
            <a:off x="3944359" y="1555886"/>
            <a:ext cx="39074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Какими защитными свойствами должны обладать </a:t>
            </a:r>
            <a:r>
              <a:rPr lang="ru-RU" sz="1600" b="1" dirty="0" smtClean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ИЗЗШ </a:t>
            </a:r>
            <a:r>
              <a:rPr lang="ru-RU" sz="1600" b="1" dirty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 уровне шума в 95 дБ</a:t>
            </a:r>
            <a:r>
              <a:rPr lang="ru-ES" sz="1600" b="1" dirty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129A2-6544-74B5-C828-6FE88166832D}"/>
              </a:ext>
            </a:extLst>
          </p:cNvPr>
          <p:cNvSpPr txBox="1"/>
          <p:nvPr/>
        </p:nvSpPr>
        <p:spPr bwMode="auto">
          <a:xfrm>
            <a:off x="3934205" y="2372118"/>
            <a:ext cx="3839591" cy="4319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ИИ отвечает:</a:t>
            </a:r>
          </a:p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Основными характеристиками ИЗЗШ, связанными с защитой от шума, являются величина акустического ослабления и класс </a:t>
            </a:r>
            <a:r>
              <a:rPr lang="ru-RU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шумозащиты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ru-ES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ru-RU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Величина акустического ослабления (NRR, SNR, HML) показывает, насколько сильно ИЗЗШ снижает уровень шума, который достигает уха работника. Чем выше значение акустического ослабления, тем лучше защита от шума. Например, ИЗЗШ с акустическим ослаблением 25 дБ будет более эффективным, чем с ослаблением 20 дБ.</a:t>
            </a:r>
            <a:endParaRPr lang="ru-ES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ru-RU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Класс </a:t>
            </a:r>
            <a:r>
              <a:rPr lang="ru-RU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шумозащиты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(SNR - Single Number </a:t>
            </a:r>
            <a:r>
              <a:rPr lang="ru-RU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Rating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является общим показателем эффективности ИЗЗШ и определяется через результаты лабораторных испытаний в соответствии с международными стандартами (например, EN 352-1). Класс </a:t>
            </a:r>
            <a:r>
              <a:rPr lang="ru-RU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шумозащиты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может быть выражен числом, например, SNR 30 дБ. Чем выше значение класса </a:t>
            </a:r>
            <a:r>
              <a:rPr lang="ru-RU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шумозащиты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тем лучше защита от шума.</a:t>
            </a:r>
            <a:endParaRPr lang="ru-ES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9E6FC3-4EB0-93C7-193D-4378FFD45239}"/>
              </a:ext>
            </a:extLst>
          </p:cNvPr>
          <p:cNvSpPr txBox="1"/>
          <p:nvPr/>
        </p:nvSpPr>
        <p:spPr bwMode="auto">
          <a:xfrm>
            <a:off x="7958030" y="1555886"/>
            <a:ext cx="33150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Предложи производителей наушников или </a:t>
            </a:r>
            <a:r>
              <a:rPr lang="ru-RU" sz="1600" b="1" dirty="0" smtClean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вкладышей.</a:t>
            </a:r>
            <a:r>
              <a:rPr lang="ru-ES" sz="1600" b="1" dirty="0" smtClean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ES" sz="1600" b="1" dirty="0">
              <a:solidFill>
                <a:srgbClr val="242C9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5031D7-392E-1D5F-4DB7-D032F15F20FB}"/>
              </a:ext>
            </a:extLst>
          </p:cNvPr>
          <p:cNvSpPr txBox="1"/>
          <p:nvPr/>
        </p:nvSpPr>
        <p:spPr bwMode="auto">
          <a:xfrm>
            <a:off x="7929766" y="2196183"/>
            <a:ext cx="4262234" cy="41729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lnSpc>
                <a:spcPct val="107000"/>
              </a:lnSpc>
              <a:spcAft>
                <a:spcPts val="200"/>
              </a:spcAft>
              <a:defRPr sz="1000" b="1">
                <a:solidFill>
                  <a:srgbClr val="002655"/>
                </a:solidFill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3M (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www.3m.ru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r>
              <a:rPr lang="en-US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специализируется на разработке и производстве различных СИЗ, включая наушники и вкладыши для защиты от шума.</a:t>
            </a:r>
            <a:endParaRPr lang="ru-ES" sz="12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/>
            <a:r>
              <a:rPr lang="ru-RU" sz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</a:t>
            </a:r>
            <a:r>
              <a:rPr lang="ru-RU" sz="1200" b="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Honeywell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www.honeywell.ru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– предлагает широкий ассортимент СИЗ, включая наушники и вкладыши для защиты слуха.</a:t>
            </a:r>
            <a:endParaRPr lang="ru-ES" sz="12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/>
            <a:r>
              <a:rPr lang="ru-RU" sz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</a:t>
            </a:r>
            <a:r>
              <a:rPr lang="ru-RU" sz="1200" b="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Moldex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www.moldexglobal.com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- Производитель СИЗ, включая наушники и вкладыши с высоким уровнем защиты от шума.</a:t>
            </a:r>
            <a:endParaRPr lang="ru-ES" sz="12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/>
            <a:r>
              <a:rPr lang="ru-RU" sz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</a:t>
            </a:r>
            <a:r>
              <a:rPr lang="ru-RU" sz="1200" b="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Uvex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www.uvex-safety.ru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) - специализируется на производстве СИЗ, включая наушники и вкладыши для защиты от шума.</a:t>
            </a:r>
            <a:endParaRPr lang="ru-ES" sz="12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/>
            <a:r>
              <a:rPr lang="ru-RU" sz="12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</a:t>
            </a:r>
            <a:r>
              <a:rPr lang="ru-RU" sz="1200" b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Защита Зрения и Слуха (</a:t>
            </a:r>
            <a:r>
              <a:rPr lang="ru-RU" sz="1200" b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www.zzis.ru</a:t>
            </a:r>
            <a:r>
              <a:rPr lang="ru-RU" sz="1200" b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- Российская компания, предлагающая широкий ассортимент наушников 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 в том числе модели с различным уровнем акустического </a:t>
            </a:r>
            <a:r>
              <a:rPr lang="ru-RU" sz="1200" b="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ослабления вкладышей </a:t>
            </a:r>
            <a:r>
              <a:rPr lang="ru-RU" sz="1200" b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для защиты </a:t>
            </a:r>
            <a:r>
              <a:rPr lang="ru-RU" sz="1200" b="0" dirty="0" smtClean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слуха.</a:t>
            </a:r>
            <a:endParaRPr lang="ru-ES" sz="1200" b="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/>
            <a:r>
              <a:rPr lang="ru-RU" sz="12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 </a:t>
            </a:r>
            <a:r>
              <a:rPr lang="ru-RU" sz="1200" b="0" dirty="0" err="1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Трол</a:t>
            </a:r>
            <a:r>
              <a:rPr lang="ru-RU" sz="1200" b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ru-RU" sz="1200" b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www.trol.ru</a:t>
            </a:r>
            <a:r>
              <a:rPr lang="ru-RU" sz="1200" b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- </a:t>
            </a:r>
            <a:r>
              <a:rPr lang="ru-RU" sz="1200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специализируется на  производстве различных СИЗ, включая наушники и вкладыши для защиты от шума</a:t>
            </a:r>
            <a:r>
              <a:rPr lang="ru-RU" sz="1200" b="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ru-ES" sz="12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22685" y="1553802"/>
            <a:ext cx="1197553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374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AFDB9D-E81D-F67B-5979-5D6C0EE27FCB}"/>
              </a:ext>
            </a:extLst>
          </p:cNvPr>
          <p:cNvSpPr txBox="1">
            <a:spLocks/>
          </p:cNvSpPr>
          <p:nvPr/>
        </p:nvSpPr>
        <p:spPr bwMode="auto">
          <a:xfrm>
            <a:off x="2950077" y="434481"/>
            <a:ext cx="7635861" cy="375022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Идентификация опасностей при ОПР</a:t>
            </a:r>
            <a:endParaRPr lang="ru-RU" sz="4000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4830DE-553D-7B16-9CAD-84B2DE1DD754}"/>
              </a:ext>
            </a:extLst>
          </p:cNvPr>
          <p:cNvSpPr txBox="1"/>
          <p:nvPr/>
        </p:nvSpPr>
        <p:spPr bwMode="auto">
          <a:xfrm>
            <a:off x="249474" y="967147"/>
            <a:ext cx="10617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ЗАДАЧА</a:t>
            </a:r>
            <a:r>
              <a:rPr lang="ru-RU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</a:t>
            </a:r>
            <a:r>
              <a:rPr lang="ru-RU" b="1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идентифицировать опасности на РМ слесаря механосборочных работ</a:t>
            </a:r>
            <a:endParaRPr lang="ru-ES" b="1" dirty="0">
              <a:solidFill>
                <a:srgbClr val="0058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1CDD2E-783C-3601-4A35-4544298CE857}"/>
              </a:ext>
            </a:extLst>
          </p:cNvPr>
          <p:cNvSpPr txBox="1"/>
          <p:nvPr/>
        </p:nvSpPr>
        <p:spPr bwMode="auto">
          <a:xfrm>
            <a:off x="249473" y="1526144"/>
            <a:ext cx="7347081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ES" sz="1600" b="1" dirty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Какие опасности присутствуют на рабочем месте слесаря механосборочных работ? </a:t>
            </a:r>
          </a:p>
          <a:p>
            <a:pPr>
              <a:spcAft>
                <a:spcPts val="300"/>
              </a:spcAft>
            </a:pPr>
            <a:r>
              <a:rPr lang="ru-ES" sz="1600" i="1" dirty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Используются следующие инструменты и приспособления: </a:t>
            </a:r>
            <a:r>
              <a:rPr lang="ru-ES" sz="1600" dirty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верстак, тиски, ручной инструмент, сверлильный станок, дрель, углошлифовальная машинка. </a:t>
            </a:r>
          </a:p>
          <a:p>
            <a:pPr>
              <a:spcAft>
                <a:spcPts val="300"/>
              </a:spcAft>
            </a:pPr>
            <a:r>
              <a:rPr lang="ru-ES" sz="1600" i="1" dirty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 выполнении работ применяются: </a:t>
            </a:r>
            <a:r>
              <a:rPr lang="ru-ES" sz="1600" dirty="0">
                <a:solidFill>
                  <a:srgbClr val="242C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бензин, ацетон, смазочные материалы.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93C7AB-24AD-D210-0407-030835932C67}"/>
              </a:ext>
            </a:extLst>
          </p:cNvPr>
          <p:cNvSpPr txBox="1"/>
          <p:nvPr/>
        </p:nvSpPr>
        <p:spPr bwMode="auto">
          <a:xfrm>
            <a:off x="249472" y="3775977"/>
            <a:ext cx="7223989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ES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Верстак и тиски:</a:t>
            </a:r>
            <a:r>
              <a:rPr lang="ru-RU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ри работе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 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верстаком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тисками возможны риски связанные </a:t>
            </a:r>
            <a:r>
              <a:rPr lang="ru-ES" sz="1200" dirty="0" smtClean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 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прищемлением пальцев или рук.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 закрепленные тиски, н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еправильное позиционирование рук во время работы или неосторожное использование инструмента может привести к травмам.</a:t>
            </a:r>
          </a:p>
          <a:p>
            <a:pPr>
              <a:spcAft>
                <a:spcPts val="600"/>
              </a:spcAft>
            </a:pPr>
            <a:r>
              <a:rPr lang="ru-ES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Ручной инструмент:</a:t>
            </a:r>
            <a:r>
              <a:rPr lang="ru-RU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учной инструмент, такой как отвертки, ключи и гаечные ключи, может стать источником травм, если он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неисправен или 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использован неправильно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Неправильное использование или силовое усилие может </a:t>
            </a:r>
            <a:r>
              <a:rPr lang="ru-ES" sz="1200" dirty="0" smtClean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привести</a:t>
            </a:r>
            <a:r>
              <a:rPr lang="ru-RU" sz="1200" dirty="0" smtClean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 травме рук или пальцев.</a:t>
            </a:r>
          </a:p>
          <a:p>
            <a:pPr>
              <a:spcAft>
                <a:spcPts val="600"/>
              </a:spcAft>
            </a:pPr>
            <a:r>
              <a:rPr lang="ru-ES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Сверлильный станок и дрель:</a:t>
            </a:r>
            <a:r>
              <a:rPr lang="ru-RU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верлильные станки и дрели представляют определенные риски для операторов. Вращающийся шпиндель может вызвать порезы или травмы, если оператор не осторожен при работе с ним.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Существует опасность поражения электрическим током, если станок не исправен или не </a:t>
            </a:r>
            <a:r>
              <a:rPr lang="ru-RU" sz="1200" dirty="0" smtClean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заземлен.</a:t>
            </a:r>
            <a:endParaRPr lang="ru-ES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600"/>
              </a:spcAft>
            </a:pPr>
            <a:r>
              <a:rPr lang="ru-ES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Углошлифовальная машинка:</a:t>
            </a:r>
            <a:r>
              <a:rPr lang="ru-RU" sz="1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</a:t>
            </a:r>
            <a:r>
              <a:rPr lang="ru-ES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глошлифовальные машинки имеют вращающийся режущий диск, что создает опасность порезов и травм, </a:t>
            </a:r>
            <a:r>
              <a:rPr lang="ru-RU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 также повреждение органов зрения при разрушении диска. Существует опасность поражения электрическим током, если машинка или питающий кабель имеют повреждения …. </a:t>
            </a:r>
            <a:endParaRPr lang="ru-ES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8F9CCF6-9C22-EC2B-F8B2-88C553B3A4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344" r="6099"/>
          <a:stretch/>
        </p:blipFill>
        <p:spPr bwMode="auto">
          <a:xfrm>
            <a:off x="7697806" y="1607726"/>
            <a:ext cx="4168750" cy="430498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4C57E06-3404-09A8-76CD-05FC31FF765C}"/>
              </a:ext>
            </a:extLst>
          </p:cNvPr>
          <p:cNvSpPr txBox="1"/>
          <p:nvPr/>
        </p:nvSpPr>
        <p:spPr>
          <a:xfrm>
            <a:off x="249473" y="3418970"/>
            <a:ext cx="6096000" cy="341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ИИ отвечает:</a:t>
            </a:r>
          </a:p>
        </p:txBody>
      </p:sp>
    </p:spTree>
    <p:extLst>
      <p:ext uri="{BB962C8B-B14F-4D97-AF65-F5344CB8AC3E}">
        <p14:creationId xmlns:p14="http://schemas.microsoft.com/office/powerpoint/2010/main" val="3999896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AFDB9D-E81D-F67B-5979-5D6C0EE27FCB}"/>
              </a:ext>
            </a:extLst>
          </p:cNvPr>
          <p:cNvSpPr txBox="1">
            <a:spLocks/>
          </p:cNvSpPr>
          <p:nvPr/>
        </p:nvSpPr>
        <p:spPr bwMode="auto">
          <a:xfrm>
            <a:off x="3496614" y="300180"/>
            <a:ext cx="7546956" cy="375022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Непрерывный контроль знаний и обучение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4830DE-553D-7B16-9CAD-84B2DE1DD754}"/>
              </a:ext>
            </a:extLst>
          </p:cNvPr>
          <p:cNvSpPr txBox="1"/>
          <p:nvPr/>
        </p:nvSpPr>
        <p:spPr bwMode="auto">
          <a:xfrm>
            <a:off x="198076" y="874018"/>
            <a:ext cx="87406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ИИ «</a:t>
            </a:r>
            <a:r>
              <a:rPr lang="en-US" b="1" dirty="0" err="1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KioutCHAT</a:t>
            </a:r>
            <a:r>
              <a:rPr lang="ru-RU" b="1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 автономно </a:t>
            </a:r>
            <a:r>
              <a:rPr lang="ru-RU" b="1" dirty="0" smtClean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обеспечивает </a:t>
            </a:r>
            <a:r>
              <a:rPr lang="ru-RU" b="1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контрольные циклы и ведет контекстное обучение работника</a:t>
            </a:r>
            <a:endParaRPr lang="ru-ES" b="1" dirty="0">
              <a:solidFill>
                <a:srgbClr val="0058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B3B818AB-47DC-527F-49AF-FB74DACE7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1733649"/>
              </p:ext>
            </p:extLst>
          </p:nvPr>
        </p:nvGraphicFramePr>
        <p:xfrm>
          <a:off x="3500026" y="967435"/>
          <a:ext cx="8691973" cy="4788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4AF491A-C4E1-5DB1-A4DE-7B965366B176}"/>
              </a:ext>
            </a:extLst>
          </p:cNvPr>
          <p:cNvSpPr txBox="1"/>
          <p:nvPr/>
        </p:nvSpPr>
        <p:spPr>
          <a:xfrm>
            <a:off x="198076" y="1639649"/>
            <a:ext cx="32151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Контроль знаний может быть реализован в формате тестовых вопросов и (или) ситуационных задач.</a:t>
            </a:r>
          </a:p>
          <a:p>
            <a:endParaRPr lang="ru-RU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600" kern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 итогам каждой сессии ИИ самостоятельно оценивает ответы работника, определяет уровень его знаний, формирует рекомендации по проблемным зонам. </a:t>
            </a:r>
          </a:p>
          <a:p>
            <a:endParaRPr lang="ru-RU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600" kern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Периодически формируется сводный отчет о динамике уровня знаний и выявленных проблемных зонах в отношении работника, подразделения, компании с рекомендациями в части проактивных мероприятий</a:t>
            </a:r>
            <a:r>
              <a:rPr lang="ru-RU" sz="1600" kern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ru-RU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1B188-E1BE-606E-134C-5A76816BADF5}"/>
              </a:ext>
            </a:extLst>
          </p:cNvPr>
          <p:cNvSpPr txBox="1"/>
          <p:nvPr/>
        </p:nvSpPr>
        <p:spPr>
          <a:xfrm>
            <a:off x="4217437" y="5489039"/>
            <a:ext cx="32273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spcAft>
                <a:spcPts val="1800"/>
              </a:spcAft>
              <a:defRPr sz="1400" b="1">
                <a:solidFill>
                  <a:srgbClr val="002655"/>
                </a:solidFill>
                <a:latin typeface="Montserrat"/>
                <a:cs typeface="Arial"/>
              </a:defRPr>
            </a:lvl1pPr>
          </a:lstStyle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Работникам предоставляется индивидуальный доступ к «</a:t>
            </a: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KioutCHAT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 на любом доступном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устройстве.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A32775-71AA-D90D-DD3B-AED8FFFA34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0092" y="5196806"/>
            <a:ext cx="2304256" cy="137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76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83ECB-5FCC-5B4F-0448-DF9275D35EAC}"/>
              </a:ext>
            </a:extLst>
          </p:cNvPr>
          <p:cNvSpPr txBox="1">
            <a:spLocks/>
          </p:cNvSpPr>
          <p:nvPr/>
        </p:nvSpPr>
        <p:spPr bwMode="auto">
          <a:xfrm>
            <a:off x="2875307" y="416406"/>
            <a:ext cx="5513207" cy="465850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Подготовка быстрых сообщений </a:t>
            </a:r>
            <a:endParaRPr lang="ru-RU" sz="2400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507A4F-48CF-3096-FD09-422F56ACBD2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7644"/>
          <a:stretch/>
        </p:blipFill>
        <p:spPr bwMode="auto">
          <a:xfrm>
            <a:off x="756400" y="2273047"/>
            <a:ext cx="6166537" cy="4471011"/>
          </a:xfrm>
          <a:prstGeom prst="rect">
            <a:avLst/>
          </a:prstGeom>
        </p:spPr>
      </p:pic>
      <p:pic>
        <p:nvPicPr>
          <p:cNvPr id="4" name="tts">
            <a:hlinkClick r:id="" action="ppaction://media"/>
            <a:extLst>
              <a:ext uri="{FF2B5EF4-FFF2-40B4-BE49-F238E27FC236}">
                <a16:creationId xmlns:a16="http://schemas.microsoft.com/office/drawing/2014/main" id="{CF7C4C92-32A4-7AA3-407C-AF72C86046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7160329" y="4841993"/>
            <a:ext cx="1068378" cy="10683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367BF8-1ED0-FF9A-CB22-8603A743B4BE}"/>
              </a:ext>
            </a:extLst>
          </p:cNvPr>
          <p:cNvSpPr txBox="1"/>
          <p:nvPr/>
        </p:nvSpPr>
        <p:spPr bwMode="auto">
          <a:xfrm>
            <a:off x="750066" y="1170937"/>
            <a:ext cx="65123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ЗАДАЧА</a:t>
            </a:r>
            <a:r>
              <a:rPr lang="ru-RU" dirty="0">
                <a:solidFill>
                  <a:srgbClr val="0058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</a:t>
            </a:r>
            <a:r>
              <a:rPr lang="ru-RU" b="1" dirty="0">
                <a:solidFill>
                  <a:srgbClr val="0058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подготовь сообщение для работников в связи с осенней угрозой простудных и инфекционных заболеваний, предложи меры профилактики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F28FF3-32AE-A8D5-3CC0-53F08744ED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8904153" y="947628"/>
            <a:ext cx="2294055" cy="4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F9CA5-B7CD-4641-751C-DF3C0A0D2D12}"/>
              </a:ext>
            </a:extLst>
          </p:cNvPr>
          <p:cNvSpPr txBox="1">
            <a:spLocks/>
          </p:cNvSpPr>
          <p:nvPr/>
        </p:nvSpPr>
        <p:spPr bwMode="auto">
          <a:xfrm>
            <a:off x="3008961" y="372962"/>
            <a:ext cx="5159093" cy="523221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Интеграция ИИ КиоутЧат и ТЭУ</a:t>
            </a:r>
            <a:endParaRPr lang="ru-RU" sz="4000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894030-9711-B6C0-AA35-2A7D8E08EA57}"/>
              </a:ext>
            </a:extLst>
          </p:cNvPr>
          <p:cNvSpPr txBox="1"/>
          <p:nvPr/>
        </p:nvSpPr>
        <p:spPr bwMode="auto">
          <a:xfrm>
            <a:off x="838088" y="1619776"/>
            <a:ext cx="4795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Ведутся работы по интеграции ИИ КиоутЧат и а</a:t>
            </a:r>
            <a:r>
              <a:rPr lang="ru-RU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втоматизированной системой по охране труда — </a:t>
            </a:r>
          </a:p>
          <a:p>
            <a:r>
              <a:rPr lang="ru-RU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Труд Эксперт Управление (ТЭУ)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32A3998-D64F-60BC-14BA-912B0BFB665C}"/>
              </a:ext>
            </a:extLst>
          </p:cNvPr>
          <p:cNvGrpSpPr/>
          <p:nvPr/>
        </p:nvGrpSpPr>
        <p:grpSpPr>
          <a:xfrm>
            <a:off x="8766114" y="249870"/>
            <a:ext cx="2349706" cy="5958321"/>
            <a:chOff x="9066506" y="983298"/>
            <a:chExt cx="2349706" cy="5958321"/>
          </a:xfrm>
        </p:grpSpPr>
        <p:pic>
          <p:nvPicPr>
            <p:cNvPr id="5" name="Рисунок 4" descr="Изображение выглядит как Шрифт, логотип, Графика, белый&#10;&#10;Автоматически созданное описание">
              <a:extLst>
                <a:ext uri="{FF2B5EF4-FFF2-40B4-BE49-F238E27FC236}">
                  <a16:creationId xmlns:a16="http://schemas.microsoft.com/office/drawing/2014/main" id="{06EEF9E9-E204-EFC0-EBA2-63DEA7B1F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2995" b="15532"/>
            <a:stretch/>
          </p:blipFill>
          <p:spPr>
            <a:xfrm>
              <a:off x="9251155" y="983298"/>
              <a:ext cx="2165057" cy="826370"/>
            </a:xfrm>
            <a:prstGeom prst="rect">
              <a:avLst/>
            </a:prstGeom>
          </p:spPr>
        </p:pic>
        <p:pic>
          <p:nvPicPr>
            <p:cNvPr id="6" name="Рисунок 5" descr="Изображение выглядит как текст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E1CAE7A6-C31A-0BE0-D79E-43BA3B715E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3386"/>
            <a:stretch/>
          </p:blipFill>
          <p:spPr>
            <a:xfrm>
              <a:off x="9066506" y="2028615"/>
              <a:ext cx="2349706" cy="4913004"/>
            </a:xfrm>
            <a:prstGeom prst="rect">
              <a:avLst/>
            </a:prstGeom>
          </p:spPr>
        </p:pic>
      </p:grpSp>
      <p:pic>
        <p:nvPicPr>
          <p:cNvPr id="7" name="Рисунок 6" descr="Изображение выглядит как ноутбук, компьютер, человек, Нетбук&#10;&#10;Автоматически созданное описание">
            <a:extLst>
              <a:ext uri="{FF2B5EF4-FFF2-40B4-BE49-F238E27FC236}">
                <a16:creationId xmlns:a16="http://schemas.microsoft.com/office/drawing/2014/main" id="{170AA246-7650-D340-DCDB-9A3E6F4323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906891" y="3332627"/>
            <a:ext cx="2952328" cy="3152411"/>
          </a:xfrm>
          <a:prstGeom prst="rect">
            <a:avLst/>
          </a:prstGeom>
        </p:spPr>
      </p:pic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837C7CC6-296F-9D4E-39AA-FB6A77322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1768608"/>
              </p:ext>
            </p:extLst>
          </p:nvPr>
        </p:nvGraphicFramePr>
        <p:xfrm>
          <a:off x="4457279" y="1141432"/>
          <a:ext cx="5114393" cy="5343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6057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70066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ACDCD0-443E-B9E8-AA9D-4F5955D52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940849" y="188900"/>
            <a:ext cx="4925707" cy="318020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F8BB0D-0E56-44D1-67D3-E3939F1198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123945" y="734915"/>
            <a:ext cx="2259724" cy="6872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BCE4B1-0438-B060-6F86-8F2AE72A2D7F}"/>
              </a:ext>
            </a:extLst>
          </p:cNvPr>
          <p:cNvSpPr txBox="1"/>
          <p:nvPr/>
        </p:nvSpPr>
        <p:spPr bwMode="auto">
          <a:xfrm>
            <a:off x="8167503" y="1683311"/>
            <a:ext cx="3216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spcAft>
                <a:spcPts val="1800"/>
              </a:spcAft>
            </a:pPr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https://kiout.ru/</a:t>
            </a:r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lvl="0" algn="r">
              <a:spcAft>
                <a:spcPts val="1800"/>
              </a:spcAft>
            </a:pPr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 (800) 333-00-77</a:t>
            </a:r>
            <a:endParaRPr lang="ru-RU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r">
              <a:spcAft>
                <a:spcPts val="1800"/>
              </a:spcAft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sale@kiout.ru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771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</TotalTime>
  <Words>1292</Words>
  <Application>Microsoft Office PowerPoint</Application>
  <PresentationFormat>Широкоэкранный</PresentationFormat>
  <Paragraphs>162</Paragraphs>
  <Slides>14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Roboto Black</vt:lpstr>
      <vt:lpstr>Тема Office</vt:lpstr>
      <vt:lpstr>Презентация PowerPoint</vt:lpstr>
      <vt:lpstr>Презентация PowerPoint</vt:lpstr>
      <vt:lpstr>Презентация PowerPoint</vt:lpstr>
      <vt:lpstr>Зачем нам это нужно?</vt:lpstr>
      <vt:lpstr>Презентация PowerPoint</vt:lpstr>
      <vt:lpstr>Кому это нужно?</vt:lpstr>
      <vt:lpstr>КиоутЧат – специализация «Охрана труда»</vt:lpstr>
      <vt:lpstr>Области применения КиоутЧат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 k</dc:creator>
  <cp:lastModifiedBy>Anastasia Veronica Bradbury</cp:lastModifiedBy>
  <cp:revision>35</cp:revision>
  <dcterms:created xsi:type="dcterms:W3CDTF">2022-04-06T14:14:41Z</dcterms:created>
  <dcterms:modified xsi:type="dcterms:W3CDTF">2024-07-01T07:06:10Z</dcterms:modified>
</cp:coreProperties>
</file>