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75" r:id="rId2"/>
    <p:sldId id="271" r:id="rId3"/>
    <p:sldId id="268" r:id="rId4"/>
    <p:sldId id="269" r:id="rId5"/>
    <p:sldId id="277" r:id="rId6"/>
    <p:sldId id="278" r:id="rId7"/>
    <p:sldId id="270" r:id="rId8"/>
    <p:sldId id="279" r:id="rId9"/>
    <p:sldId id="280" r:id="rId10"/>
    <p:sldId id="281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62"/>
    <a:srgbClr val="0058FF"/>
    <a:srgbClr val="05D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4"/>
    <p:restoredTop sz="94578"/>
  </p:normalViewPr>
  <p:slideViewPr>
    <p:cSldViewPr snapToGrid="0" snapToObjects="1">
      <p:cViewPr varScale="1">
        <p:scale>
          <a:sx n="83" d="100"/>
          <a:sy n="83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3157915113809"/>
          <c:y val="4.8100716082051492E-2"/>
          <c:w val="0.44121023589971486"/>
          <c:h val="0.882420471799429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В результате контакта с ЛЭП</c:v>
                </c:pt>
                <c:pt idx="1">
                  <c:v>В результате воздействия электрических машин и инструментов</c:v>
                </c:pt>
                <c:pt idx="2">
                  <c:v>Остальные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</c:v>
                </c:pt>
                <c:pt idx="1">
                  <c:v>0.25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D-8041-8AE6-5019231CF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413925388761514"/>
          <c:y val="4.584928273962826E-2"/>
          <c:w val="0.38318850742931482"/>
          <c:h val="0.9246817693656933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6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07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376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32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0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800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329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12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747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789799" y="4702114"/>
            <a:ext cx="700666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bg1"/>
                </a:solidFill>
              </a:rPr>
              <a:t>ПУТИ МИНИМИЗАЦИИ ТРАВМАТИЗМА В ЭЛЕКТРОЭНЕРГЕТИКЕ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790528"/>
            <a:ext cx="177452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Гайнуллина Л.Р.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КГЭУ</a:t>
            </a: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77237-207C-7E3A-3273-DB4FDDAA9AF3}"/>
              </a:ext>
            </a:extLst>
          </p:cNvPr>
          <p:cNvSpPr txBox="1"/>
          <p:nvPr/>
        </p:nvSpPr>
        <p:spPr>
          <a:xfrm>
            <a:off x="7639255" y="1696465"/>
            <a:ext cx="374782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Поражение электрическим током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1F3B6EB-8BA7-A299-3DF9-8EAAE10C36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854151"/>
              </p:ext>
            </p:extLst>
          </p:nvPr>
        </p:nvGraphicFramePr>
        <p:xfrm>
          <a:off x="6656152" y="2570287"/>
          <a:ext cx="475252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Объект 4">
            <a:extLst>
              <a:ext uri="{FF2B5EF4-FFF2-40B4-BE49-F238E27FC236}">
                <a16:creationId xmlns:a16="http://schemas.microsoft.com/office/drawing/2014/main" id="{FE47A379-F9B6-096C-6CFD-507227F5F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319" y="2132771"/>
            <a:ext cx="5688633" cy="2681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</a:rPr>
              <a:t>Быстрые темпы развития экономики России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33A2DEB-134B-9293-70CC-26B38642127C}"/>
              </a:ext>
            </a:extLst>
          </p:cNvPr>
          <p:cNvGrpSpPr/>
          <p:nvPr/>
        </p:nvGrpSpPr>
        <p:grpSpPr>
          <a:xfrm>
            <a:off x="783320" y="2400887"/>
            <a:ext cx="5735974" cy="1155497"/>
            <a:chOff x="2051719" y="977359"/>
            <a:chExt cx="5735974" cy="115549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4098EAB-ED77-84F8-0C9D-89963CEC8580}"/>
                </a:ext>
              </a:extLst>
            </p:cNvPr>
            <p:cNvSpPr/>
            <p:nvPr/>
          </p:nvSpPr>
          <p:spPr>
            <a:xfrm>
              <a:off x="2051719" y="1268760"/>
              <a:ext cx="5688633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Энерговооруженность промышленного производства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FBF690B-6A24-95B3-BF02-A75556346E0E}"/>
                </a:ext>
              </a:extLst>
            </p:cNvPr>
            <p:cNvSpPr/>
            <p:nvPr/>
          </p:nvSpPr>
          <p:spPr>
            <a:xfrm>
              <a:off x="2051719" y="1844824"/>
              <a:ext cx="573597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Соответствующий уровень безопасности труда</a:t>
              </a:r>
            </a:p>
          </p:txBody>
        </p:sp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7FF84397-914A-010E-2C0E-FF9FA923DEFA}"/>
                </a:ext>
              </a:extLst>
            </p:cNvPr>
            <p:cNvCxnSpPr>
              <a:cxnSpLocks/>
              <a:stCxn id="8" idx="2"/>
              <a:endCxn id="11" idx="0"/>
            </p:cNvCxnSpPr>
            <p:nvPr/>
          </p:nvCxnSpPr>
          <p:spPr>
            <a:xfrm>
              <a:off x="4896035" y="977359"/>
              <a:ext cx="1" cy="29140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id="{9A2A893A-2BF6-97DE-D60D-282CF1F279D7}"/>
                </a:ext>
              </a:extLst>
            </p:cNvPr>
            <p:cNvCxnSpPr/>
            <p:nvPr/>
          </p:nvCxnSpPr>
          <p:spPr>
            <a:xfrm>
              <a:off x="4896034" y="1556792"/>
              <a:ext cx="1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52D71F0-A120-ABC7-C296-88A1C15572A5}"/>
              </a:ext>
            </a:extLst>
          </p:cNvPr>
          <p:cNvSpPr txBox="1"/>
          <p:nvPr/>
        </p:nvSpPr>
        <p:spPr>
          <a:xfrm>
            <a:off x="783319" y="4607960"/>
            <a:ext cx="6098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 </a:t>
            </a:r>
            <a:r>
              <a:rPr lang="ru-RU" dirty="0"/>
              <a:t>из</a:t>
            </a:r>
            <a:r>
              <a:rPr lang="ru-RU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5 </a:t>
            </a:r>
            <a:r>
              <a:rPr lang="ru-RU" dirty="0"/>
              <a:t>травм в электроэнергетике вызваны прямым воздействием электричества</a:t>
            </a:r>
          </a:p>
        </p:txBody>
      </p:sp>
    </p:spTree>
    <p:extLst>
      <p:ext uri="{BB962C8B-B14F-4D97-AF65-F5344CB8AC3E}">
        <p14:creationId xmlns:p14="http://schemas.microsoft.com/office/powerpoint/2010/main" val="1020555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27E39C-51E0-ACA3-350C-203C150F722D}"/>
              </a:ext>
            </a:extLst>
          </p:cNvPr>
          <p:cNvSpPr/>
          <p:nvPr/>
        </p:nvSpPr>
        <p:spPr>
          <a:xfrm>
            <a:off x="542011" y="2076228"/>
            <a:ext cx="5154453" cy="1591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285750" indent="-285750">
              <a:spcBef>
                <a:spcPts val="1200"/>
              </a:spcBef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Ток напряжением от 500 до 1000</a:t>
            </a:r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обычно приводит к глубоким ожогам</a:t>
            </a:r>
          </a:p>
          <a:p>
            <a:pPr marL="285750" indent="-285750">
              <a:spcBef>
                <a:spcPts val="1200"/>
              </a:spcBef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Ток напряжением от 110 до 120 В приводит к мышечной тетании (непроизвольное болезненное сокращение мышц)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41F02E-03E4-026C-BC3C-42778A58A930}"/>
              </a:ext>
            </a:extLst>
          </p:cNvPr>
          <p:cNvSpPr/>
          <p:nvPr/>
        </p:nvSpPr>
        <p:spPr>
          <a:xfrm>
            <a:off x="6232623" y="2076228"/>
            <a:ext cx="5154453" cy="1591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just">
              <a:spcBef>
                <a:spcPts val="1200"/>
              </a:spcBef>
            </a:pPr>
            <a:r>
              <a:rPr lang="ru-RU" sz="1800" dirty="0">
                <a:solidFill>
                  <a:schemeClr val="tx1"/>
                </a:solidFill>
                <a:latin typeface=""/>
              </a:rPr>
              <a:t>В зависимости от параметров тока у людей, перенесших электротравмы, могут возникать различные проблемы, остановка сердца, остановка дыхания, аритмия, в том числе отсроченная аритмия, различные ожоги.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1CE2E4-4E6F-9E92-6E40-F5F2D354D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127" y="4486465"/>
            <a:ext cx="38766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36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C977C-248A-32BC-0B3B-3FF850867FB2}"/>
              </a:ext>
            </a:extLst>
          </p:cNvPr>
          <p:cNvSpPr txBox="1"/>
          <p:nvPr/>
        </p:nvSpPr>
        <p:spPr>
          <a:xfrm>
            <a:off x="4085148" y="462657"/>
            <a:ext cx="476600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"/>
              </a:rPr>
              <a:t>Методы анализа травматизма</a:t>
            </a:r>
            <a:endParaRPr lang="ru-RU" sz="2400" b="1" dirty="0">
              <a:latin typeface="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89DCF1C-A028-E4FB-4810-21991F582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697" y="1874225"/>
            <a:ext cx="7942606" cy="399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36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BB43E7E-78CA-FBB3-6BA2-9EA9DD70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39" y="193074"/>
            <a:ext cx="10568483" cy="690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361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1" y="525913"/>
            <a:ext cx="74792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latin typeface=""/>
              </a:rPr>
              <a:t>Мероприятия для устранения коренных причин</a:t>
            </a:r>
            <a:endParaRPr lang="ru-RU" sz="2400" b="1" dirty="0">
              <a:latin typeface="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41F02E-03E4-026C-BC3C-42778A58A930}"/>
              </a:ext>
            </a:extLst>
          </p:cNvPr>
          <p:cNvSpPr/>
          <p:nvPr/>
        </p:nvSpPr>
        <p:spPr>
          <a:xfrm>
            <a:off x="929594" y="1684935"/>
            <a:ext cx="10667548" cy="3122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1.	Автоматизировать мониторинг контроля состояния оборудования для выявления неисправности оборудования и организации внепланового ремонта;</a:t>
            </a:r>
          </a:p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2.	При пуско-наладке организовать присутствие высококвалифицированных специалистов с фиксацией всех принимаемых решений и повышение мер безопасности;</a:t>
            </a:r>
          </a:p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3.	Для повышения квалификации определить периодическое обучение на различных тренажерах;</a:t>
            </a:r>
          </a:p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4.	Ежедневный контроль микроклимата производственного помещения;</a:t>
            </a:r>
          </a:p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5.	Усиление ежедневного </a:t>
            </a:r>
            <a:r>
              <a:rPr lang="ru-RU" dirty="0" smtClean="0">
                <a:solidFill>
                  <a:schemeClr val="tx1"/>
                </a:solidFill>
                <a:latin typeface=""/>
              </a:rPr>
              <a:t>оперативного </a:t>
            </a:r>
            <a:r>
              <a:rPr lang="ru-RU" dirty="0">
                <a:solidFill>
                  <a:schemeClr val="tx1"/>
                </a:solidFill>
                <a:latin typeface=""/>
              </a:rPr>
              <a:t>контроля на участке;</a:t>
            </a:r>
          </a:p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6.	Проведение допуска к работе по состоянию здоровья;</a:t>
            </a:r>
          </a:p>
          <a:p>
            <a:pPr marL="365125" indent="-365125">
              <a:lnSpc>
                <a:spcPct val="150000"/>
              </a:lnSpc>
              <a:spcBef>
                <a:spcPts val="0"/>
              </a:spcBef>
              <a:tabLst>
                <a:tab pos="354013" algn="l"/>
                <a:tab pos="534988" algn="l"/>
              </a:tabLst>
            </a:pPr>
            <a:r>
              <a:rPr lang="ru-RU" dirty="0">
                <a:solidFill>
                  <a:schemeClr val="tx1"/>
                </a:solidFill>
                <a:latin typeface=""/>
              </a:rPr>
              <a:t>7.	Поощрение на конкурсной </a:t>
            </a:r>
            <a:r>
              <a:rPr lang="ru-RU">
                <a:solidFill>
                  <a:schemeClr val="tx1"/>
                </a:solidFill>
                <a:latin typeface=""/>
              </a:rPr>
              <a:t>основе </a:t>
            </a:r>
            <a:r>
              <a:rPr lang="ru-RU" smtClean="0">
                <a:solidFill>
                  <a:schemeClr val="tx1"/>
                </a:solidFill>
                <a:latin typeface=""/>
              </a:rPr>
              <a:t>отсутствия </a:t>
            </a:r>
            <a:r>
              <a:rPr lang="ru-RU" dirty="0">
                <a:solidFill>
                  <a:schemeClr val="tx1"/>
                </a:solidFill>
                <a:latin typeface=""/>
              </a:rPr>
              <a:t>травматизма в отдельных бригадах или на участках.</a:t>
            </a:r>
          </a:p>
        </p:txBody>
      </p:sp>
    </p:spTree>
    <p:extLst>
      <p:ext uri="{BB962C8B-B14F-4D97-AF65-F5344CB8AC3E}">
        <p14:creationId xmlns:p14="http://schemas.microsoft.com/office/powerpoint/2010/main" val="250602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A1FCE-EE71-C651-0027-D774D18B9DD0}"/>
              </a:ext>
            </a:extLst>
          </p:cNvPr>
          <p:cNvSpPr txBox="1"/>
          <p:nvPr/>
        </p:nvSpPr>
        <p:spPr>
          <a:xfrm>
            <a:off x="3268720" y="451771"/>
            <a:ext cx="827249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dirty="0">
                <a:latin typeface=""/>
              </a:rPr>
              <a:t>Автоматизация измерения, регистрации и обработки основных диагностических параметров значительно повышает эффективность мониторинга контроля состояния оборудования промышленных предприятий. Для выявления неисправности оборудования возможно применение IT-решений, таких как индустриальные мобильные устройства, компьютерное зрение, роботы и т.п.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3E7D4EE-2E69-0986-4877-821205D50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144" y="2688507"/>
            <a:ext cx="2752652" cy="214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FBFAE8E3-BF4B-9E26-EF90-7EFF9B6CE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40" y="2688507"/>
            <a:ext cx="2250675" cy="148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84FDE66-DEAE-40B5-D573-5AA35FC93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326" y="2357191"/>
            <a:ext cx="4414410" cy="28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9FC44D0-B912-B763-1666-834C49233E3A}"/>
              </a:ext>
            </a:extLst>
          </p:cNvPr>
          <p:cNvSpPr/>
          <p:nvPr/>
        </p:nvSpPr>
        <p:spPr>
          <a:xfrm>
            <a:off x="887941" y="4875518"/>
            <a:ext cx="3177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Безопасность:		</a:t>
            </a:r>
          </a:p>
          <a:p>
            <a:pPr algn="just"/>
            <a:r>
              <a:rPr lang="ru-RU" sz="1400" dirty="0"/>
              <a:t>Контроль соблюдения зон	</a:t>
            </a:r>
          </a:p>
          <a:p>
            <a:pPr algn="just"/>
            <a:r>
              <a:rPr lang="ru-RU" sz="1400" dirty="0"/>
              <a:t>Контроль периметра</a:t>
            </a:r>
          </a:p>
          <a:p>
            <a:pPr algn="just"/>
            <a:r>
              <a:rPr lang="ru-RU" sz="1400" dirty="0"/>
              <a:t>Ношение масок</a:t>
            </a:r>
          </a:p>
        </p:txBody>
      </p:sp>
    </p:spTree>
    <p:extLst>
      <p:ext uri="{BB962C8B-B14F-4D97-AF65-F5344CB8AC3E}">
        <p14:creationId xmlns:p14="http://schemas.microsoft.com/office/powerpoint/2010/main" val="4021552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A1FCE-EE71-C651-0027-D774D18B9DD0}"/>
              </a:ext>
            </a:extLst>
          </p:cNvPr>
          <p:cNvSpPr txBox="1"/>
          <p:nvPr/>
        </p:nvSpPr>
        <p:spPr>
          <a:xfrm>
            <a:off x="1959754" y="1177616"/>
            <a:ext cx="8272491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just">
              <a:lnSpc>
                <a:spcPts val="2400"/>
              </a:lnSpc>
              <a:buNone/>
            </a:pPr>
            <a:r>
              <a:rPr lang="ru-RU" sz="1800" dirty="0" smtClean="0">
                <a:latin typeface=""/>
              </a:rPr>
              <a:t>VR/AR </a:t>
            </a:r>
            <a:r>
              <a:rPr lang="ru-RU" sz="1800" dirty="0">
                <a:latin typeface=""/>
              </a:rPr>
              <a:t>– тренажеры реализуют максимальный уровень освоения знаний и навыков, что связано с восприятием 70 % информации через действие. Прорабатывание различных сценариев повышает уровень коммуникативного взаимодействия и координации в аварийных ситуациях.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797D8A88-7B05-69E4-680E-45FC46A5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57" y="2891483"/>
            <a:ext cx="3828619" cy="2593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291886-9C45-9299-8737-98B9E8B58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881" y="2891483"/>
            <a:ext cx="4324901" cy="2593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419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A1FCE-EE71-C651-0027-D774D18B9DD0}"/>
              </a:ext>
            </a:extLst>
          </p:cNvPr>
          <p:cNvSpPr txBox="1"/>
          <p:nvPr/>
        </p:nvSpPr>
        <p:spPr>
          <a:xfrm>
            <a:off x="3418276" y="696354"/>
            <a:ext cx="5108311" cy="2834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ru-RU" sz="1800" b="1" dirty="0">
                <a:latin typeface=""/>
              </a:rPr>
              <a:t>Контроль параметров микроклимата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616636B6-CFBC-A632-B737-77116035E590}"/>
              </a:ext>
            </a:extLst>
          </p:cNvPr>
          <p:cNvGrpSpPr/>
          <p:nvPr/>
        </p:nvGrpSpPr>
        <p:grpSpPr>
          <a:xfrm>
            <a:off x="2731191" y="1545771"/>
            <a:ext cx="6634871" cy="4501322"/>
            <a:chOff x="4612333" y="1371600"/>
            <a:chExt cx="6634871" cy="4501322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AF0F32C-9618-3C02-B09D-D7DABD316186}"/>
                </a:ext>
              </a:extLst>
            </p:cNvPr>
            <p:cNvSpPr/>
            <p:nvPr/>
          </p:nvSpPr>
          <p:spPr>
            <a:xfrm>
              <a:off x="6096000" y="1371600"/>
              <a:ext cx="3537857" cy="3483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"/>
                </a:rPr>
                <a:t>Условия внутренней среды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1EC606-7FBB-EE4A-D3F9-D1DF3D24EE14}"/>
                </a:ext>
              </a:extLst>
            </p:cNvPr>
            <p:cNvSpPr txBox="1"/>
            <p:nvPr/>
          </p:nvSpPr>
          <p:spPr>
            <a:xfrm>
              <a:off x="7360367" y="1719943"/>
              <a:ext cx="10091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которые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E5A31C3-4BAE-87F8-37B1-CE15CA50E631}"/>
                </a:ext>
              </a:extLst>
            </p:cNvPr>
            <p:cNvSpPr/>
            <p:nvPr/>
          </p:nvSpPr>
          <p:spPr>
            <a:xfrm>
              <a:off x="6096000" y="2068286"/>
              <a:ext cx="3537857" cy="3483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"/>
                </a:rPr>
                <a:t>влияют на теплообмен</a:t>
              </a:r>
            </a:p>
          </p:txBody>
        </p:sp>
        <p:sp>
          <p:nvSpPr>
            <p:cNvPr id="10" name="Стрелка вправо 9">
              <a:extLst>
                <a:ext uri="{FF2B5EF4-FFF2-40B4-BE49-F238E27FC236}">
                  <a16:creationId xmlns:a16="http://schemas.microsoft.com/office/drawing/2014/main" id="{5E9DA682-17CA-8322-5192-F194F578492B}"/>
                </a:ext>
              </a:extLst>
            </p:cNvPr>
            <p:cNvSpPr/>
            <p:nvPr/>
          </p:nvSpPr>
          <p:spPr>
            <a:xfrm>
              <a:off x="6096000" y="2460172"/>
              <a:ext cx="1632857" cy="6096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работающих</a:t>
              </a:r>
            </a:p>
          </p:txBody>
        </p:sp>
        <p:sp>
          <p:nvSpPr>
            <p:cNvPr id="12" name="Стрелка влево 11">
              <a:extLst>
                <a:ext uri="{FF2B5EF4-FFF2-40B4-BE49-F238E27FC236}">
                  <a16:creationId xmlns:a16="http://schemas.microsoft.com/office/drawing/2014/main" id="{BAB7F547-683A-02FE-D4C5-40D699670FC8}"/>
                </a:ext>
              </a:extLst>
            </p:cNvPr>
            <p:cNvSpPr/>
            <p:nvPr/>
          </p:nvSpPr>
          <p:spPr>
            <a:xfrm>
              <a:off x="8001000" y="2460169"/>
              <a:ext cx="1632857" cy="609600"/>
            </a:xfrm>
            <a:prstGeom prst="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окружением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E3CC49-0B16-A9E8-F443-F4B80526A2DB}"/>
                </a:ext>
              </a:extLst>
            </p:cNvPr>
            <p:cNvSpPr txBox="1"/>
            <p:nvPr/>
          </p:nvSpPr>
          <p:spPr>
            <a:xfrm>
              <a:off x="7707664" y="2580303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с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31B12D0-BA13-7DB2-6BCB-DA6EB0FDAFEE}"/>
                </a:ext>
              </a:extLst>
            </p:cNvPr>
            <p:cNvSpPr/>
            <p:nvPr/>
          </p:nvSpPr>
          <p:spPr>
            <a:xfrm>
              <a:off x="4985576" y="3282041"/>
              <a:ext cx="1267373" cy="35922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конвекции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71A647DF-82E9-6B90-1E70-DC9E2BD9515E}"/>
                </a:ext>
              </a:extLst>
            </p:cNvPr>
            <p:cNvSpPr/>
            <p:nvPr/>
          </p:nvSpPr>
          <p:spPr>
            <a:xfrm>
              <a:off x="6513324" y="3282042"/>
              <a:ext cx="1267373" cy="35922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err="1"/>
                <a:t>кондукции</a:t>
              </a:r>
              <a:endParaRPr lang="ru-RU" dirty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D5D43E1F-E34E-1059-5235-74013C488FE0}"/>
                </a:ext>
              </a:extLst>
            </p:cNvPr>
            <p:cNvSpPr/>
            <p:nvPr/>
          </p:nvSpPr>
          <p:spPr>
            <a:xfrm>
              <a:off x="8035010" y="3303417"/>
              <a:ext cx="1267373" cy="6096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теплового</a:t>
              </a:r>
            </a:p>
            <a:p>
              <a:pPr algn="ctr"/>
              <a:r>
                <a:rPr lang="ru-RU" dirty="0"/>
                <a:t>излучения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9A7B47C-A610-593D-6C8F-7164E5862171}"/>
                </a:ext>
              </a:extLst>
            </p:cNvPr>
            <p:cNvSpPr/>
            <p:nvPr/>
          </p:nvSpPr>
          <p:spPr>
            <a:xfrm>
              <a:off x="9556696" y="3314061"/>
              <a:ext cx="1267373" cy="6096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испарения</a:t>
              </a:r>
            </a:p>
            <a:p>
              <a:pPr algn="ctr"/>
              <a:r>
                <a:rPr lang="ru-RU" dirty="0"/>
                <a:t>влаги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92AF49-0728-02B9-74AD-951C7955EDDA}"/>
                </a:ext>
              </a:extLst>
            </p:cNvPr>
            <p:cNvSpPr txBox="1"/>
            <p:nvPr/>
          </p:nvSpPr>
          <p:spPr>
            <a:xfrm>
              <a:off x="7506372" y="2928643"/>
              <a:ext cx="766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путем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8B577A-CD72-AC44-515A-8BD2C7DA0D92}"/>
                </a:ext>
              </a:extLst>
            </p:cNvPr>
            <p:cNvSpPr txBox="1"/>
            <p:nvPr/>
          </p:nvSpPr>
          <p:spPr>
            <a:xfrm>
              <a:off x="5955719" y="3957300"/>
              <a:ext cx="40302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Эти условия определяются сочетанием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90C03E5-E608-EA86-048C-0B8E3BFD4BFB}"/>
                </a:ext>
              </a:extLst>
            </p:cNvPr>
            <p:cNvSpPr/>
            <p:nvPr/>
          </p:nvSpPr>
          <p:spPr>
            <a:xfrm>
              <a:off x="4612333" y="4346425"/>
              <a:ext cx="2013857" cy="63463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температуры воздуха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9E4BCA40-A7C7-E921-F5D5-CA680E8E0BD9}"/>
                </a:ext>
              </a:extLst>
            </p:cNvPr>
            <p:cNvSpPr/>
            <p:nvPr/>
          </p:nvSpPr>
          <p:spPr>
            <a:xfrm>
              <a:off x="6872689" y="4370915"/>
              <a:ext cx="2196329" cy="61504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относительной влажности воздуха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ED58B8D-E3C0-E185-D7A2-7733415B6904}"/>
                </a:ext>
              </a:extLst>
            </p:cNvPr>
            <p:cNvSpPr/>
            <p:nvPr/>
          </p:nvSpPr>
          <p:spPr>
            <a:xfrm>
              <a:off x="9264877" y="4387623"/>
              <a:ext cx="1982327" cy="6025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скорости движения воздуха</a:t>
              </a: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9742A61-F9EA-6183-4808-356698800B08}"/>
                </a:ext>
              </a:extLst>
            </p:cNvPr>
            <p:cNvSpPr/>
            <p:nvPr/>
          </p:nvSpPr>
          <p:spPr>
            <a:xfrm>
              <a:off x="4612333" y="5214160"/>
              <a:ext cx="2894039" cy="65876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температуры окружающих человека поверхностей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E08DF884-1E43-3256-8954-E73894505554}"/>
                </a:ext>
              </a:extLst>
            </p:cNvPr>
            <p:cNvSpPr/>
            <p:nvPr/>
          </p:nvSpPr>
          <p:spPr>
            <a:xfrm>
              <a:off x="7780697" y="5214160"/>
              <a:ext cx="3464919" cy="65308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интенсивностью теплового (инфракрасного) облучения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396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1634AA16-6F19-A6CD-8896-2424C8827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404269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800" dirty="0">
                <a:latin typeface=""/>
              </a:rPr>
              <a:t>Усилению ежедневного </a:t>
            </a:r>
            <a:r>
              <a:rPr lang="ru-RU" sz="1800" dirty="0" smtClean="0">
                <a:latin typeface=""/>
              </a:rPr>
              <a:t>оперативного </a:t>
            </a:r>
            <a:r>
              <a:rPr lang="ru-RU" sz="1800" dirty="0">
                <a:latin typeface=""/>
              </a:rPr>
              <a:t>контроля на участке (рабочих местах) также способствуют IT-решения. Автоматизация контроля за соблюдением требований правил техники безопасности возможна, например, с помощью устройств компьютерного зрения:</a:t>
            </a:r>
          </a:p>
          <a:p>
            <a:pPr mar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ru-RU" sz="1800" dirty="0">
              <a:latin typeface=""/>
            </a:endParaRPr>
          </a:p>
          <a:p>
            <a:pPr algn="just">
              <a:lnSpc>
                <a:spcPts val="2000"/>
              </a:lnSpc>
              <a:spcBef>
                <a:spcPts val="0"/>
              </a:spcBef>
              <a:tabLst>
                <a:tab pos="85725" algn="l"/>
              </a:tabLst>
            </a:pPr>
            <a:r>
              <a:rPr lang="ru-RU" sz="1800" dirty="0">
                <a:latin typeface=""/>
              </a:rPr>
              <a:t>системы компьютерного зрения отслеживают ношение средств индивидуальной защиты и реагируют на их отсутствие в режиме реального времени;</a:t>
            </a:r>
          </a:p>
          <a:p>
            <a:pPr algn="just">
              <a:lnSpc>
                <a:spcPts val="2000"/>
              </a:lnSpc>
              <a:spcBef>
                <a:spcPts val="0"/>
              </a:spcBef>
              <a:tabLst>
                <a:tab pos="85725" algn="l"/>
              </a:tabLst>
            </a:pPr>
            <a:r>
              <a:rPr lang="ru-RU" sz="1800" dirty="0">
                <a:latin typeface=""/>
              </a:rPr>
              <a:t>системы распознавания лиц оценивают состояние сотрудников, например, сонливость, использование телефонов на рабочем месте, длительное отсутствие на рабочем месте;</a:t>
            </a:r>
          </a:p>
          <a:p>
            <a:pPr algn="just">
              <a:lnSpc>
                <a:spcPts val="2000"/>
              </a:lnSpc>
              <a:spcBef>
                <a:spcPts val="0"/>
              </a:spcBef>
              <a:tabLst>
                <a:tab pos="85725" algn="l"/>
              </a:tabLst>
            </a:pPr>
            <a:r>
              <a:rPr lang="ru-RU" sz="1800" dirty="0">
                <a:latin typeface=""/>
              </a:rPr>
              <a:t>нахождение людей в опасной зоне.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058CF-2192-FA99-3FBA-3325ED022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170" y="4009329"/>
            <a:ext cx="3203927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F39572-9451-F502-5C02-6E8F88C2D0E6}"/>
              </a:ext>
            </a:extLst>
          </p:cNvPr>
          <p:cNvSpPr txBox="1"/>
          <p:nvPr/>
        </p:nvSpPr>
        <p:spPr>
          <a:xfrm>
            <a:off x="1208903" y="4309265"/>
            <a:ext cx="50683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latin typeface=""/>
              </a:rPr>
              <a:t>Для исключения травматизма по причине болезненного состояния также целесообразно организовать ежедневный допуск-контроль</a:t>
            </a:r>
          </a:p>
        </p:txBody>
      </p:sp>
    </p:spTree>
    <p:extLst>
      <p:ext uri="{BB962C8B-B14F-4D97-AF65-F5344CB8AC3E}">
        <p14:creationId xmlns:p14="http://schemas.microsoft.com/office/powerpoint/2010/main" val="621271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338</Words>
  <Application>Microsoft Office PowerPoint</Application>
  <PresentationFormat>Широкоэкранный</PresentationFormat>
  <Paragraphs>72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User</cp:lastModifiedBy>
  <cp:revision>34</cp:revision>
  <dcterms:created xsi:type="dcterms:W3CDTF">2022-04-06T14:14:41Z</dcterms:created>
  <dcterms:modified xsi:type="dcterms:W3CDTF">2024-07-01T17:29:24Z</dcterms:modified>
</cp:coreProperties>
</file>