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sldIdLst>
    <p:sldId id="275" r:id="rId2"/>
    <p:sldId id="693" r:id="rId3"/>
    <p:sldId id="698" r:id="rId4"/>
    <p:sldId id="686" r:id="rId5"/>
    <p:sldId id="695" r:id="rId6"/>
    <p:sldId id="688" r:id="rId7"/>
    <p:sldId id="689" r:id="rId8"/>
    <p:sldId id="694" r:id="rId9"/>
    <p:sldId id="696" r:id="rId10"/>
    <p:sldId id="697" r:id="rId11"/>
    <p:sldId id="692" r:id="rId12"/>
    <p:sldId id="28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B62"/>
    <a:srgbClr val="1B5FAB"/>
    <a:srgbClr val="05D8FF"/>
    <a:srgbClr val="2163AD"/>
    <a:srgbClr val="0058FF"/>
    <a:srgbClr val="242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5"/>
    <p:restoredTop sz="94626"/>
  </p:normalViewPr>
  <p:slideViewPr>
    <p:cSldViewPr snapToGrid="0" snapToObjects="1">
      <p:cViewPr varScale="1">
        <p:scale>
          <a:sx n="64" d="100"/>
          <a:sy n="64" d="100"/>
        </p:scale>
        <p:origin x="764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841767901707288E-2"/>
          <c:y val="0.10843247648801227"/>
          <c:w val="0.34868694335394884"/>
          <c:h val="0.7202799839549033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17-490B-889A-41DFC8A3586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17-490B-889A-41DFC8A3586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917-490B-889A-41DFC8A3586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917-490B-889A-41DFC8A3586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917-490B-889A-41DFC8A35860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917-490B-889A-41DFC8A3586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917-490B-889A-41DFC8A3586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917-490B-889A-41DFC8A35860}"/>
              </c:ext>
            </c:extLst>
          </c:dPt>
          <c:dPt>
            <c:idx val="8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917-490B-889A-41DFC8A35860}"/>
              </c:ext>
            </c:extLst>
          </c:dPt>
          <c:dPt>
            <c:idx val="9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917-490B-889A-41DFC8A35860}"/>
              </c:ext>
            </c:extLst>
          </c:dPt>
          <c:dPt>
            <c:idx val="10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3917-490B-889A-41DFC8A35860}"/>
              </c:ext>
            </c:extLst>
          </c:dPt>
          <c:dLbls>
            <c:dLbl>
              <c:idx val="0"/>
              <c:layout>
                <c:manualLayout>
                  <c:x val="-3.6996096641766715E-3"/>
                  <c:y val="-1.1025358324145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17-490B-889A-41DFC8A35860}"/>
                </c:ext>
              </c:extLst>
            </c:dLbl>
            <c:dLbl>
              <c:idx val="1"/>
              <c:layout>
                <c:manualLayout>
                  <c:x val="-1.3022360749821498E-2"/>
                  <c:y val="-6.81115841561041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17-490B-889A-41DFC8A35860}"/>
                </c:ext>
              </c:extLst>
            </c:dLbl>
            <c:dLbl>
              <c:idx val="2"/>
              <c:layout>
                <c:manualLayout>
                  <c:x val="1.7193463087009534E-2"/>
                  <c:y val="-5.27567332810806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917-490B-889A-41DFC8A35860}"/>
                </c:ext>
              </c:extLst>
            </c:dLbl>
            <c:dLbl>
              <c:idx val="3"/>
              <c:layout>
                <c:manualLayout>
                  <c:x val="8.2974246234358614E-3"/>
                  <c:y val="7.7563558315027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917-490B-889A-41DFC8A35860}"/>
                </c:ext>
              </c:extLst>
            </c:dLbl>
            <c:dLbl>
              <c:idx val="4"/>
              <c:layout>
                <c:manualLayout>
                  <c:x val="-5.8647046606104272E-2"/>
                  <c:y val="6.1183644597205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917-490B-889A-41DFC8A35860}"/>
                </c:ext>
              </c:extLst>
            </c:dLbl>
            <c:dLbl>
              <c:idx val="5"/>
              <c:layout>
                <c:manualLayout>
                  <c:x val="-3.5067472540473592E-2"/>
                  <c:y val="1.69222796774532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917-490B-889A-41DFC8A35860}"/>
                </c:ext>
              </c:extLst>
            </c:dLbl>
            <c:dLbl>
              <c:idx val="6"/>
              <c:layout>
                <c:manualLayout>
                  <c:x val="-1.8425097196213155E-2"/>
                  <c:y val="-9.3263634892073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917-490B-889A-41DFC8A35860}"/>
                </c:ext>
              </c:extLst>
            </c:dLbl>
            <c:dLbl>
              <c:idx val="7"/>
              <c:layout>
                <c:manualLayout>
                  <c:x val="-1.483509659156765E-2"/>
                  <c:y val="-9.1381657885413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917-490B-889A-41DFC8A35860}"/>
                </c:ext>
              </c:extLst>
            </c:dLbl>
            <c:dLbl>
              <c:idx val="8"/>
              <c:layout>
                <c:manualLayout>
                  <c:x val="-1.3912302832643957E-2"/>
                  <c:y val="-3.46543892608531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917-490B-889A-41DFC8A35860}"/>
                </c:ext>
              </c:extLst>
            </c:dLbl>
            <c:dLbl>
              <c:idx val="9"/>
              <c:layout>
                <c:manualLayout>
                  <c:x val="1.0446396433071943E-2"/>
                  <c:y val="-9.46582723074996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917-490B-889A-41DFC8A35860}"/>
                </c:ext>
              </c:extLst>
            </c:dLbl>
            <c:dLbl>
              <c:idx val="10"/>
              <c:layout>
                <c:manualLayout>
                  <c:x val="1.938314375042156E-2"/>
                  <c:y val="-7.58416362575641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917-490B-889A-41DFC8A358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Roboto" panose="0200000000000000000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Лист3!$CW$2:$CW$12</c:f>
              <c:strCache>
                <c:ptCount val="11"/>
                <c:pt idx="0">
                  <c:v>01 Конструктивные недостатки и недостаточная надежность машин, механизмов, оборудования</c:v>
                </c:pt>
                <c:pt idx="1">
                  <c:v>02 Несовершенство технологического процесса</c:v>
                </c:pt>
                <c:pt idx="2">
                  <c:v>03 Эксплуатация неисправных машин, механизмов, оборудования</c:v>
                </c:pt>
                <c:pt idx="3">
                  <c:v>05 Нарушение технологического процесса</c:v>
                </c:pt>
                <c:pt idx="4">
                  <c:v>08 Неудовлетворительная организация производства работ</c:v>
                </c:pt>
                <c:pt idx="5">
                  <c:v>09 Неудовлетворительное содержание и недостатки в организации рабочих мест</c:v>
                </c:pt>
                <c:pt idx="6">
                  <c:v>10 Недостатки в организации и проведении подготовки работников по охране труда</c:v>
                </c:pt>
                <c:pt idx="7">
                  <c:v>11 Неприменение работником средств индивидуальной защиты</c:v>
                </c:pt>
                <c:pt idx="8">
                  <c:v>12 Неприменение средств коллективной защиты</c:v>
                </c:pt>
                <c:pt idx="9">
                  <c:v>13 Нарушение работником трудового распорядка и дисциплины труда</c:v>
                </c:pt>
                <c:pt idx="10">
                  <c:v>15 Прочие причины, квалифицированные по материалам расследования несчастных случаев</c:v>
                </c:pt>
              </c:strCache>
            </c:strRef>
          </c:cat>
          <c:val>
            <c:numRef>
              <c:f>Лист3!$CX$2:$CX$12</c:f>
              <c:numCache>
                <c:formatCode>0.0%</c:formatCode>
                <c:ptCount val="11"/>
                <c:pt idx="0">
                  <c:v>4.3243243243243246E-2</c:v>
                </c:pt>
                <c:pt idx="1">
                  <c:v>5.9459459459459463E-2</c:v>
                </c:pt>
                <c:pt idx="2">
                  <c:v>1.6216216216216217E-2</c:v>
                </c:pt>
                <c:pt idx="3">
                  <c:v>3.2432432432432434E-2</c:v>
                </c:pt>
                <c:pt idx="4">
                  <c:v>0.48108108108108111</c:v>
                </c:pt>
                <c:pt idx="5">
                  <c:v>2.1621621621621623E-2</c:v>
                </c:pt>
                <c:pt idx="6">
                  <c:v>4.8648648648648651E-2</c:v>
                </c:pt>
                <c:pt idx="7">
                  <c:v>9.1891891891891897E-2</c:v>
                </c:pt>
                <c:pt idx="8">
                  <c:v>3.2432432432432434E-2</c:v>
                </c:pt>
                <c:pt idx="9">
                  <c:v>8.6486486486486491E-2</c:v>
                </c:pt>
                <c:pt idx="10">
                  <c:v>8.6486486486486491E-2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3917-490B-889A-41DFC8A35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algn="just">
              <a:spcBef>
                <a:spcPts val="600"/>
              </a:spcBef>
              <a:defRPr lang="ru-RU" sz="1400" b="0" i="0" u="none" strike="noStrike" kern="0" baseline="0">
                <a:solidFill>
                  <a:sysClr val="windowText" lastClr="000000"/>
                </a:solidFill>
                <a:latin typeface="Roboto" panose="0200000000000000000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algn="just">
              <a:spcBef>
                <a:spcPts val="600"/>
              </a:spcBef>
              <a:defRPr lang="ru-RU" sz="1400" b="0" i="0" u="none" strike="noStrike" kern="0" baseline="0">
                <a:solidFill>
                  <a:sysClr val="windowText" lastClr="000000"/>
                </a:solidFill>
                <a:latin typeface="Roboto" panose="0200000000000000000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algn="just">
              <a:spcBef>
                <a:spcPts val="600"/>
              </a:spcBef>
              <a:defRPr lang="ru-RU" sz="1400" b="0" i="0" u="none" strike="noStrike" kern="0" baseline="0">
                <a:solidFill>
                  <a:sysClr val="windowText" lastClr="000000"/>
                </a:solidFill>
                <a:latin typeface="Roboto" panose="0200000000000000000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algn="just">
              <a:spcBef>
                <a:spcPts val="600"/>
              </a:spcBef>
              <a:defRPr lang="ru-RU" sz="1400" b="0" i="0" u="none" strike="noStrike" kern="0" baseline="0">
                <a:solidFill>
                  <a:sysClr val="windowText" lastClr="000000"/>
                </a:solidFill>
                <a:latin typeface="Roboto" panose="0200000000000000000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 algn="just">
              <a:spcBef>
                <a:spcPts val="600"/>
              </a:spcBef>
              <a:defRPr lang="ru-RU" sz="1400" b="0" i="0" u="none" strike="noStrike" kern="0" baseline="0">
                <a:solidFill>
                  <a:sysClr val="windowText" lastClr="000000"/>
                </a:solidFill>
                <a:latin typeface="Roboto" panose="0200000000000000000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 algn="just">
              <a:spcBef>
                <a:spcPts val="600"/>
              </a:spcBef>
              <a:defRPr lang="ru-RU" sz="1400" b="0" i="0" u="none" strike="noStrike" kern="0" baseline="0">
                <a:solidFill>
                  <a:sysClr val="windowText" lastClr="000000"/>
                </a:solidFill>
                <a:latin typeface="Roboto" panose="0200000000000000000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6173851681995148"/>
          <c:y val="2.5951025628165907E-2"/>
          <c:w val="0.49925454255531804"/>
          <c:h val="0.942500738666659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spcBef>
              <a:spcPts val="600"/>
            </a:spcBef>
            <a:defRPr lang="ru-RU" sz="1400" b="0" i="0" u="none" strike="noStrike" kern="0" baseline="0">
              <a:solidFill>
                <a:sysClr val="windowText" lastClr="000000"/>
              </a:solidFill>
              <a:latin typeface="Roboto" panose="0200000000000000000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23DD9-9B11-9142-95B5-DCBF81C4817B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0AAC6-4D8D-1448-AD7F-85CA8B6BC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0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0AAC6-4D8D-1448-AD7F-85CA8B6BCCD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19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0AAC6-4D8D-1448-AD7F-85CA8B6BCCD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393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0AAC6-4D8D-1448-AD7F-85CA8B6BCCD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377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0AAC6-4D8D-1448-AD7F-85CA8B6BCCD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2909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0AAC6-4D8D-1448-AD7F-85CA8B6BCCD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908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988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753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836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5153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009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0AAC6-4D8D-1448-AD7F-85CA8B6BCCD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236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77CE9-9EFD-B84C-8193-4ABB6544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7A66A4-1CF6-0049-9DF5-720F641DB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4F387-FEEF-714B-983E-407F6EB4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A7A55-2A76-774F-B30F-A9AA51AB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B13A07-83E8-5645-9537-F5B2206F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7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ABD3F-2431-7648-8829-81029A7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C785C-CBA5-AE48-B0F6-AD20E7A3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F2FC7-C1CC-7044-9220-84DEECBB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871E39-77E4-CC40-89A7-6C97191C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737CF-5AEE-1648-9E8A-78DBDE4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36B7C-3AEA-7741-AE5F-3ADB37EFD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67539-C75B-BB43-830C-67842BE24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248966-0519-F64A-BECA-F18D9E241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37A43-2A0D-4244-BD5B-730BDBA5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3101C3-23BE-B142-8343-EFB35AE9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06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FE214-9BB6-A44D-9F9E-6D579012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2FA10-D938-7544-8AA2-EA10D02B1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2D438-116E-224A-BFD9-07E568000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94381C-8E4A-964B-8DE9-AD91BEA5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2B20B4-8208-8C4F-89B1-363D38F5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ABA92-7BEF-E647-9735-E847CA21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1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7376-BBF2-6846-A9F4-628CA8F8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38898-847E-9A4C-9F27-7DF4412F5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FFA093-FDB7-1740-9468-BBB494C35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4DE93E-02D1-D54E-8F11-730196F79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F4C202-7C90-E64C-BC36-24CE6C5B8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B98062-8D47-C846-9B27-DC66748B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A38607-1960-6A42-85AA-D22E48FA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980BE-4A7B-224A-AE09-DCC10A23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8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B756-1D71-EA41-9D91-2D6DDAEC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0E8688-76EC-5548-9719-A26B9AD6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9AF663-F65F-774A-B35D-04580451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0D7239-ED48-E44B-BB7F-D6DDBA78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A3562A-7F6F-6741-A03E-637FE57C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F3CCDA-AD96-CD4F-918A-DB905658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3A2F8E-14C4-3A4F-BF80-DC924F4F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5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E4E99-85AC-0649-BD81-CEAE1CC5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B903C-E6E5-7D4E-8813-2DE69BC88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6F8804-A8A7-7841-AFDD-73B11E17F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8831A-2FA3-6D40-AFA1-4CBD9DF1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76C06-9A67-9A47-B44C-02C1B96A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24DC23-DDCF-C643-8CF9-61BC73D6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5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44E2F-EE88-6347-98EC-58C88B52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8A75D3-5134-C945-8312-65C4B7D61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5F7885-FE03-F749-8EB0-75CE8BF79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9D6331-7DD6-D845-B189-C42B65D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25C94C-E82D-FD4B-BB9B-D77CA57A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78BBEF-7D7C-E447-9BFB-2A82C01A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2D848-0828-D043-8E3F-EF6A2D3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0FCC5D-EC4C-8D45-ABEE-678142718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0DC6FC-FA42-2748-B4C0-8B25AF67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E0C84A-930C-1E42-92BE-644F8034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D2D13-8322-A949-8445-4890B87B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0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87B505-FF14-A94E-84FB-3F4DB1D33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38E6AC-757F-AD47-858C-B4039BBC2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047CD-C8FD-A849-9C8F-2AF485D8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82E943-3DED-1A4F-AF19-A9A3D35A9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288F5-1553-E642-9675-FCD9D672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ABCF6-4E1E-6942-A6C9-A85A0D6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1E9EB-7831-E04A-A798-E6B52386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5BEA4A-CA54-6044-9212-992283143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A8287-69BD-E644-A49E-DA6D29D8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3DD0F-DBD8-0E4F-ACBF-FB4865A13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7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98D9C-3943-20DF-A85F-EE17F4DFC10D}"/>
              </a:ext>
            </a:extLst>
          </p:cNvPr>
          <p:cNvSpPr txBox="1"/>
          <p:nvPr/>
        </p:nvSpPr>
        <p:spPr>
          <a:xfrm>
            <a:off x="789799" y="4485983"/>
            <a:ext cx="7006664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ru-RU" sz="32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Основные подходы к разработке локальных нормативных актов по обеспечению СИЗ работников энергетической отрасли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67AE9-B8AD-48E3-F387-FE1429844B42}"/>
              </a:ext>
            </a:extLst>
          </p:cNvPr>
          <p:cNvSpPr txBox="1"/>
          <p:nvPr/>
        </p:nvSpPr>
        <p:spPr>
          <a:xfrm>
            <a:off x="8206729" y="4790528"/>
            <a:ext cx="373083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Боровкова Анастасия Михайловна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ФГБОУ ВО «НИУ «МЭИ»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9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886289" y="451771"/>
            <a:ext cx="906187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ru-RU" sz="24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Диаграмма распределения долей причин несчастных случаев со смертельным исходом, произошедших в 2023 г.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BDD84-EC73-C342-BB1E-BA83D6DD292C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2169AD01-2FF3-46BF-AB8A-54A29B7E9E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374215"/>
              </p:ext>
            </p:extLst>
          </p:nvPr>
        </p:nvGraphicFramePr>
        <p:xfrm>
          <a:off x="227169" y="1341121"/>
          <a:ext cx="11720991" cy="4785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2505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5F157C1C-5F92-4E95-A689-6C8122C0E03D}"/>
              </a:ext>
            </a:extLst>
          </p:cNvPr>
          <p:cNvSpPr/>
          <p:nvPr/>
        </p:nvSpPr>
        <p:spPr>
          <a:xfrm>
            <a:off x="6003915" y="1086600"/>
            <a:ext cx="2254955" cy="133882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DC88D69E-27FE-476F-9DF2-C8FB8E49511F}"/>
              </a:ext>
            </a:extLst>
          </p:cNvPr>
          <p:cNvSpPr/>
          <p:nvPr/>
        </p:nvSpPr>
        <p:spPr>
          <a:xfrm>
            <a:off x="399319" y="4888578"/>
            <a:ext cx="2533650" cy="910351"/>
          </a:xfrm>
          <a:prstGeom prst="roundRect">
            <a:avLst/>
          </a:prstGeom>
          <a:solidFill>
            <a:srgbClr val="252B62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96DC5F8A-76A7-4637-AE26-008559AA0C03}"/>
              </a:ext>
            </a:extLst>
          </p:cNvPr>
          <p:cNvSpPr/>
          <p:nvPr/>
        </p:nvSpPr>
        <p:spPr>
          <a:xfrm>
            <a:off x="8486035" y="1086600"/>
            <a:ext cx="3101156" cy="133882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4CD77DD-DE76-4E4F-8FF9-A235651AEF6E}"/>
              </a:ext>
            </a:extLst>
          </p:cNvPr>
          <p:cNvSpPr/>
          <p:nvPr/>
        </p:nvSpPr>
        <p:spPr>
          <a:xfrm>
            <a:off x="3115322" y="4888578"/>
            <a:ext cx="2624080" cy="910351"/>
          </a:xfrm>
          <a:prstGeom prst="roundRect">
            <a:avLst/>
          </a:prstGeom>
          <a:solidFill>
            <a:srgbClr val="252B62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Изменения в Трудовом кодексе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BDD84-EC73-C342-BB1E-BA83D6DD292C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F7BE2C-A68E-4DF7-8911-FE5EC580B95B}"/>
              </a:ext>
            </a:extLst>
          </p:cNvPr>
          <p:cNvSpPr txBox="1"/>
          <p:nvPr/>
        </p:nvSpPr>
        <p:spPr>
          <a:xfrm>
            <a:off x="3245176" y="1888055"/>
            <a:ext cx="2503430" cy="2336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222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Приказ Минтруда России от 29.10.2021 № 767н «Об утверждении Единых типовых норм выдачи средств индивидуальной защиты и смывающих средств»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1AD24FA-61EB-4DB0-8583-C0E92EE9FB46}"/>
              </a:ext>
            </a:extLst>
          </p:cNvPr>
          <p:cNvSpPr/>
          <p:nvPr/>
        </p:nvSpPr>
        <p:spPr>
          <a:xfrm>
            <a:off x="3103167" y="1517736"/>
            <a:ext cx="2645439" cy="3188519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4ADF4B-0842-49A5-9038-D64A73682282}"/>
              </a:ext>
            </a:extLst>
          </p:cNvPr>
          <p:cNvSpPr txBox="1"/>
          <p:nvPr/>
        </p:nvSpPr>
        <p:spPr>
          <a:xfrm>
            <a:off x="3115322" y="4958699"/>
            <a:ext cx="2624080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Единые типовые нормы выдачи СИЗ и СС</a:t>
            </a:r>
            <a:r>
              <a:rPr lang="en-US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ru-RU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ЕТН)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C94122-DEAA-4C66-BAB0-94367C9D8010}"/>
              </a:ext>
            </a:extLst>
          </p:cNvPr>
          <p:cNvSpPr txBox="1"/>
          <p:nvPr/>
        </p:nvSpPr>
        <p:spPr>
          <a:xfrm>
            <a:off x="8506817" y="2690924"/>
            <a:ext cx="3211395" cy="3400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lvl="1" indent="-57150" defTabSz="222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На основании ЕТН</a:t>
            </a:r>
          </a:p>
          <a:p>
            <a:pPr marL="57150" lvl="1" indent="-57150" defTabSz="222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Результатов оценки специальных условий труда</a:t>
            </a:r>
          </a:p>
          <a:p>
            <a:pPr marL="57150" lvl="1" indent="-57150" defTabSz="222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Результатов оценки профессиональных рисков</a:t>
            </a:r>
          </a:p>
          <a:p>
            <a:pPr marL="57150" lvl="1" indent="-57150" defTabSz="222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М</a:t>
            </a: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нения выборного органа первичной профсоюзной организации или иного уполномоченного представительного органа работников</a:t>
            </a:r>
          </a:p>
          <a:p>
            <a:pPr marL="57150" lvl="1" indent="-57150" defTabSz="222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ru-RU" sz="500" kern="1200" dirty="0"/>
          </a:p>
          <a:p>
            <a:pPr marL="57150" lvl="1" indent="-57150" defTabSz="222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ru-RU" sz="500" kern="1200" dirty="0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11B8A616-C4A0-44B2-9BC8-C90C19B34B22}"/>
              </a:ext>
            </a:extLst>
          </p:cNvPr>
          <p:cNvSpPr/>
          <p:nvPr/>
        </p:nvSpPr>
        <p:spPr>
          <a:xfrm>
            <a:off x="8486036" y="2508012"/>
            <a:ext cx="3211395" cy="3489665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AD334B-45AB-45F9-BCFE-489B4D7F1B18}"/>
              </a:ext>
            </a:extLst>
          </p:cNvPr>
          <p:cNvSpPr txBox="1"/>
          <p:nvPr/>
        </p:nvSpPr>
        <p:spPr>
          <a:xfrm>
            <a:off x="8506817" y="1210820"/>
            <a:ext cx="310115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Нормы бесплатной выдачи средств индивидуальной защиты и смывающих средств работникам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1E48A7-F5F7-4B52-B12F-26701224EBBD}"/>
              </a:ext>
            </a:extLst>
          </p:cNvPr>
          <p:cNvSpPr txBox="1"/>
          <p:nvPr/>
        </p:nvSpPr>
        <p:spPr>
          <a:xfrm>
            <a:off x="573944" y="1622334"/>
            <a:ext cx="2231371" cy="308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 defTabSz="222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Приказ Минтруда России от 29.10.2021 № 766н «Об утверждении Правил обеспечения работников средствами индивидуальной защиты и смывающими средствами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51E6A7FE-81CB-4EAE-9390-AA98CF0957D4}"/>
              </a:ext>
            </a:extLst>
          </p:cNvPr>
          <p:cNvSpPr/>
          <p:nvPr/>
        </p:nvSpPr>
        <p:spPr>
          <a:xfrm>
            <a:off x="399319" y="1517736"/>
            <a:ext cx="2533650" cy="3197267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04887D1-53AB-4CD5-85CA-475FFE3BFE5E}"/>
              </a:ext>
            </a:extLst>
          </p:cNvPr>
          <p:cNvSpPr txBox="1"/>
          <p:nvPr/>
        </p:nvSpPr>
        <p:spPr>
          <a:xfrm>
            <a:off x="399319" y="4958699"/>
            <a:ext cx="2533650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Правила обеспечения СИЗ и СС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59FA062-09BF-462E-8654-8731B4E8B076}"/>
              </a:ext>
            </a:extLst>
          </p:cNvPr>
          <p:cNvSpPr txBox="1"/>
          <p:nvPr/>
        </p:nvSpPr>
        <p:spPr>
          <a:xfrm>
            <a:off x="6215053" y="3194435"/>
            <a:ext cx="204381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2222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Требования организации процесса обеспечения работников СИЗ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1846724-9EA7-417B-9B1B-1B3231628C4C}"/>
              </a:ext>
            </a:extLst>
          </p:cNvPr>
          <p:cNvSpPr txBox="1"/>
          <p:nvPr/>
        </p:nvSpPr>
        <p:spPr>
          <a:xfrm>
            <a:off x="6124411" y="1141968"/>
            <a:ext cx="2006601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Порядок обеспечения работников СИЗ  и СС в организации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228C44A5-C9A8-4C74-BE7E-FB3FB55637E4}"/>
              </a:ext>
            </a:extLst>
          </p:cNvPr>
          <p:cNvSpPr/>
          <p:nvPr/>
        </p:nvSpPr>
        <p:spPr>
          <a:xfrm>
            <a:off x="6099719" y="2536165"/>
            <a:ext cx="2159151" cy="3461512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: изогнутая вверх 1">
            <a:extLst>
              <a:ext uri="{FF2B5EF4-FFF2-40B4-BE49-F238E27FC236}">
                <a16:creationId xmlns:a16="http://schemas.microsoft.com/office/drawing/2014/main" id="{4955B5C9-2A30-4537-8940-68638202CC5F}"/>
              </a:ext>
            </a:extLst>
          </p:cNvPr>
          <p:cNvSpPr/>
          <p:nvPr/>
        </p:nvSpPr>
        <p:spPr>
          <a:xfrm>
            <a:off x="4326194" y="5869050"/>
            <a:ext cx="5890892" cy="902939"/>
          </a:xfrm>
          <a:prstGeom prst="curvedUpArrow">
            <a:avLst/>
          </a:prstGeom>
          <a:solidFill>
            <a:srgbClr val="252B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трелка: изогнутая вниз 4">
            <a:extLst>
              <a:ext uri="{FF2B5EF4-FFF2-40B4-BE49-F238E27FC236}">
                <a16:creationId xmlns:a16="http://schemas.microsoft.com/office/drawing/2014/main" id="{B3A19456-9C3C-49A4-8242-1D5F73BD32CC}"/>
              </a:ext>
            </a:extLst>
          </p:cNvPr>
          <p:cNvSpPr/>
          <p:nvPr/>
        </p:nvSpPr>
        <p:spPr>
          <a:xfrm>
            <a:off x="1868130" y="889524"/>
            <a:ext cx="4135785" cy="4546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66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504482A-00DE-4AD8-9EA9-4619F9EAC956}"/>
              </a:ext>
            </a:extLst>
          </p:cNvPr>
          <p:cNvSpPr/>
          <p:nvPr/>
        </p:nvSpPr>
        <p:spPr>
          <a:xfrm>
            <a:off x="9788333" y="1041573"/>
            <a:ext cx="2067590" cy="4656469"/>
          </a:xfrm>
          <a:prstGeom prst="roundRect">
            <a:avLst/>
          </a:prstGeom>
          <a:solidFill>
            <a:srgbClr val="252B62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Порядок обеспечения работников СИЗ и СС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BDD84-EC73-C342-BB1E-BA83D6DD292C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6745521F-28E2-4FCD-B8D0-BE22652FFC79}"/>
              </a:ext>
            </a:extLst>
          </p:cNvPr>
          <p:cNvSpPr/>
          <p:nvPr/>
        </p:nvSpPr>
        <p:spPr>
          <a:xfrm>
            <a:off x="450425" y="1028237"/>
            <a:ext cx="4410321" cy="866272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solidFill>
            <a:srgbClr val="252B6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118" tIns="45118" rIns="45118" bIns="45118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Анализ существующих ЛНА организации, регламентирующих обеспечение работников СИЗ в части: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0C70CD7E-DCCE-48DE-AFB3-E830318676B6}"/>
              </a:ext>
            </a:extLst>
          </p:cNvPr>
          <p:cNvSpPr/>
          <p:nvPr/>
        </p:nvSpPr>
        <p:spPr>
          <a:xfrm>
            <a:off x="451827" y="3142245"/>
            <a:ext cx="4410320" cy="866272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Результатов СОУТ, ОПР, производственного контроля</a:t>
            </a:r>
            <a:endParaRPr lang="ru-RU" kern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58AC9E10-D5D2-4F6C-A389-2B25F973BB1C}"/>
              </a:ext>
            </a:extLst>
          </p:cNvPr>
          <p:cNvSpPr/>
          <p:nvPr/>
        </p:nvSpPr>
        <p:spPr>
          <a:xfrm>
            <a:off x="451827" y="5529329"/>
            <a:ext cx="4410320" cy="1280920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Распределения обязанностей и ответственности структурных подразделений и должностных лиц за этапы обеспечения работников СИЗ и СС</a:t>
            </a:r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2ED5E491-89B5-4DC9-B418-32442EB27E86}"/>
              </a:ext>
            </a:extLst>
          </p:cNvPr>
          <p:cNvSpPr/>
          <p:nvPr/>
        </p:nvSpPr>
        <p:spPr>
          <a:xfrm rot="16382001">
            <a:off x="7131474" y="6210898"/>
            <a:ext cx="0" cy="148166"/>
          </a:xfrm>
          <a:prstGeom prst="rightArrow">
            <a:avLst>
              <a:gd name="adj1" fmla="val 667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848F9D82-CBC9-48A0-9DA3-C42B15DFCDE6}"/>
              </a:ext>
            </a:extLst>
          </p:cNvPr>
          <p:cNvSpPr/>
          <p:nvPr/>
        </p:nvSpPr>
        <p:spPr>
          <a:xfrm>
            <a:off x="461056" y="4298469"/>
            <a:ext cx="4410321" cy="996678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Видов работ, технологических карт и проектов производства работ</a:t>
            </a:r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86FFE04B-A060-4618-8A0F-2456D943D033}"/>
              </a:ext>
            </a:extLst>
          </p:cNvPr>
          <p:cNvSpPr/>
          <p:nvPr/>
        </p:nvSpPr>
        <p:spPr>
          <a:xfrm rot="15823819">
            <a:off x="7476039" y="5212215"/>
            <a:ext cx="11963" cy="148166"/>
          </a:xfrm>
          <a:prstGeom prst="rightArrow">
            <a:avLst>
              <a:gd name="adj1" fmla="val 667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EACE1997-281B-44C1-B384-3FB733922A52}"/>
              </a:ext>
            </a:extLst>
          </p:cNvPr>
          <p:cNvSpPr/>
          <p:nvPr/>
        </p:nvSpPr>
        <p:spPr>
          <a:xfrm>
            <a:off x="461061" y="2145445"/>
            <a:ext cx="4410320" cy="792677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Штатных расписаний</a:t>
            </a:r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14337326-F33D-4203-902B-8BA14FB94815}"/>
              </a:ext>
            </a:extLst>
          </p:cNvPr>
          <p:cNvSpPr/>
          <p:nvPr/>
        </p:nvSpPr>
        <p:spPr>
          <a:xfrm>
            <a:off x="5636524" y="1027774"/>
            <a:ext cx="3386666" cy="866272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solidFill>
            <a:srgbClr val="252B62"/>
          </a:solidFill>
          <a:ln>
            <a:solidFill>
              <a:srgbClr val="252B6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118" tIns="45118" rIns="45118" bIns="45118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Сравнительный анализ требований НПА и ЛНА в области обеспечения СИЗ</a:t>
            </a: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64E62D16-988D-44DA-B5D0-001937161818}"/>
              </a:ext>
            </a:extLst>
          </p:cNvPr>
          <p:cNvSpPr/>
          <p:nvPr/>
        </p:nvSpPr>
        <p:spPr>
          <a:xfrm>
            <a:off x="5636524" y="2015358"/>
            <a:ext cx="3386666" cy="1418074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Перечень наименований профессий и должностей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организации</a:t>
            </a: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, для которых необходима разработка норм выдачи СИЗ и СС</a:t>
            </a:r>
          </a:p>
        </p:txBody>
      </p:sp>
      <p:sp>
        <p:nvSpPr>
          <p:cNvPr id="27" name="Стрелка: вправо 26">
            <a:extLst>
              <a:ext uri="{FF2B5EF4-FFF2-40B4-BE49-F238E27FC236}">
                <a16:creationId xmlns:a16="http://schemas.microsoft.com/office/drawing/2014/main" id="{23D41122-492A-468D-833E-56C39CA74572}"/>
              </a:ext>
            </a:extLst>
          </p:cNvPr>
          <p:cNvSpPr/>
          <p:nvPr/>
        </p:nvSpPr>
        <p:spPr>
          <a:xfrm rot="16200000">
            <a:off x="7391393" y="4550081"/>
            <a:ext cx="25095" cy="148166"/>
          </a:xfrm>
          <a:prstGeom prst="rightArrow">
            <a:avLst>
              <a:gd name="adj1" fmla="val 667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5C175F27-E09C-461E-8BD7-75DC93BD1474}"/>
              </a:ext>
            </a:extLst>
          </p:cNvPr>
          <p:cNvSpPr/>
          <p:nvPr/>
        </p:nvSpPr>
        <p:spPr>
          <a:xfrm>
            <a:off x="5636522" y="3575381"/>
            <a:ext cx="3386666" cy="2122661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Перечень типовых опасностей (</a:t>
            </a:r>
            <a:r>
              <a:rPr lang="ru-RU" kern="1200" dirty="0" err="1">
                <a:latin typeface="Roboto" panose="02000000000000000000" pitchFamily="2" charset="0"/>
                <a:ea typeface="Roboto" panose="02000000000000000000" pitchFamily="2" charset="0"/>
              </a:rPr>
              <a:t>профрисков</a:t>
            </a:r>
            <a:r>
              <a:rPr lang="ru-RU" kern="1200" dirty="0">
                <a:latin typeface="Roboto" panose="02000000000000000000" pitchFamily="2" charset="0"/>
                <a:ea typeface="Roboto" panose="02000000000000000000" pitchFamily="2" charset="0"/>
              </a:rPr>
              <a:t>), характерных для должностей/профессий работников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3FFF3A-6E98-44C7-82FB-C3107E9CA1BD}"/>
              </a:ext>
            </a:extLst>
          </p:cNvPr>
          <p:cNvSpPr txBox="1"/>
          <p:nvPr/>
        </p:nvSpPr>
        <p:spPr>
          <a:xfrm>
            <a:off x="9907205" y="2882093"/>
            <a:ext cx="1851112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Порядок обеспечения работников СИЗ и СС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CD952568-4CC2-48C8-8075-069AF0B0BD6F}"/>
              </a:ext>
            </a:extLst>
          </p:cNvPr>
          <p:cNvSpPr/>
          <p:nvPr/>
        </p:nvSpPr>
        <p:spPr>
          <a:xfrm>
            <a:off x="4991100" y="3484962"/>
            <a:ext cx="537185" cy="180837"/>
          </a:xfrm>
          <a:prstGeom prst="rightArrow">
            <a:avLst/>
          </a:prstGeom>
          <a:solidFill>
            <a:srgbClr val="252B62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E12487EA-E2F9-4C89-A9B2-AB9754A0EA41}"/>
              </a:ext>
            </a:extLst>
          </p:cNvPr>
          <p:cNvSpPr/>
          <p:nvPr/>
        </p:nvSpPr>
        <p:spPr>
          <a:xfrm>
            <a:off x="9131425" y="3484962"/>
            <a:ext cx="537185" cy="180837"/>
          </a:xfrm>
          <a:prstGeom prst="rightArrow">
            <a:avLst/>
          </a:prstGeom>
          <a:solidFill>
            <a:srgbClr val="252B62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289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37464"/>
            <a:ext cx="714304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ru-RU" sz="24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Структура порядка обеспечения работников СИЗ и СС (СТО)</a:t>
            </a:r>
          </a:p>
        </p:txBody>
      </p:sp>
      <p:sp>
        <p:nvSpPr>
          <p:cNvPr id="25" name="Номер слайда 12">
            <a:extLst>
              <a:ext uri="{FF2B5EF4-FFF2-40B4-BE49-F238E27FC236}">
                <a16:creationId xmlns:a16="http://schemas.microsoft.com/office/drawing/2014/main" id="{E292C304-2E1E-4752-9CBB-2AAFF963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218CFF70-3489-498D-B028-C3534D900EDC}"/>
              </a:ext>
            </a:extLst>
          </p:cNvPr>
          <p:cNvSpPr/>
          <p:nvPr/>
        </p:nvSpPr>
        <p:spPr>
          <a:xfrm>
            <a:off x="708904" y="1298431"/>
            <a:ext cx="4762969" cy="501042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Назначение</a:t>
            </a:r>
            <a:r>
              <a:rPr lang="ru-RU" spc="-4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и</a:t>
            </a:r>
            <a:r>
              <a:rPr lang="ru-RU" spc="-25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область</a:t>
            </a:r>
            <a:r>
              <a:rPr lang="ru-RU" spc="-25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ru-RU" spc="-1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применения</a:t>
            </a:r>
            <a:endParaRPr lang="ru-RU" kern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5F35AA9F-F142-468C-A6F3-86BA714C7115}"/>
              </a:ext>
            </a:extLst>
          </p:cNvPr>
          <p:cNvSpPr/>
          <p:nvPr/>
        </p:nvSpPr>
        <p:spPr>
          <a:xfrm>
            <a:off x="708904" y="1924118"/>
            <a:ext cx="4762969" cy="501042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Нормативные документы</a:t>
            </a:r>
            <a:endParaRPr lang="ru-RU" kern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68F0DD8D-C4CC-497A-84D8-5C794EBD00CE}"/>
              </a:ext>
            </a:extLst>
          </p:cNvPr>
          <p:cNvSpPr/>
          <p:nvPr/>
        </p:nvSpPr>
        <p:spPr>
          <a:xfrm>
            <a:off x="708904" y="2549805"/>
            <a:ext cx="4762969" cy="501042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Термины,</a:t>
            </a:r>
            <a:r>
              <a:rPr lang="ru-RU" spc="-55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определения</a:t>
            </a:r>
            <a:r>
              <a:rPr lang="ru-RU" spc="-65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и</a:t>
            </a:r>
            <a:r>
              <a:rPr lang="ru-RU" spc="-35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 </a:t>
            </a:r>
            <a:r>
              <a:rPr lang="ru-RU" spc="-1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сокращения</a:t>
            </a:r>
            <a:endParaRPr lang="ru-RU" kern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BFF6BE92-3BC0-415F-8AEB-7D854C44055B}"/>
              </a:ext>
            </a:extLst>
          </p:cNvPr>
          <p:cNvSpPr/>
          <p:nvPr/>
        </p:nvSpPr>
        <p:spPr>
          <a:xfrm>
            <a:off x="708904" y="3175492"/>
            <a:ext cx="4762969" cy="501042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12700" algn="ctr">
              <a:lnSpc>
                <a:spcPts val="1675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Общие положения</a:t>
            </a:r>
            <a:endParaRPr lang="en-US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97FA2EB4-50CF-449D-A781-04818B33C74D}"/>
              </a:ext>
            </a:extLst>
          </p:cNvPr>
          <p:cNvSpPr/>
          <p:nvPr/>
        </p:nvSpPr>
        <p:spPr>
          <a:xfrm>
            <a:off x="708905" y="3795121"/>
            <a:ext cx="4762970" cy="990446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12700" algn="ctr">
              <a:lnSpc>
                <a:spcPts val="1675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Распределение обязанностей и ответственности структурных подразделений и должностных лиц за этапы обеспечения работников СИЗ и СС</a:t>
            </a:r>
            <a:endParaRPr lang="en-US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</a:endParaRP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5221E94A-B920-4F9F-8C99-A565953C59DB}"/>
              </a:ext>
            </a:extLst>
          </p:cNvPr>
          <p:cNvSpPr/>
          <p:nvPr/>
        </p:nvSpPr>
        <p:spPr>
          <a:xfrm>
            <a:off x="708906" y="4921365"/>
            <a:ext cx="4762969" cy="501042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 w="38100"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12700" algn="ctr">
              <a:lnSpc>
                <a:spcPts val="1675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Обеспечение работников СИЗ и СС</a:t>
            </a:r>
            <a:endParaRPr lang="en-US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28E14F75-93DA-4571-BE22-B3DD06B6DD6F}"/>
              </a:ext>
            </a:extLst>
          </p:cNvPr>
          <p:cNvSpPr/>
          <p:nvPr/>
        </p:nvSpPr>
        <p:spPr>
          <a:xfrm>
            <a:off x="708906" y="5560098"/>
            <a:ext cx="4762969" cy="1036651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14050" algn="ctr">
              <a:lnSpc>
                <a:spcPts val="1675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Контроль и взаимодействие со сторонними организациями, выполняющими работы по договору подряда, в части применения их работниками СИЗ</a:t>
            </a: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</a:endParaRP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C20DFF0D-EF9C-45ED-943F-128B15602D3F}"/>
              </a:ext>
            </a:extLst>
          </p:cNvPr>
          <p:cNvSpPr/>
          <p:nvPr/>
        </p:nvSpPr>
        <p:spPr>
          <a:xfrm>
            <a:off x="5590793" y="4957577"/>
            <a:ext cx="556318" cy="3613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1AF2F774-99FC-46A9-B8D1-3EA9DC5277CF}"/>
              </a:ext>
            </a:extLst>
          </p:cNvPr>
          <p:cNvSpPr/>
          <p:nvPr/>
        </p:nvSpPr>
        <p:spPr>
          <a:xfrm>
            <a:off x="8448183" y="2748739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5E0AA224-A77B-47C8-890E-63A042B459AB}"/>
              </a:ext>
            </a:extLst>
          </p:cNvPr>
          <p:cNvSpPr/>
          <p:nvPr/>
        </p:nvSpPr>
        <p:spPr>
          <a:xfrm>
            <a:off x="6266030" y="2216747"/>
            <a:ext cx="4520708" cy="501042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12700" algn="ctr">
              <a:lnSpc>
                <a:spcPts val="1675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Входной контроль качества СИЗ и СС</a:t>
            </a:r>
            <a:endParaRPr lang="en-US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E60E9B72-240C-4111-8552-8A9EA3CEF14C}"/>
              </a:ext>
            </a:extLst>
          </p:cNvPr>
          <p:cNvSpPr/>
          <p:nvPr/>
        </p:nvSpPr>
        <p:spPr>
          <a:xfrm>
            <a:off x="6266030" y="2940549"/>
            <a:ext cx="4547671" cy="1014126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12700" algn="ctr">
              <a:lnSpc>
                <a:spcPts val="1675"/>
              </a:lnSpc>
              <a:spcBef>
                <a:spcPts val="600"/>
              </a:spcBef>
              <a:spcAft>
                <a:spcPts val="600"/>
              </a:spcAft>
            </a:pPr>
            <a:endParaRPr lang="ru-RU" sz="1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2700" algn="ctr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Выдача средств СИЗ и СС, Контроль обеспечения и правильности применения на рабочих местах СИЗ и СС</a:t>
            </a:r>
            <a:endParaRPr lang="en-US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2700" algn="ctr">
              <a:lnSpc>
                <a:spcPts val="1675"/>
              </a:lnSpc>
              <a:spcBef>
                <a:spcPts val="600"/>
              </a:spcBef>
              <a:spcAft>
                <a:spcPts val="600"/>
              </a:spcAft>
            </a:pPr>
            <a:endParaRPr lang="en-US" sz="1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5595F552-DC07-4BB0-B326-3DB3F956444C}"/>
              </a:ext>
            </a:extLst>
          </p:cNvPr>
          <p:cNvSpPr/>
          <p:nvPr/>
        </p:nvSpPr>
        <p:spPr>
          <a:xfrm>
            <a:off x="6266030" y="4177435"/>
            <a:ext cx="4525973" cy="849225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180000" lvl="1" algn="ctr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Учет, хранение, уход и ремонт за СИЗ и СС, выявление повреждений в процессе эксплуатации</a:t>
            </a:r>
            <a:endParaRPr lang="en-US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CB677AD7-FB14-4034-98B2-AC9479E15D31}"/>
              </a:ext>
            </a:extLst>
          </p:cNvPr>
          <p:cNvSpPr/>
          <p:nvPr/>
        </p:nvSpPr>
        <p:spPr>
          <a:xfrm>
            <a:off x="6266030" y="6064373"/>
            <a:ext cx="4520708" cy="495005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180000" lvl="1" algn="ctr"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Вывод из эксплуатации и утилизация СИЗ и СС</a:t>
            </a: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A0BA1C9-560E-46E3-A628-D1B2F2418ADE}"/>
              </a:ext>
            </a:extLst>
          </p:cNvPr>
          <p:cNvSpPr/>
          <p:nvPr/>
        </p:nvSpPr>
        <p:spPr>
          <a:xfrm>
            <a:off x="6266030" y="5249420"/>
            <a:ext cx="4520708" cy="592197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180000" lvl="1" algn="ctr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Информирование работников о порядке обращения с СИЗ и СС</a:t>
            </a:r>
            <a:endParaRPr lang="en-US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E63A1CAC-A89F-4AA4-ACBB-B09345B8A573}"/>
              </a:ext>
            </a:extLst>
          </p:cNvPr>
          <p:cNvSpPr/>
          <p:nvPr/>
        </p:nvSpPr>
        <p:spPr>
          <a:xfrm>
            <a:off x="8448183" y="3985625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низ 25">
            <a:extLst>
              <a:ext uri="{FF2B5EF4-FFF2-40B4-BE49-F238E27FC236}">
                <a16:creationId xmlns:a16="http://schemas.microsoft.com/office/drawing/2014/main" id="{F7701EBD-D098-4536-A2A6-7430CA45F8BC}"/>
              </a:ext>
            </a:extLst>
          </p:cNvPr>
          <p:cNvSpPr/>
          <p:nvPr/>
        </p:nvSpPr>
        <p:spPr>
          <a:xfrm>
            <a:off x="8448183" y="5057610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вниз 26">
            <a:extLst>
              <a:ext uri="{FF2B5EF4-FFF2-40B4-BE49-F238E27FC236}">
                <a16:creationId xmlns:a16="http://schemas.microsoft.com/office/drawing/2014/main" id="{3A2C6A88-A34A-4009-82E4-768B7CD3C0D2}"/>
              </a:ext>
            </a:extLst>
          </p:cNvPr>
          <p:cNvSpPr/>
          <p:nvPr/>
        </p:nvSpPr>
        <p:spPr>
          <a:xfrm>
            <a:off x="8448183" y="5872567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5C085618-A3C1-4154-9778-AA8D7ED50964}"/>
              </a:ext>
            </a:extLst>
          </p:cNvPr>
          <p:cNvSpPr/>
          <p:nvPr/>
        </p:nvSpPr>
        <p:spPr>
          <a:xfrm>
            <a:off x="6266030" y="1298991"/>
            <a:ext cx="4520708" cy="694996"/>
          </a:xfrm>
          <a:custGeom>
            <a:avLst/>
            <a:gdLst>
              <a:gd name="connsiteX0" fmla="*/ 0 w 3386666"/>
              <a:gd name="connsiteY0" fmla="*/ 84667 h 846666"/>
              <a:gd name="connsiteX1" fmla="*/ 84667 w 3386666"/>
              <a:gd name="connsiteY1" fmla="*/ 0 h 846666"/>
              <a:gd name="connsiteX2" fmla="*/ 3301999 w 3386666"/>
              <a:gd name="connsiteY2" fmla="*/ 0 h 846666"/>
              <a:gd name="connsiteX3" fmla="*/ 3386666 w 3386666"/>
              <a:gd name="connsiteY3" fmla="*/ 84667 h 846666"/>
              <a:gd name="connsiteX4" fmla="*/ 3386666 w 3386666"/>
              <a:gd name="connsiteY4" fmla="*/ 761999 h 846666"/>
              <a:gd name="connsiteX5" fmla="*/ 3301999 w 3386666"/>
              <a:gd name="connsiteY5" fmla="*/ 846666 h 846666"/>
              <a:gd name="connsiteX6" fmla="*/ 84667 w 3386666"/>
              <a:gd name="connsiteY6" fmla="*/ 846666 h 846666"/>
              <a:gd name="connsiteX7" fmla="*/ 0 w 3386666"/>
              <a:gd name="connsiteY7" fmla="*/ 761999 h 846666"/>
              <a:gd name="connsiteX8" fmla="*/ 0 w 3386666"/>
              <a:gd name="connsiteY8" fmla="*/ 84667 h 84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66" h="846666">
                <a:moveTo>
                  <a:pt x="0" y="84667"/>
                </a:moveTo>
                <a:cubicBezTo>
                  <a:pt x="0" y="37907"/>
                  <a:pt x="37907" y="0"/>
                  <a:pt x="84667" y="0"/>
                </a:cubicBezTo>
                <a:lnTo>
                  <a:pt x="3301999" y="0"/>
                </a:lnTo>
                <a:cubicBezTo>
                  <a:pt x="3348759" y="0"/>
                  <a:pt x="3386666" y="37907"/>
                  <a:pt x="3386666" y="84667"/>
                </a:cubicBezTo>
                <a:lnTo>
                  <a:pt x="3386666" y="761999"/>
                </a:lnTo>
                <a:cubicBezTo>
                  <a:pt x="3386666" y="808759"/>
                  <a:pt x="3348759" y="846666"/>
                  <a:pt x="3301999" y="846666"/>
                </a:cubicBezTo>
                <a:lnTo>
                  <a:pt x="84667" y="846666"/>
                </a:lnTo>
                <a:cubicBezTo>
                  <a:pt x="37907" y="846666"/>
                  <a:pt x="0" y="808759"/>
                  <a:pt x="0" y="761999"/>
                </a:cubicBezTo>
                <a:lnTo>
                  <a:pt x="0" y="84667"/>
                </a:lnTo>
                <a:close/>
              </a:path>
            </a:pathLst>
          </a:custGeom>
          <a:noFill/>
          <a:ln>
            <a:solidFill>
              <a:srgbClr val="252B62">
                <a:alpha val="90000"/>
              </a:srgb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768" tIns="38768" rIns="38768" bIns="38768" numCol="1" spcCol="1270" anchor="ctr" anchorCtr="0">
            <a:noAutofit/>
          </a:bodyPr>
          <a:lstStyle/>
          <a:p>
            <a:pPr marL="12700" algn="ctr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Выявление потребности в обеспечении работников СИЗ и СС</a:t>
            </a:r>
          </a:p>
        </p:txBody>
      </p:sp>
      <p:sp>
        <p:nvSpPr>
          <p:cNvPr id="29" name="Стрелка: вниз 28">
            <a:extLst>
              <a:ext uri="{FF2B5EF4-FFF2-40B4-BE49-F238E27FC236}">
                <a16:creationId xmlns:a16="http://schemas.microsoft.com/office/drawing/2014/main" id="{43BCC579-CC68-400D-86A3-7B39B8E0A4C2}"/>
              </a:ext>
            </a:extLst>
          </p:cNvPr>
          <p:cNvSpPr/>
          <p:nvPr/>
        </p:nvSpPr>
        <p:spPr>
          <a:xfrm>
            <a:off x="8448183" y="2024937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870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9ADD9FD-6958-4015-B99C-7D84446F8507}"/>
              </a:ext>
            </a:extLst>
          </p:cNvPr>
          <p:cNvSpPr/>
          <p:nvPr/>
        </p:nvSpPr>
        <p:spPr>
          <a:xfrm>
            <a:off x="910842" y="3429000"/>
            <a:ext cx="8987760" cy="35619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33D041A-E998-4E77-AB7C-B7D069503877}"/>
              </a:ext>
            </a:extLst>
          </p:cNvPr>
          <p:cNvSpPr/>
          <p:nvPr/>
        </p:nvSpPr>
        <p:spPr>
          <a:xfrm>
            <a:off x="910843" y="3882855"/>
            <a:ext cx="8987759" cy="35619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6D48294-FA0F-4FAC-B4A6-65C45032EF56}"/>
              </a:ext>
            </a:extLst>
          </p:cNvPr>
          <p:cNvSpPr/>
          <p:nvPr/>
        </p:nvSpPr>
        <p:spPr>
          <a:xfrm>
            <a:off x="910843" y="4303415"/>
            <a:ext cx="8987759" cy="35619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B86A2B1B-8EC0-4707-BD8C-68028B78A885}"/>
              </a:ext>
            </a:extLst>
          </p:cNvPr>
          <p:cNvSpPr/>
          <p:nvPr/>
        </p:nvSpPr>
        <p:spPr>
          <a:xfrm>
            <a:off x="910842" y="4723975"/>
            <a:ext cx="8987759" cy="35619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BA52A0D-9C93-4A71-BD75-71C6D3963AFF}"/>
              </a:ext>
            </a:extLst>
          </p:cNvPr>
          <p:cNvSpPr/>
          <p:nvPr/>
        </p:nvSpPr>
        <p:spPr>
          <a:xfrm>
            <a:off x="910842" y="5169125"/>
            <a:ext cx="8987759" cy="35619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8A93A8D6-02CD-4B5F-80CB-0679295B4D84}"/>
              </a:ext>
            </a:extLst>
          </p:cNvPr>
          <p:cNvSpPr/>
          <p:nvPr/>
        </p:nvSpPr>
        <p:spPr>
          <a:xfrm>
            <a:off x="910842" y="5583500"/>
            <a:ext cx="8987759" cy="35619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FDB796D-2C3A-4CC2-9ADE-61B8FEBCA2F7}"/>
              </a:ext>
            </a:extLst>
          </p:cNvPr>
          <p:cNvSpPr/>
          <p:nvPr/>
        </p:nvSpPr>
        <p:spPr>
          <a:xfrm>
            <a:off x="910842" y="2640180"/>
            <a:ext cx="8987760" cy="72445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B46904B-754D-45F1-A41D-3FEA32B7C829}"/>
              </a:ext>
            </a:extLst>
          </p:cNvPr>
          <p:cNvSpPr/>
          <p:nvPr/>
        </p:nvSpPr>
        <p:spPr>
          <a:xfrm>
            <a:off x="910843" y="2177448"/>
            <a:ext cx="8987759" cy="35619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205B543-7A90-437E-B390-F9C2C9821DA7}"/>
              </a:ext>
            </a:extLst>
          </p:cNvPr>
          <p:cNvSpPr/>
          <p:nvPr/>
        </p:nvSpPr>
        <p:spPr>
          <a:xfrm>
            <a:off x="910843" y="1738933"/>
            <a:ext cx="8987759" cy="356197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5D8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46342"/>
            <a:ext cx="827249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Структура порядка обеспечения работников СИЗ и СС (СТО)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FB731E9-458A-41FE-8611-8A77D012D435}"/>
              </a:ext>
            </a:extLst>
          </p:cNvPr>
          <p:cNvSpPr/>
          <p:nvPr/>
        </p:nvSpPr>
        <p:spPr>
          <a:xfrm>
            <a:off x="910843" y="1730056"/>
            <a:ext cx="10630368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Нормы бесплатной выдачи СИЗ (Форма)	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Перечень СИЗ, подлежащих испытаниям и (или) проверке	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Сроки нормативной эксплуатации одежды специальной и обуви специальной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для защиты от пониженных температур с учетом климатических поясов 	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Климатические пояса 	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Алгоритм обеспечения работников структурных подразделений филиалов и ДО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Журнал регистрации результатов входного контроля СИЗ	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Личная карточка учета выдачи СИЗ 	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Карточка учета выдачи дежурных СИЗ 	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Акт осмотра СИЗ не пригодных для дальнейшего использования </a:t>
            </a: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D2DC7791-397A-46CA-93EA-BC5034870E1A}"/>
              </a:ext>
            </a:extLst>
          </p:cNvPr>
          <p:cNvSpPr txBox="1"/>
          <p:nvPr/>
        </p:nvSpPr>
        <p:spPr>
          <a:xfrm>
            <a:off x="999743" y="1332678"/>
            <a:ext cx="2134074" cy="299720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</a:rPr>
              <a:t>ПРИЛОЖЕНИЯ</a:t>
            </a:r>
            <a:endParaRPr sz="1800" dirty="0">
              <a:solidFill>
                <a:srgbClr val="252B62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</a:endParaRPr>
          </a:p>
        </p:txBody>
      </p:sp>
      <p:sp>
        <p:nvSpPr>
          <p:cNvPr id="7" name="Номер слайда 12">
            <a:extLst>
              <a:ext uri="{FF2B5EF4-FFF2-40B4-BE49-F238E27FC236}">
                <a16:creationId xmlns:a16="http://schemas.microsoft.com/office/drawing/2014/main" id="{18E60B9A-D223-48BA-AF20-F5E092EE9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998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E2E53BED-DCDE-4F4A-AE29-34FDD4DCEB84}"/>
              </a:ext>
            </a:extLst>
          </p:cNvPr>
          <p:cNvSpPr/>
          <p:nvPr/>
        </p:nvSpPr>
        <p:spPr>
          <a:xfrm>
            <a:off x="1220443" y="1835886"/>
            <a:ext cx="1891057" cy="1218463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66A20509-1A47-4D88-B617-85B9D72B9011}"/>
              </a:ext>
            </a:extLst>
          </p:cNvPr>
          <p:cNvSpPr/>
          <p:nvPr/>
        </p:nvSpPr>
        <p:spPr>
          <a:xfrm>
            <a:off x="1220443" y="3278347"/>
            <a:ext cx="1891057" cy="1200311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9529525A-55AB-4EE0-B1AC-7F2ED256574E}"/>
              </a:ext>
            </a:extLst>
          </p:cNvPr>
          <p:cNvSpPr/>
          <p:nvPr/>
        </p:nvSpPr>
        <p:spPr>
          <a:xfrm>
            <a:off x="1217058" y="4750056"/>
            <a:ext cx="1891057" cy="1538388"/>
          </a:xfrm>
          <a:prstGeom prst="roundRect">
            <a:avLst/>
          </a:prstGeom>
          <a:solidFill>
            <a:srgbClr val="2163AD"/>
          </a:solidFill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51771"/>
            <a:ext cx="8272491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Единые типовые нормы выдачи средств индивидуальной защиты и смывающих средств (приказ Минтруда N 767н от 29.10.2021)</a:t>
            </a:r>
            <a:b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ECE67B09-1DFF-4D6D-8FD6-676801314165}"/>
              </a:ext>
            </a:extLst>
          </p:cNvPr>
          <p:cNvSpPr/>
          <p:nvPr/>
        </p:nvSpPr>
        <p:spPr>
          <a:xfrm>
            <a:off x="1287473" y="2235379"/>
            <a:ext cx="1756995" cy="506731"/>
          </a:xfrm>
          <a:custGeom>
            <a:avLst/>
            <a:gdLst>
              <a:gd name="connsiteX0" fmla="*/ 0 w 1756995"/>
              <a:gd name="connsiteY0" fmla="*/ 0 h 1542335"/>
              <a:gd name="connsiteX1" fmla="*/ 1756995 w 1756995"/>
              <a:gd name="connsiteY1" fmla="*/ 0 h 1542335"/>
              <a:gd name="connsiteX2" fmla="*/ 1756995 w 1756995"/>
              <a:gd name="connsiteY2" fmla="*/ 1542335 h 1542335"/>
              <a:gd name="connsiteX3" fmla="*/ 0 w 1756995"/>
              <a:gd name="connsiteY3" fmla="*/ 1542335 h 1542335"/>
              <a:gd name="connsiteX4" fmla="*/ 0 w 1756995"/>
              <a:gd name="connsiteY4" fmla="*/ 0 h 154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6995" h="1542335">
                <a:moveTo>
                  <a:pt x="0" y="0"/>
                </a:moveTo>
                <a:lnTo>
                  <a:pt x="1756995" y="0"/>
                </a:lnTo>
                <a:lnTo>
                  <a:pt x="1756995" y="1542335"/>
                </a:lnTo>
                <a:lnTo>
                  <a:pt x="0" y="154233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Приложение 1</a:t>
            </a:r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CB292EBD-2EC4-4B41-8AF5-59EB56934FAE}"/>
              </a:ext>
            </a:extLst>
          </p:cNvPr>
          <p:cNvSpPr/>
          <p:nvPr/>
        </p:nvSpPr>
        <p:spPr>
          <a:xfrm>
            <a:off x="3268720" y="1835887"/>
            <a:ext cx="6896205" cy="1186713"/>
          </a:xfrm>
          <a:custGeom>
            <a:avLst/>
            <a:gdLst>
              <a:gd name="connsiteX0" fmla="*/ 0 w 6896205"/>
              <a:gd name="connsiteY0" fmla="*/ 0 h 1400753"/>
              <a:gd name="connsiteX1" fmla="*/ 6896205 w 6896205"/>
              <a:gd name="connsiteY1" fmla="*/ 0 h 1400753"/>
              <a:gd name="connsiteX2" fmla="*/ 6896205 w 6896205"/>
              <a:gd name="connsiteY2" fmla="*/ 1400753 h 1400753"/>
              <a:gd name="connsiteX3" fmla="*/ 0 w 6896205"/>
              <a:gd name="connsiteY3" fmla="*/ 1400753 h 1400753"/>
              <a:gd name="connsiteX4" fmla="*/ 0 w 6896205"/>
              <a:gd name="connsiteY4" fmla="*/ 0 h 140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6205" h="1400753">
                <a:moveTo>
                  <a:pt x="0" y="0"/>
                </a:moveTo>
                <a:lnTo>
                  <a:pt x="6896205" y="0"/>
                </a:lnTo>
                <a:lnTo>
                  <a:pt x="6896205" y="1400753"/>
                </a:lnTo>
                <a:lnTo>
                  <a:pt x="0" y="140075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0" lvl="0" indent="0" algn="just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kern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Перечень профессий (должностей) с минимальным перечнем обязательных к выдачи СИЗ (5357 профессий) ( не включены СИЗ от пониженных температур, не включены СИЗ для ИТР, не включены СИЗ от падения с высоты)</a:t>
            </a:r>
          </a:p>
          <a:p>
            <a:pPr marL="0"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ru-RU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F0248C43-2D7D-43BD-BD2A-9B996621690A}"/>
              </a:ext>
            </a:extLst>
          </p:cNvPr>
          <p:cNvSpPr/>
          <p:nvPr/>
        </p:nvSpPr>
        <p:spPr>
          <a:xfrm>
            <a:off x="1287472" y="3678318"/>
            <a:ext cx="1756995" cy="506732"/>
          </a:xfrm>
          <a:custGeom>
            <a:avLst/>
            <a:gdLst>
              <a:gd name="connsiteX0" fmla="*/ 0 w 1756995"/>
              <a:gd name="connsiteY0" fmla="*/ 0 h 1542335"/>
              <a:gd name="connsiteX1" fmla="*/ 1756995 w 1756995"/>
              <a:gd name="connsiteY1" fmla="*/ 0 h 1542335"/>
              <a:gd name="connsiteX2" fmla="*/ 1756995 w 1756995"/>
              <a:gd name="connsiteY2" fmla="*/ 1542335 h 1542335"/>
              <a:gd name="connsiteX3" fmla="*/ 0 w 1756995"/>
              <a:gd name="connsiteY3" fmla="*/ 1542335 h 1542335"/>
              <a:gd name="connsiteX4" fmla="*/ 0 w 1756995"/>
              <a:gd name="connsiteY4" fmla="*/ 0 h 154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6995" h="1542335">
                <a:moveTo>
                  <a:pt x="0" y="0"/>
                </a:moveTo>
                <a:lnTo>
                  <a:pt x="1756995" y="0"/>
                </a:lnTo>
                <a:lnTo>
                  <a:pt x="1756995" y="1542335"/>
                </a:lnTo>
                <a:lnTo>
                  <a:pt x="0" y="154233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Приложение 2</a:t>
            </a:r>
          </a:p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ru-RU" sz="2000" kern="120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5E934340-3719-4CC1-9244-4C60132D0A9A}"/>
              </a:ext>
            </a:extLst>
          </p:cNvPr>
          <p:cNvSpPr/>
          <p:nvPr/>
        </p:nvSpPr>
        <p:spPr>
          <a:xfrm>
            <a:off x="3268717" y="3266544"/>
            <a:ext cx="6896205" cy="1212114"/>
          </a:xfrm>
          <a:custGeom>
            <a:avLst/>
            <a:gdLst>
              <a:gd name="connsiteX0" fmla="*/ 0 w 6896205"/>
              <a:gd name="connsiteY0" fmla="*/ 0 h 1400753"/>
              <a:gd name="connsiteX1" fmla="*/ 6896205 w 6896205"/>
              <a:gd name="connsiteY1" fmla="*/ 0 h 1400753"/>
              <a:gd name="connsiteX2" fmla="*/ 6896205 w 6896205"/>
              <a:gd name="connsiteY2" fmla="*/ 1400753 h 1400753"/>
              <a:gd name="connsiteX3" fmla="*/ 0 w 6896205"/>
              <a:gd name="connsiteY3" fmla="*/ 1400753 h 1400753"/>
              <a:gd name="connsiteX4" fmla="*/ 0 w 6896205"/>
              <a:gd name="connsiteY4" fmla="*/ 0 h 140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6205" h="1400753">
                <a:moveTo>
                  <a:pt x="0" y="0"/>
                </a:moveTo>
                <a:lnTo>
                  <a:pt x="6896205" y="0"/>
                </a:lnTo>
                <a:lnTo>
                  <a:pt x="6896205" y="1400753"/>
                </a:lnTo>
                <a:lnTo>
                  <a:pt x="0" y="140075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0" lvl="0" indent="0" algn="just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kern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Перечень опасностей с рекомендованным перечнем СИЗ, которые способны снизить или исключить воздействие опасного или вредного фактора на работника </a:t>
            </a:r>
          </a:p>
          <a:p>
            <a:pPr marL="0" lvl="0" indent="0" algn="just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kern="12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(20 групп опасностей, 119 опасных событий)</a:t>
            </a: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DAFF3C3B-FADF-46C4-A13A-D191A295FEF7}"/>
              </a:ext>
            </a:extLst>
          </p:cNvPr>
          <p:cNvSpPr/>
          <p:nvPr/>
        </p:nvSpPr>
        <p:spPr>
          <a:xfrm>
            <a:off x="1287472" y="5149548"/>
            <a:ext cx="1756995" cy="506732"/>
          </a:xfrm>
          <a:custGeom>
            <a:avLst/>
            <a:gdLst>
              <a:gd name="connsiteX0" fmla="*/ 0 w 1756995"/>
              <a:gd name="connsiteY0" fmla="*/ 0 h 1542335"/>
              <a:gd name="connsiteX1" fmla="*/ 1756995 w 1756995"/>
              <a:gd name="connsiteY1" fmla="*/ 0 h 1542335"/>
              <a:gd name="connsiteX2" fmla="*/ 1756995 w 1756995"/>
              <a:gd name="connsiteY2" fmla="*/ 1542335 h 1542335"/>
              <a:gd name="connsiteX3" fmla="*/ 0 w 1756995"/>
              <a:gd name="connsiteY3" fmla="*/ 1542335 h 1542335"/>
              <a:gd name="connsiteX4" fmla="*/ 0 w 1756995"/>
              <a:gd name="connsiteY4" fmla="*/ 0 h 154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6995" h="1542335">
                <a:moveTo>
                  <a:pt x="0" y="0"/>
                </a:moveTo>
                <a:lnTo>
                  <a:pt x="1756995" y="0"/>
                </a:lnTo>
                <a:lnTo>
                  <a:pt x="1756995" y="1542335"/>
                </a:lnTo>
                <a:lnTo>
                  <a:pt x="0" y="154233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Приложение 3</a:t>
            </a:r>
            <a:r>
              <a:rPr lang="ru-RU" sz="2000" kern="12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9112EB5D-7CB8-4D86-BF99-F8275CA10583}"/>
              </a:ext>
            </a:extLst>
          </p:cNvPr>
          <p:cNvSpPr/>
          <p:nvPr/>
        </p:nvSpPr>
        <p:spPr>
          <a:xfrm>
            <a:off x="3268719" y="4746110"/>
            <a:ext cx="6896205" cy="1403935"/>
          </a:xfrm>
          <a:custGeom>
            <a:avLst/>
            <a:gdLst>
              <a:gd name="connsiteX0" fmla="*/ 0 w 6896205"/>
              <a:gd name="connsiteY0" fmla="*/ 0 h 1403935"/>
              <a:gd name="connsiteX1" fmla="*/ 6896205 w 6896205"/>
              <a:gd name="connsiteY1" fmla="*/ 0 h 1403935"/>
              <a:gd name="connsiteX2" fmla="*/ 6896205 w 6896205"/>
              <a:gd name="connsiteY2" fmla="*/ 1403935 h 1403935"/>
              <a:gd name="connsiteX3" fmla="*/ 0 w 6896205"/>
              <a:gd name="connsiteY3" fmla="*/ 1403935 h 1403935"/>
              <a:gd name="connsiteX4" fmla="*/ 0 w 6896205"/>
              <a:gd name="connsiteY4" fmla="*/ 0 h 140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6205" h="1403935">
                <a:moveTo>
                  <a:pt x="0" y="0"/>
                </a:moveTo>
                <a:lnTo>
                  <a:pt x="6896205" y="0"/>
                </a:lnTo>
                <a:lnTo>
                  <a:pt x="6896205" y="1403935"/>
                </a:lnTo>
                <a:lnTo>
                  <a:pt x="0" y="140393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0" lvl="0" indent="0" algn="just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Нормы выдачи дерматологических средств индивидуальной защиты и смывающих средств в зависимости от характера производственных загрязнений (таблица 1 – от характера производственных загрязнений, таблица  2 – в зависимости от вида работ)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86D4145-2BDC-48B6-8D96-934976DAEB5F}"/>
              </a:ext>
            </a:extLst>
          </p:cNvPr>
          <p:cNvSpPr/>
          <p:nvPr/>
        </p:nvSpPr>
        <p:spPr>
          <a:xfrm>
            <a:off x="3268720" y="1835887"/>
            <a:ext cx="6896205" cy="1212114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73C6FEF-68B2-473F-B044-9F0FFBF09F37}"/>
              </a:ext>
            </a:extLst>
          </p:cNvPr>
          <p:cNvSpPr/>
          <p:nvPr/>
        </p:nvSpPr>
        <p:spPr>
          <a:xfrm>
            <a:off x="3268715" y="3266545"/>
            <a:ext cx="6896205" cy="1212113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242E7DBE-F9AD-45D2-9AF4-AE5C3252027F}"/>
              </a:ext>
            </a:extLst>
          </p:cNvPr>
          <p:cNvSpPr/>
          <p:nvPr/>
        </p:nvSpPr>
        <p:spPr>
          <a:xfrm>
            <a:off x="3268717" y="4746110"/>
            <a:ext cx="6896205" cy="1542334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94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712548F-AF7F-40C1-9697-1B15A6B8D44A}"/>
              </a:ext>
            </a:extLst>
          </p:cNvPr>
          <p:cNvSpPr/>
          <p:nvPr/>
        </p:nvSpPr>
        <p:spPr>
          <a:xfrm>
            <a:off x="4431445" y="3528756"/>
            <a:ext cx="3422650" cy="1709897"/>
          </a:xfrm>
          <a:prstGeom prst="roundRect">
            <a:avLst/>
          </a:prstGeom>
          <a:solidFill>
            <a:srgbClr val="2163AD"/>
          </a:solidFill>
          <a:ln>
            <a:solidFill>
              <a:srgbClr val="216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: скругленные углы 91">
            <a:extLst>
              <a:ext uri="{FF2B5EF4-FFF2-40B4-BE49-F238E27FC236}">
                <a16:creationId xmlns:a16="http://schemas.microsoft.com/office/drawing/2014/main" id="{F12F0710-08C0-4806-B8F4-EC689D679EE9}"/>
              </a:ext>
            </a:extLst>
          </p:cNvPr>
          <p:cNvSpPr/>
          <p:nvPr/>
        </p:nvSpPr>
        <p:spPr>
          <a:xfrm>
            <a:off x="2397124" y="5987018"/>
            <a:ext cx="7397750" cy="313620"/>
          </a:xfrm>
          <a:prstGeom prst="roundRect">
            <a:avLst/>
          </a:prstGeom>
          <a:solidFill>
            <a:srgbClr val="2163A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53D83818-7DB4-4B49-A5A6-B32A3572019D}"/>
              </a:ext>
            </a:extLst>
          </p:cNvPr>
          <p:cNvSpPr/>
          <p:nvPr/>
        </p:nvSpPr>
        <p:spPr>
          <a:xfrm>
            <a:off x="2397124" y="5517885"/>
            <a:ext cx="7397750" cy="350263"/>
          </a:xfrm>
          <a:prstGeom prst="roundRect">
            <a:avLst/>
          </a:prstGeom>
          <a:solidFill>
            <a:srgbClr val="2163A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id="{4310A595-87B2-41D6-A67C-E8D06352E842}"/>
              </a:ext>
            </a:extLst>
          </p:cNvPr>
          <p:cNvSpPr/>
          <p:nvPr/>
        </p:nvSpPr>
        <p:spPr>
          <a:xfrm>
            <a:off x="380203" y="2924184"/>
            <a:ext cx="11431594" cy="391213"/>
          </a:xfrm>
          <a:prstGeom prst="roundRect">
            <a:avLst/>
          </a:prstGeom>
          <a:solidFill>
            <a:srgbClr val="216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6A6AEF51-64A9-480B-8579-942B3E992394}"/>
              </a:ext>
            </a:extLst>
          </p:cNvPr>
          <p:cNvSpPr/>
          <p:nvPr/>
        </p:nvSpPr>
        <p:spPr>
          <a:xfrm>
            <a:off x="8389147" y="1034757"/>
            <a:ext cx="3422650" cy="592198"/>
          </a:xfrm>
          <a:prstGeom prst="roundRect">
            <a:avLst/>
          </a:prstGeom>
          <a:solidFill>
            <a:srgbClr val="252B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252B62"/>
                </a:solidFill>
              </a:ln>
            </a:endParaRPr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C65D3086-340E-408D-B9C2-F3D539CB26D3}"/>
              </a:ext>
            </a:extLst>
          </p:cNvPr>
          <p:cNvSpPr/>
          <p:nvPr/>
        </p:nvSpPr>
        <p:spPr>
          <a:xfrm>
            <a:off x="380203" y="1045648"/>
            <a:ext cx="3422650" cy="592198"/>
          </a:xfrm>
          <a:prstGeom prst="roundRect">
            <a:avLst/>
          </a:prstGeom>
          <a:solidFill>
            <a:srgbClr val="252B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252B62"/>
                </a:solidFill>
              </a:ln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09B8236-F7C8-4D44-9C5D-B5EB67CB2F0B}"/>
              </a:ext>
            </a:extLst>
          </p:cNvPr>
          <p:cNvSpPr/>
          <p:nvPr/>
        </p:nvSpPr>
        <p:spPr>
          <a:xfrm>
            <a:off x="4384675" y="1042666"/>
            <a:ext cx="3422650" cy="592198"/>
          </a:xfrm>
          <a:prstGeom prst="roundRect">
            <a:avLst/>
          </a:prstGeom>
          <a:solidFill>
            <a:srgbClr val="252B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252B62"/>
                </a:solidFill>
              </a:ln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Нормы выдачи СИЗ и СС в организации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936F8C5-AA70-40F5-8DBD-18F9C20A8F3D}"/>
              </a:ext>
            </a:extLst>
          </p:cNvPr>
          <p:cNvSpPr txBox="1"/>
          <p:nvPr/>
        </p:nvSpPr>
        <p:spPr>
          <a:xfrm>
            <a:off x="2628899" y="5992164"/>
            <a:ext cx="6934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Типовые НОРМЫ БЕСПЛАТНОЙ ВЫДАЧИ СИЗ И СС в организации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8A19FE0-3968-4388-ACD9-48BDDD9F9D2D}"/>
              </a:ext>
            </a:extLst>
          </p:cNvPr>
          <p:cNvSpPr txBox="1"/>
          <p:nvPr/>
        </p:nvSpPr>
        <p:spPr>
          <a:xfrm>
            <a:off x="2539998" y="5536576"/>
            <a:ext cx="7112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Определение норм выдачи и сроков носки (эксплуатации) СИЗ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C4293F-C3DE-4054-83ED-B141332EC6FC}"/>
              </a:ext>
            </a:extLst>
          </p:cNvPr>
          <p:cNvSpPr txBox="1"/>
          <p:nvPr/>
        </p:nvSpPr>
        <p:spPr>
          <a:xfrm>
            <a:off x="380203" y="1167316"/>
            <a:ext cx="342265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Профессия работников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E38486A-8611-4D71-AD73-F8159366A033}"/>
              </a:ext>
            </a:extLst>
          </p:cNvPr>
          <p:cNvSpPr txBox="1"/>
          <p:nvPr/>
        </p:nvSpPr>
        <p:spPr>
          <a:xfrm>
            <a:off x="4384675" y="1087728"/>
            <a:ext cx="342265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Результаты СОУТ и ОПР, ПОТ, НДТ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A1AD439-4CA7-4EAD-BE11-CF20A0344042}"/>
              </a:ext>
            </a:extLst>
          </p:cNvPr>
          <p:cNvSpPr txBox="1"/>
          <p:nvPr/>
        </p:nvSpPr>
        <p:spPr>
          <a:xfrm>
            <a:off x="8389147" y="1033042"/>
            <a:ext cx="342265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Производственные загрязнители, виды работ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E4AD83B-1684-4B7E-9739-DE3162ADA4EF}"/>
              </a:ext>
            </a:extLst>
          </p:cNvPr>
          <p:cNvSpPr txBox="1"/>
          <p:nvPr/>
        </p:nvSpPr>
        <p:spPr>
          <a:xfrm>
            <a:off x="380203" y="1831170"/>
            <a:ext cx="34226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Подбор СИЗ для наименований профессий (должностей) из приложения 1 ЕТН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A3D19A1-A1CD-4544-A5A2-645331C8B7A1}"/>
              </a:ext>
            </a:extLst>
          </p:cNvPr>
          <p:cNvSpPr txBox="1"/>
          <p:nvPr/>
        </p:nvSpPr>
        <p:spPr>
          <a:xfrm>
            <a:off x="4384675" y="1993729"/>
            <a:ext cx="342265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Подбор	СИЗ по условиям труда  из приложения 2 ЕТН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0E3F2CC-4429-4E29-8F0D-F84339C05D2F}"/>
              </a:ext>
            </a:extLst>
          </p:cNvPr>
          <p:cNvSpPr txBox="1"/>
          <p:nvPr/>
        </p:nvSpPr>
        <p:spPr>
          <a:xfrm>
            <a:off x="8389147" y="1835567"/>
            <a:ext cx="34226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Подбор ДСИЗ и СС  по типам загрязнений и/или видов работ из приложения 3 ЕТН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03F90CF-376F-4114-9443-9F3725C664D8}"/>
              </a:ext>
            </a:extLst>
          </p:cNvPr>
          <p:cNvSpPr/>
          <p:nvPr/>
        </p:nvSpPr>
        <p:spPr>
          <a:xfrm>
            <a:off x="4384675" y="1856427"/>
            <a:ext cx="3422650" cy="810137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: скругленные углы 76">
            <a:extLst>
              <a:ext uri="{FF2B5EF4-FFF2-40B4-BE49-F238E27FC236}">
                <a16:creationId xmlns:a16="http://schemas.microsoft.com/office/drawing/2014/main" id="{7B41CCDD-D143-4C7A-BB55-78240964ED53}"/>
              </a:ext>
            </a:extLst>
          </p:cNvPr>
          <p:cNvSpPr/>
          <p:nvPr/>
        </p:nvSpPr>
        <p:spPr>
          <a:xfrm>
            <a:off x="8389147" y="1831170"/>
            <a:ext cx="3422650" cy="830997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044CED8C-155C-448F-8BBD-86A988080889}"/>
              </a:ext>
            </a:extLst>
          </p:cNvPr>
          <p:cNvSpPr/>
          <p:nvPr/>
        </p:nvSpPr>
        <p:spPr>
          <a:xfrm>
            <a:off x="380203" y="1856427"/>
            <a:ext cx="3422650" cy="810137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: скругленные углы 92">
            <a:extLst>
              <a:ext uri="{FF2B5EF4-FFF2-40B4-BE49-F238E27FC236}">
                <a16:creationId xmlns:a16="http://schemas.microsoft.com/office/drawing/2014/main" id="{7640A3AE-AD4D-4558-9769-C818EF1A19C0}"/>
              </a:ext>
            </a:extLst>
          </p:cNvPr>
          <p:cNvSpPr/>
          <p:nvPr/>
        </p:nvSpPr>
        <p:spPr>
          <a:xfrm>
            <a:off x="2397124" y="6433496"/>
            <a:ext cx="7397750" cy="317864"/>
          </a:xfrm>
          <a:prstGeom prst="roundRect">
            <a:avLst/>
          </a:prstGeom>
          <a:solidFill>
            <a:srgbClr val="2163AD"/>
          </a:solidFill>
          <a:ln>
            <a:solidFill>
              <a:srgbClr val="216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C99B411-1768-44C6-8504-ABDA024C5148}"/>
              </a:ext>
            </a:extLst>
          </p:cNvPr>
          <p:cNvSpPr txBox="1"/>
          <p:nvPr/>
        </p:nvSpPr>
        <p:spPr>
          <a:xfrm>
            <a:off x="380203" y="2926298"/>
            <a:ext cx="11431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Перечень профессий (должностей) работников с указанием типов СИЗ и СС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DC06529-CA52-4904-B120-DC2C6D83CC2A}"/>
              </a:ext>
            </a:extLst>
          </p:cNvPr>
          <p:cNvSpPr txBox="1"/>
          <p:nvPr/>
        </p:nvSpPr>
        <p:spPr>
          <a:xfrm>
            <a:off x="4431445" y="3831395"/>
            <a:ext cx="34226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Перечень наименования СИЗ с указанием данных о конструкции, классе защиты по ГОСТ, конструкции, комплектности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849E11B-25CF-4DA0-9B3C-82068BFBC11F}"/>
              </a:ext>
            </a:extLst>
          </p:cNvPr>
          <p:cNvSpPr txBox="1"/>
          <p:nvPr/>
        </p:nvSpPr>
        <p:spPr>
          <a:xfrm>
            <a:off x="202860" y="3405153"/>
            <a:ext cx="376316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Соответствие классов защиты, эксплуатационных уровней защиты, особенностей конструкции, комплектности СИЗ условиям труда работника, характеру опасностей, продолжительности работы,  индивидуальным особенностям, совместимости с другими СИЗ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5DA42E6-FB1B-4652-AEAD-228AC4375E2C}"/>
              </a:ext>
            </a:extLst>
          </p:cNvPr>
          <p:cNvSpPr txBox="1"/>
          <p:nvPr/>
        </p:nvSpPr>
        <p:spPr>
          <a:xfrm>
            <a:off x="8443906" y="3775535"/>
            <a:ext cx="3422650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kern="1200" dirty="0">
                <a:latin typeface="Roboto" panose="02000000000000000000" pitchFamily="2" charset="0"/>
                <a:ea typeface="Roboto" panose="02000000000000000000" pitchFamily="2" charset="0"/>
              </a:rPr>
              <a:t>ТР ТС 019/2011 «О безопасности средств индивидуальной защиты» , ГОСТы, ЛНА, содержащие технические характеристики, требования к СИЗ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CE6579-1846-4049-AE9D-A54CD20593B0}"/>
              </a:ext>
            </a:extLst>
          </p:cNvPr>
          <p:cNvSpPr txBox="1"/>
          <p:nvPr/>
        </p:nvSpPr>
        <p:spPr>
          <a:xfrm>
            <a:off x="2397124" y="6451392"/>
            <a:ext cx="7397750" cy="3139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0" indent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НОРМЫ БЕСПЛАТНОЙ ВЫДАЧИ СИЗ И СС в структурных подразделениях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F64E7A66-DAB8-407F-BD0D-FCD14C11861D}"/>
              </a:ext>
            </a:extLst>
          </p:cNvPr>
          <p:cNvSpPr/>
          <p:nvPr/>
        </p:nvSpPr>
        <p:spPr>
          <a:xfrm>
            <a:off x="8389147" y="3542826"/>
            <a:ext cx="3422650" cy="1721066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8126AF02-3CD7-42D3-8722-821D1D825892}"/>
              </a:ext>
            </a:extLst>
          </p:cNvPr>
          <p:cNvSpPr/>
          <p:nvPr/>
        </p:nvSpPr>
        <p:spPr>
          <a:xfrm>
            <a:off x="210213" y="3463686"/>
            <a:ext cx="3686180" cy="1934334"/>
          </a:xfrm>
          <a:prstGeom prst="roundRect">
            <a:avLst/>
          </a:prstGeom>
          <a:noFill/>
          <a:ln>
            <a:solidFill>
              <a:srgbClr val="252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04147551-5DFB-4F90-BEB3-915DDFF1D5BB}"/>
              </a:ext>
            </a:extLst>
          </p:cNvPr>
          <p:cNvSpPr/>
          <p:nvPr/>
        </p:nvSpPr>
        <p:spPr>
          <a:xfrm>
            <a:off x="3966020" y="4290333"/>
            <a:ext cx="395798" cy="221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A3361D13-D38B-4114-8B80-E6FDFD88FEB0}"/>
              </a:ext>
            </a:extLst>
          </p:cNvPr>
          <p:cNvSpPr/>
          <p:nvPr/>
        </p:nvSpPr>
        <p:spPr>
          <a:xfrm flipH="1">
            <a:off x="7923722" y="4286756"/>
            <a:ext cx="395798" cy="221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B241F699-A9DD-4814-87D3-EBE759492C80}"/>
              </a:ext>
            </a:extLst>
          </p:cNvPr>
          <p:cNvSpPr/>
          <p:nvPr/>
        </p:nvSpPr>
        <p:spPr>
          <a:xfrm>
            <a:off x="6082016" y="3348681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7CD637F2-CF5E-F8B5-1E75-770569CE951D}"/>
              </a:ext>
            </a:extLst>
          </p:cNvPr>
          <p:cNvSpPr/>
          <p:nvPr/>
        </p:nvSpPr>
        <p:spPr>
          <a:xfrm>
            <a:off x="6082015" y="2731093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C9E0CD8B-0E3F-476E-CD05-7D904D5F38C3}"/>
              </a:ext>
            </a:extLst>
          </p:cNvPr>
          <p:cNvSpPr/>
          <p:nvPr/>
        </p:nvSpPr>
        <p:spPr>
          <a:xfrm>
            <a:off x="6082016" y="1671639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52AD4DFF-F22A-9443-039B-0403BB511D8D}"/>
              </a:ext>
            </a:extLst>
          </p:cNvPr>
          <p:cNvSpPr/>
          <p:nvPr/>
        </p:nvSpPr>
        <p:spPr>
          <a:xfrm>
            <a:off x="10065047" y="2724646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08A8EA09-4AB9-82B3-C552-8405D91A9862}"/>
              </a:ext>
            </a:extLst>
          </p:cNvPr>
          <p:cNvSpPr/>
          <p:nvPr/>
        </p:nvSpPr>
        <p:spPr>
          <a:xfrm>
            <a:off x="10069019" y="1651313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B0741FB5-0005-E043-C749-0AF0A0379DD3}"/>
              </a:ext>
            </a:extLst>
          </p:cNvPr>
          <p:cNvSpPr/>
          <p:nvPr/>
        </p:nvSpPr>
        <p:spPr>
          <a:xfrm>
            <a:off x="1962935" y="1671639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8D2F2ADF-9F64-C9BD-A390-5E05DB5512D4}"/>
              </a:ext>
            </a:extLst>
          </p:cNvPr>
          <p:cNvSpPr/>
          <p:nvPr/>
        </p:nvSpPr>
        <p:spPr>
          <a:xfrm>
            <a:off x="1970023" y="2710547"/>
            <a:ext cx="121505" cy="16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34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Нормы бесплатной выдачи СИЗ работником</a:t>
            </a:r>
          </a:p>
        </p:txBody>
      </p:sp>
      <p:sp>
        <p:nvSpPr>
          <p:cNvPr id="5" name="Номер слайда 12">
            <a:extLst>
              <a:ext uri="{FF2B5EF4-FFF2-40B4-BE49-F238E27FC236}">
                <a16:creationId xmlns:a16="http://schemas.microsoft.com/office/drawing/2014/main" id="{6397736E-5FEA-4D1D-8BFE-A4516CB4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2DF55B0-CE14-44BF-95A9-DC24B63F1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451199"/>
              </p:ext>
            </p:extLst>
          </p:nvPr>
        </p:nvGraphicFramePr>
        <p:xfrm>
          <a:off x="68826" y="840768"/>
          <a:ext cx="12044517" cy="5868453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164079">
                  <a:extLst>
                    <a:ext uri="{9D8B030D-6E8A-4147-A177-3AD203B41FA5}">
                      <a16:colId xmlns:a16="http://schemas.microsoft.com/office/drawing/2014/main" val="472385133"/>
                    </a:ext>
                  </a:extLst>
                </a:gridCol>
                <a:gridCol w="1290731">
                  <a:extLst>
                    <a:ext uri="{9D8B030D-6E8A-4147-A177-3AD203B41FA5}">
                      <a16:colId xmlns:a16="http://schemas.microsoft.com/office/drawing/2014/main" val="4212018461"/>
                    </a:ext>
                  </a:extLst>
                </a:gridCol>
                <a:gridCol w="7145955">
                  <a:extLst>
                    <a:ext uri="{9D8B030D-6E8A-4147-A177-3AD203B41FA5}">
                      <a16:colId xmlns:a16="http://schemas.microsoft.com/office/drawing/2014/main" val="292313351"/>
                    </a:ext>
                  </a:extLst>
                </a:gridCol>
                <a:gridCol w="1349399">
                  <a:extLst>
                    <a:ext uri="{9D8B030D-6E8A-4147-A177-3AD203B41FA5}">
                      <a16:colId xmlns:a16="http://schemas.microsoft.com/office/drawing/2014/main" val="680633091"/>
                    </a:ext>
                  </a:extLst>
                </a:gridCol>
                <a:gridCol w="1094353">
                  <a:extLst>
                    <a:ext uri="{9D8B030D-6E8A-4147-A177-3AD203B41FA5}">
                      <a16:colId xmlns:a16="http://schemas.microsoft.com/office/drawing/2014/main" val="2831851222"/>
                    </a:ext>
                  </a:extLst>
                </a:gridCol>
              </a:tblGrid>
              <a:tr h="9397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Наименова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  </a:t>
                      </a:r>
                      <a:r>
                        <a:rPr lang="ru-RU" sz="1400" b="1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ние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профессии (должности)</a:t>
                      </a:r>
                      <a:endParaRPr lang="ru-RU" sz="1400" b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Тип СИЗ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Наименование СИЗ (с указанием конкретных данных о конструкции, классе защиты, категориях эффективности и/или эксплуатационных уровнях)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Нормы выдачи на год 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Основание выдачи СИЗ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23360"/>
                  </a:ext>
                </a:extLst>
              </a:tr>
              <a:tr h="511273"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Электро-монтер по ремонту воздушных линий электро-передачи</a:t>
                      </a:r>
                      <a:endParaRPr lang="ru-RU" sz="14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Одежда специальная защитная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Костюм для защиты от термических рисков электрической дуги (куртка, брюки): уровень защиты в зависимости от падающей энергии электрической дуги в кал/см</a:t>
                      </a:r>
                      <a:r>
                        <a:rPr lang="ru-RU" sz="1400" baseline="30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 шт. на 2 года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9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приложение № 1 к Приказу Минтруда России от 29.10.2021 № 767н,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п. 5293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1167296"/>
                  </a:ext>
                </a:extLst>
              </a:tr>
              <a:tr h="706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Белье специальное термостойкое для защиты от термических рисков электрической дуги (фуфайка не менее 1 уровня защиты/фуфайка-свитер не менее 1 уровня защиты, кальсоны/панталоны, не менее 1 уровня защиты)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 шт. на год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070204"/>
                  </a:ext>
                </a:extLst>
              </a:tr>
              <a:tr h="5582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Средства защиты ног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Обувь специальная кожаная для защиты от механических воздействий (ударов), скольжения, термических рисков электрической дуги: </a:t>
                      </a:r>
                      <a:r>
                        <a:rPr lang="ru-RU" sz="14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полусапоги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 пара на год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280874"/>
                  </a:ext>
                </a:extLst>
              </a:tr>
              <a:tr h="703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Обувь специальная диэлектрическая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дежурная, опр. документами изготовителя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925784"/>
                  </a:ext>
                </a:extLst>
              </a:tr>
              <a:tr h="317075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Средства защиты рук 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Перчатки термостойкие для защиты от термических рисков электрической дуги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 пар на год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471273"/>
                  </a:ext>
                </a:extLst>
              </a:tr>
              <a:tr h="661953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Перчатки специальные диэлектрические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дежурные, опр. документами изготовителя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361344"/>
                  </a:ext>
                </a:extLst>
              </a:tr>
              <a:tr h="520100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Средства защиты головы 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Подшлемник термостойкий для защиты от термических рисков электрической дуги, 1 уровень защиты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 шт. на год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339630"/>
                  </a:ext>
                </a:extLst>
              </a:tr>
              <a:tr h="274449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Каска защитная от повышенных температур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 шт. на 2 года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3741295"/>
                  </a:ext>
                </a:extLst>
              </a:tr>
              <a:tr h="547353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Средства защиты лица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Щиток защитный лицевой с термостойкой окантовкой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 шт. на 2 года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9696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430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268720" y="451771"/>
            <a:ext cx="82724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Нормы бесплатной выдачи СИЗ работником</a:t>
            </a:r>
          </a:p>
        </p:txBody>
      </p:sp>
      <p:sp>
        <p:nvSpPr>
          <p:cNvPr id="5" name="Номер слайда 12">
            <a:extLst>
              <a:ext uri="{FF2B5EF4-FFF2-40B4-BE49-F238E27FC236}">
                <a16:creationId xmlns:a16="http://schemas.microsoft.com/office/drawing/2014/main" id="{6397736E-5FEA-4D1D-8BFE-A4516CB4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2DF55B0-CE14-44BF-95A9-DC24B63F1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890871"/>
              </p:ext>
            </p:extLst>
          </p:nvPr>
        </p:nvGraphicFramePr>
        <p:xfrm>
          <a:off x="68826" y="839582"/>
          <a:ext cx="12074739" cy="5916928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163950">
                  <a:extLst>
                    <a:ext uri="{9D8B030D-6E8A-4147-A177-3AD203B41FA5}">
                      <a16:colId xmlns:a16="http://schemas.microsoft.com/office/drawing/2014/main" val="472385133"/>
                    </a:ext>
                  </a:extLst>
                </a:gridCol>
                <a:gridCol w="1321882">
                  <a:extLst>
                    <a:ext uri="{9D8B030D-6E8A-4147-A177-3AD203B41FA5}">
                      <a16:colId xmlns:a16="http://schemas.microsoft.com/office/drawing/2014/main" val="4212018461"/>
                    </a:ext>
                  </a:extLst>
                </a:gridCol>
                <a:gridCol w="6508319">
                  <a:extLst>
                    <a:ext uri="{9D8B030D-6E8A-4147-A177-3AD203B41FA5}">
                      <a16:colId xmlns:a16="http://schemas.microsoft.com/office/drawing/2014/main" val="292313351"/>
                    </a:ext>
                  </a:extLst>
                </a:gridCol>
                <a:gridCol w="1192193">
                  <a:extLst>
                    <a:ext uri="{9D8B030D-6E8A-4147-A177-3AD203B41FA5}">
                      <a16:colId xmlns:a16="http://schemas.microsoft.com/office/drawing/2014/main" val="4192682711"/>
                    </a:ext>
                  </a:extLst>
                </a:gridCol>
                <a:gridCol w="1888395">
                  <a:extLst>
                    <a:ext uri="{9D8B030D-6E8A-4147-A177-3AD203B41FA5}">
                      <a16:colId xmlns:a16="http://schemas.microsoft.com/office/drawing/2014/main" val="704993462"/>
                    </a:ext>
                  </a:extLst>
                </a:gridCol>
              </a:tblGrid>
              <a:tr h="9683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Наименова-ние</a:t>
                      </a:r>
                      <a:r>
                        <a:rPr lang="ru-RU" sz="14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профессии (должности)</a:t>
                      </a:r>
                      <a:endParaRPr lang="ru-RU" sz="1400" b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 anchor="ctr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Тип СИЗ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Наименование СИЗ (с указанием конкретных данных о конструкции, классе защиты, категориях эффективности и/или эксплуатационных уровнях)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Нормы выдачи на год 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Основание выдачи СИЗ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23360"/>
                  </a:ext>
                </a:extLst>
              </a:tr>
              <a:tr h="611702">
                <a:tc rowSpan="6"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Электро-монтер по ремонту воздушных линий электро-передачи</a:t>
                      </a:r>
                      <a:endParaRPr lang="ru-RU" sz="14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При идентификации на рабочем месте опасностей, связанных с воздействием: термических рисков электрической дуги и биологического фактора, наличия на рабочем месте паукообразных и кровососущих насекомых, способных являться переносчиками тяжелых инфекций (взамен соответствующих СИЗ, обеспечивающих защиту от указанных опасностей по отдельности):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941651"/>
                  </a:ext>
                </a:extLst>
              </a:tr>
              <a:tr h="611702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1071563">
                        <a:lnSpc>
                          <a:spcPct val="1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Одежда специальная защитная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Костюм для защиты от термических рисков электрической дуги, вредных биологических факторов паукообразных (клещей) и насекомых (куртка, брюки): уровень защиты в зависимости от падающей энергии электрической дуги в кал/см</a:t>
                      </a:r>
                      <a:r>
                        <a:rPr lang="ru-RU" sz="1400" baseline="30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 шт. на 2 года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приложение № 2 к Приказу Минтруда России от 29.10.2021 № 767н, п. 3.5; 8.3</a:t>
                      </a:r>
                      <a:r>
                        <a:rPr lang="ru-RU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203587"/>
                  </a:ext>
                </a:extLst>
              </a:tr>
              <a:tr h="5667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Средства защиты ног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Обувь специальная кожаная для защиты от механических воздействий (ударов), скольжения, термических рисков электрической дуги, вредных биологических факторов (клещей и кровососущих насекомых): </a:t>
                      </a:r>
                      <a:r>
                        <a:rPr lang="ru-RU" sz="14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полусапоги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 пара на год</a:t>
                      </a: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6988679"/>
                  </a:ext>
                </a:extLst>
              </a:tr>
              <a:tr h="566707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Средства защиты головы 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Головной убор (накомарник или сетка </a:t>
                      </a:r>
                      <a:r>
                        <a:rPr lang="ru-RU" sz="14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наголовная</a:t>
                      </a: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) для защиты от вредных биологических факторов (кровососущих насекомых), термостойкий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 шт. на год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приложение № 2 к Приказу Минтруда России от 29.10.2021 № 767н, п. 3.6; 8.3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354379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При идентификации на рабочем месте опасности, связанной с воздействием повышенных концентраций паров вредных жидкостей, газов в воздухе рабочей зоны (а также пыль, туман, дым), дополнительно: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847481"/>
                  </a:ext>
                </a:extLst>
              </a:tr>
              <a:tr h="566707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Средства защиты органов дыхания 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Противоаэрозольные</a:t>
                      </a: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4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противоаэрозольные</a:t>
                      </a: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с дополнительной защитой от газов и паров средства индивидуальной защиты органов дыхания с фильтрующей лицевой частью - фильтрующие полумаски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опр. документами изготовителя</a:t>
                      </a:r>
                    </a:p>
                  </a:txBody>
                  <a:tcPr marL="26617" marR="26617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приложение № 2 к Приказу Минтруда России от 29.10.2021 № 767н, п.6.4.1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349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668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3114585" y="540262"/>
            <a:ext cx="827249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Нормы бесплатной выдачи СИЗ и СС работниками позволяют: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80AA6D-318D-4EE4-90EC-81BD544AA2D3}"/>
              </a:ext>
            </a:extLst>
          </p:cNvPr>
          <p:cNvSpPr txBox="1"/>
          <p:nvPr/>
        </p:nvSpPr>
        <p:spPr>
          <a:xfrm>
            <a:off x="281202" y="1434034"/>
            <a:ext cx="11204196" cy="367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defRPr/>
            </a:pPr>
            <a:endParaRPr lang="ru-RU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ru-RU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itchFamily="18" charset="0"/>
              </a:rPr>
              <a:t>	обеспечить аналогичную или улучшенную защиту работников</a:t>
            </a:r>
          </a:p>
          <a:p>
            <a:pPr algn="just">
              <a:spcBef>
                <a:spcPts val="600"/>
              </a:spcBef>
              <a:defRPr/>
            </a:pPr>
            <a:endParaRPr lang="ru-RU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ru-RU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itchFamily="18" charset="0"/>
              </a:rPr>
              <a:t>	не выдавать избыточных СИЗ работникам при низком уровне риска, но при этом выдавать СИЗ при наличии реальных рисков</a:t>
            </a:r>
          </a:p>
          <a:p>
            <a:pPr algn="just">
              <a:spcBef>
                <a:spcPts val="600"/>
              </a:spcBef>
              <a:defRPr/>
            </a:pPr>
            <a:endParaRPr lang="ru-RU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ru-RU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itchFamily="18" charset="0"/>
              </a:rPr>
              <a:t>	формировать перечень СИЗ только с учетом второго приложения, то есть на основании ОПР и СОУТ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endParaRPr lang="ru-RU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ru-RU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itchFamily="18" charset="0"/>
              </a:rPr>
              <a:t>	обеспечивать </a:t>
            </a:r>
            <a:r>
              <a:rPr lang="ru-RU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itchFamily="18" charset="0"/>
              </a:rPr>
              <a:t>СИЗами</a:t>
            </a:r>
            <a:r>
              <a:rPr lang="ru-RU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itchFamily="18" charset="0"/>
              </a:rPr>
              <a:t> руководителей, специалистов, инженерно-технических работников, бригадиров, мастеров на основании анализа реальной необходимости в них</a:t>
            </a:r>
          </a:p>
        </p:txBody>
      </p:sp>
      <p:sp>
        <p:nvSpPr>
          <p:cNvPr id="5" name="Номер слайда 12">
            <a:extLst>
              <a:ext uri="{FF2B5EF4-FFF2-40B4-BE49-F238E27FC236}">
                <a16:creationId xmlns:a16="http://schemas.microsoft.com/office/drawing/2014/main" id="{23A41B03-8EEF-4C49-836E-B8933C087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842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BDD84-EC73-C342-BB1E-BA83D6DD292C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70066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252B6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1017697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3119</TotalTime>
  <Words>1266</Words>
  <Application>Microsoft Office PowerPoint</Application>
  <PresentationFormat>Широкоэкранный</PresentationFormat>
  <Paragraphs>173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Roboto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 k</dc:creator>
  <cp:lastModifiedBy>Stanislav Glembotski</cp:lastModifiedBy>
  <cp:revision>113</cp:revision>
  <dcterms:created xsi:type="dcterms:W3CDTF">2022-04-06T14:14:41Z</dcterms:created>
  <dcterms:modified xsi:type="dcterms:W3CDTF">2024-07-04T05:37:53Z</dcterms:modified>
</cp:coreProperties>
</file>