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sldIdLst>
    <p:sldId id="275" r:id="rId2"/>
    <p:sldId id="268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63AD"/>
    <a:srgbClr val="292D65"/>
    <a:srgbClr val="252B62"/>
    <a:srgbClr val="242C96"/>
    <a:srgbClr val="F57B20"/>
    <a:srgbClr val="05D8FF"/>
    <a:srgbClr val="00AED8"/>
    <a:srgbClr val="005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5"/>
    <p:restoredTop sz="94626"/>
  </p:normalViewPr>
  <p:slideViewPr>
    <p:cSldViewPr snapToGrid="0" snapToObjects="1">
      <p:cViewPr varScale="1">
        <p:scale>
          <a:sx n="64" d="100"/>
          <a:sy n="64" d="100"/>
        </p:scale>
        <p:origin x="7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u="none" strike="noStrike" kern="1200" spc="0" baseline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Объектовые системы</a:t>
            </a:r>
          </a:p>
        </c:rich>
      </c:tx>
      <c:layout>
        <c:manualLayout>
          <c:xMode val="edge"/>
          <c:yMode val="edge"/>
          <c:x val="0.35016696581097456"/>
          <c:y val="6.99490787554053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6152122409342186"/>
          <c:y val="0.20877580688481664"/>
          <c:w val="0.31067011460944083"/>
          <c:h val="0.6825167153675112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Оборудование ПС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D6-4F6E-A065-B4AA4D4CEFB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D6-4F6E-A065-B4AA4D4CEFB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DD6-4F6E-A065-B4AA4D4CEFBF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DD6-4F6E-A065-B4AA4D4CEFBF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DD6-4F6E-A065-B4AA4D4CEFBF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DD6-4F6E-A065-B4AA4D4CEFBF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DD6-4F6E-A065-B4AA4D4CEFBF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DD6-4F6E-A065-B4AA4D4CEFBF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DD6-4F6E-A065-B4AA4D4CEFBF}"/>
              </c:ext>
            </c:extLst>
          </c:dPt>
          <c:dPt>
            <c:idx val="9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DD6-4F6E-A065-B4AA4D4CEFBF}"/>
              </c:ext>
            </c:extLst>
          </c:dPt>
          <c:dPt>
            <c:idx val="1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2DD6-4F6E-A065-B4AA4D4CEFBF}"/>
              </c:ext>
            </c:extLst>
          </c:dPt>
          <c:dPt>
            <c:idx val="11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2DD6-4F6E-A065-B4AA4D4CEFBF}"/>
              </c:ext>
            </c:extLst>
          </c:dPt>
          <c:dPt>
            <c:idx val="1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2DD6-4F6E-A065-B4AA4D4CEFBF}"/>
              </c:ext>
            </c:extLst>
          </c:dPt>
          <c:dLbls>
            <c:dLbl>
              <c:idx val="0"/>
              <c:layout>
                <c:manualLayout>
                  <c:x val="-0.16773271760181457"/>
                  <c:y val="3.970736078788775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Систем РЗА</a:t>
                    </a:r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 </a:t>
                    </a:r>
                    <a:fld id="{54127D29-BA4F-4B6F-8EA5-767DF2E0C503}" type="VALUE">
                      <a:rPr lang="en-US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l">
                        <a:defRPr/>
                      </a:pPr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290383114994183"/>
                      <c:h val="0.1822878176179017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DD6-4F6E-A065-B4AA4D4CEFBF}"/>
                </c:ext>
              </c:extLst>
            </c:dLbl>
            <c:dLbl>
              <c:idx val="1"/>
              <c:layout>
                <c:manualLayout>
                  <c:x val="0.11227991819670204"/>
                  <c:y val="2.711944250681417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Систем АИСКУЭ; </a:t>
                    </a:r>
                    <a:fld id="{32F8D27F-EAB1-4783-81C2-EC3FC70E9105}" type="VALUE">
                      <a:rPr lang="en-US" sz="1300" b="1" kern="1200" smtClean="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l">
                        <a:defRPr/>
                      </a:pPr>
                      <a:t>[ЗНАЧЕНИЕ]</a:t>
                    </a:fld>
                    <a:endParaRPr lang="ru-RU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10810679843298"/>
                      <c:h val="0.144825047925972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DD6-4F6E-A065-B4AA4D4CEFBF}"/>
                </c:ext>
              </c:extLst>
            </c:dLbl>
            <c:dLbl>
              <c:idx val="2"/>
              <c:layout>
                <c:manualLayout>
                  <c:x val="0.22971483217509406"/>
                  <c:y val="-4.731849445218611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Комплектов оконечного оборудования СДТУ; </a:t>
                    </a:r>
                    <a:fld id="{3EC2C6E5-8FAB-4027-96B8-6C087FB985A9}" type="VALUE">
                      <a:rPr lang="ru-RU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l">
                        <a:defRPr/>
                      </a:pPr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153214086321086"/>
                      <c:h val="0.139213894174398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DD6-4F6E-A065-B4AA4D4CEFBF}"/>
                </c:ext>
              </c:extLst>
            </c:dLbl>
            <c:dLbl>
              <c:idx val="3"/>
              <c:layout>
                <c:manualLayout>
                  <c:x val="-7.2709943089943774E-2"/>
                  <c:y val="6.927194316208067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Систем ТМ</a:t>
                    </a:r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 </a:t>
                    </a:r>
                    <a:fld id="{0CF07B6E-7E9B-492B-BA0A-F76BF7F1E2FA}" type="VALUE">
                      <a:rPr lang="en-US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l">
                        <a:defRPr/>
                      </a:pPr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85211348445225"/>
                      <c:h val="0.1003119683554126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DD6-4F6E-A065-B4AA4D4CEFBF}"/>
                </c:ext>
              </c:extLst>
            </c:dLbl>
            <c:dLbl>
              <c:idx val="4"/>
              <c:layout>
                <c:manualLayout>
                  <c:x val="-8.4870901588786476E-2"/>
                  <c:y val="0.16767205642839811"/>
                </c:manualLayout>
              </c:layout>
              <c:tx>
                <c:rich>
                  <a:bodyPr/>
                  <a:lstStyle/>
                  <a:p>
                    <a:fld id="{F3F90574-5EB5-4458-A242-D6E8FE6C886F}" type="CATEGORYNAME">
                      <a:rPr lang="ru-RU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/>
                      <a:t>[ИМЯ КАТЕГОРИИ]</a:t>
                    </a:fld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 </a:t>
                    </a:r>
                    <a:fld id="{4CF4E7C1-D69A-4AF4-AC14-89400D3BA293}" type="VALUE">
                      <a:rPr lang="ru-RU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/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41178438976407"/>
                      <c:h val="0.137758538631233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DD6-4F6E-A065-B4AA4D4CEFBF}"/>
                </c:ext>
              </c:extLst>
            </c:dLbl>
            <c:dLbl>
              <c:idx val="5"/>
              <c:layout>
                <c:manualLayout>
                  <c:x val="-0.11162465571565566"/>
                  <c:y val="5.554779783517482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FF19A48-31A7-4773-B23F-C6A8C705C6A6}" type="CATEGORYNAME">
                      <a:rPr lang="ru-RU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l">
                        <a:defRPr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2E192210-2639-491D-9904-BBDD675BEDF4}" type="VALUE">
                      <a:rPr lang="ru-RU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l">
                        <a:defRPr/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20111095828458"/>
                      <c:h val="9.249737002479482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DD6-4F6E-A065-B4AA4D4CEFBF}"/>
                </c:ext>
              </c:extLst>
            </c:dLbl>
            <c:dLbl>
              <c:idx val="6"/>
              <c:layout>
                <c:manualLayout>
                  <c:x val="4.2071095754148927E-2"/>
                  <c:y val="1.619941610853104E-7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Комплектов РЗА</a:t>
                    </a:r>
                    <a:r>
                      <a:rPr lang="ru-RU" baseline="0" dirty="0"/>
                      <a:t>; </a:t>
                    </a:r>
                    <a:fld id="{F83C6C40-D5FF-4F1D-853F-3CFBEB5C4561}" type="VALUE">
                      <a:rPr lang="en-US" sz="13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163966048529278"/>
                      <c:h val="0.137758538631233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2DD6-4F6E-A065-B4AA4D4CEFBF}"/>
                </c:ext>
              </c:extLst>
            </c:dLbl>
            <c:dLbl>
              <c:idx val="7"/>
              <c:layout>
                <c:manualLayout>
                  <c:x val="4.4495126352060321E-2"/>
                  <c:y val="-8.6968185318729886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Систем АИСКУЭ</a:t>
                    </a:r>
                    <a:r>
                      <a:rPr lang="ru-RU" baseline="0" dirty="0"/>
                      <a:t>; </a:t>
                    </a:r>
                    <a:fld id="{B459D2E3-A0FA-451B-9174-805E9A1A4F21}" type="VALUE">
                      <a:rPr lang="en-US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DD6-4F6E-A065-B4AA4D4CEFBF}"/>
                </c:ext>
              </c:extLst>
            </c:dLbl>
            <c:dLbl>
              <c:idx val="8"/>
              <c:layout>
                <c:manualLayout>
                  <c:x val="-4.5053315547966249E-3"/>
                  <c:y val="6.3725587074939471E-2"/>
                </c:manualLayout>
              </c:layout>
              <c:tx>
                <c:rich>
                  <a:bodyPr/>
                  <a:lstStyle/>
                  <a:p>
                    <a:fld id="{F0B08AD5-9EB3-4719-BC30-004B41CEE87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AE62E3B3-834E-4F43-ABC2-8F82AB531A9A}" type="VALUE">
                      <a:rPr lang="ru-RU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2DD6-4F6E-A065-B4AA4D4CEFBF}"/>
                </c:ext>
              </c:extLst>
            </c:dLbl>
            <c:dLbl>
              <c:idx val="9"/>
              <c:layout>
                <c:manualLayout>
                  <c:x val="-0.15189913366382263"/>
                  <c:y val="0.43615307929840974"/>
                </c:manualLayout>
              </c:layout>
              <c:tx>
                <c:rich>
                  <a:bodyPr/>
                  <a:lstStyle/>
                  <a:p>
                    <a:fld id="{EE3254A2-11AC-4007-A24A-68961BBCC451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BE342FA3-A6CC-4405-B22F-6E7B9F49DFD3}" type="VALUE">
                      <a:rPr lang="ru-RU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2DD6-4F6E-A065-B4AA4D4CEFBF}"/>
                </c:ext>
              </c:extLst>
            </c:dLbl>
            <c:dLbl>
              <c:idx val="10"/>
              <c:layout>
                <c:manualLayout>
                  <c:x val="5.5545544722473469E-3"/>
                  <c:y val="-3.8341150500185968E-3"/>
                </c:manualLayout>
              </c:layout>
              <c:tx>
                <c:rich>
                  <a:bodyPr/>
                  <a:lstStyle/>
                  <a:p>
                    <a:fld id="{EA845F6B-7AC9-4DF4-A93B-67EE2B23E15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547196BF-185D-4AAE-8358-B98D83EE204C}" type="VALUE">
                      <a:rPr lang="ru-RU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2DD6-4F6E-A065-B4AA4D4CEFBF}"/>
                </c:ext>
              </c:extLst>
            </c:dLbl>
            <c:dLbl>
              <c:idx val="11"/>
              <c:layout>
                <c:manualLayout>
                  <c:x val="1.3886386180618366E-2"/>
                  <c:y val="7.0291297239277051E-17"/>
                </c:manualLayout>
              </c:layout>
              <c:tx>
                <c:rich>
                  <a:bodyPr/>
                  <a:lstStyle/>
                  <a:p>
                    <a:fld id="{8E13FB70-A4BF-48D4-9039-319A97C86F5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AAD29766-BE99-47D9-8186-3258DA4DF335}" type="VALUE">
                      <a:rPr lang="ru-RU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2DD6-4F6E-A065-B4AA4D4CEFBF}"/>
                </c:ext>
              </c:extLst>
            </c:dLbl>
            <c:dLbl>
              <c:idx val="12"/>
              <c:layout>
                <c:manualLayout>
                  <c:x val="2.4995495125113058E-2"/>
                  <c:y val="7.6682301000371936E-3"/>
                </c:manualLayout>
              </c:layout>
              <c:tx>
                <c:rich>
                  <a:bodyPr/>
                  <a:lstStyle/>
                  <a:p>
                    <a:fld id="{DA7FD760-A964-4754-93AD-1792D588D47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41B68A95-B818-4038-B506-FBA096B3B78B}" type="VALUE">
                      <a:rPr lang="ru-RU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2DD6-4F6E-A065-B4AA4D4CEF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Коплектов РЗА</c:v>
                </c:pt>
                <c:pt idx="1">
                  <c:v>Мониторинг АИСКУЭ</c:v>
                </c:pt>
                <c:pt idx="2">
                  <c:v>Комплектов оконечного оборудования СДТУ</c:v>
                </c:pt>
                <c:pt idx="3">
                  <c:v>Коплектов ТМ</c:v>
                </c:pt>
                <c:pt idx="4">
                  <c:v>Систем мониторинга</c:v>
                </c:pt>
                <c:pt idx="5">
                  <c:v>Систем АСУ ТП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525</c:v>
                </c:pt>
                <c:pt idx="1">
                  <c:v>2267</c:v>
                </c:pt>
                <c:pt idx="2">
                  <c:v>1500</c:v>
                </c:pt>
                <c:pt idx="3">
                  <c:v>725</c:v>
                </c:pt>
                <c:pt idx="4">
                  <c:v>270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2DD6-4F6E-A065-B4AA4D4CEF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94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Устройства</a:t>
            </a:r>
          </a:p>
        </c:rich>
      </c:tx>
      <c:layout>
        <c:manualLayout>
          <c:xMode val="edge"/>
          <c:yMode val="edge"/>
          <c:x val="0.366407667435658"/>
          <c:y val="3.80750342000750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7654190402693399"/>
          <c:y val="0.20927897577558394"/>
          <c:w val="0.47556788469549005"/>
          <c:h val="0.6968855521434594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Оборудование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37-4F97-924A-1DF246C9952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37-4F97-924A-1DF246C99527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37-4F97-924A-1DF246C99527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37-4F97-924A-1DF246C99527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737-4F97-924A-1DF246C99527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737-4F97-924A-1DF246C99527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737-4F97-924A-1DF246C99527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737-4F97-924A-1DF246C99527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737-4F97-924A-1DF246C99527}"/>
              </c:ext>
            </c:extLst>
          </c:dPt>
          <c:dPt>
            <c:idx val="9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737-4F97-924A-1DF246C99527}"/>
              </c:ext>
            </c:extLst>
          </c:dPt>
          <c:dPt>
            <c:idx val="1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737-4F97-924A-1DF246C99527}"/>
              </c:ext>
            </c:extLst>
          </c:dPt>
          <c:dPt>
            <c:idx val="11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737-4F97-924A-1DF246C9952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737-4F97-924A-1DF246C99527}"/>
              </c:ext>
            </c:extLst>
          </c:dPt>
          <c:dLbls>
            <c:dLbl>
              <c:idx val="0"/>
              <c:layout>
                <c:manualLayout>
                  <c:x val="-0.10614617491593334"/>
                  <c:y val="0.17774475276561158"/>
                </c:manualLayout>
              </c:layout>
              <c:tx>
                <c:rich>
                  <a:bodyPr/>
                  <a:lstStyle/>
                  <a:p>
                    <a:fld id="{1B7760CA-E393-432C-AD41-ECEADE6766FF}" type="CATEGORYNAME">
                      <a:rPr lang="ru-RU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/>
                      <a:t>[ИМЯ КАТЕГОРИИ]</a:t>
                    </a:fld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 </a:t>
                    </a:r>
                    <a:fld id="{778817EF-227F-427B-B09D-5BE8AA4D65FE}" type="VALUE">
                      <a:rPr lang="ru-RU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/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737-4F97-924A-1DF246C99527}"/>
                </c:ext>
              </c:extLst>
            </c:dLbl>
            <c:dLbl>
              <c:idx val="1"/>
              <c:layout>
                <c:manualLayout>
                  <c:x val="-0.11460521610184403"/>
                  <c:y val="7.5112148963924361E-2"/>
                </c:manualLayout>
              </c:layout>
              <c:tx>
                <c:rich>
                  <a:bodyPr/>
                  <a:lstStyle/>
                  <a:p>
                    <a:fld id="{FA9CEB85-DB84-4E32-9EC8-6886C9AF544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</a:t>
                    </a:r>
                    <a:r>
                      <a:rPr lang="ru-RU" baseline="0" dirty="0"/>
                      <a:t> </a:t>
                    </a:r>
                    <a:fld id="{A70DA3C4-E602-4D2C-80A4-4C3AC0568080}" type="VALUE">
                      <a:rPr lang="ru-RU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737-4F97-924A-1DF246C99527}"/>
                </c:ext>
              </c:extLst>
            </c:dLbl>
            <c:dLbl>
              <c:idx val="2"/>
              <c:layout>
                <c:manualLayout>
                  <c:x val="-6.9067234503624134E-2"/>
                  <c:y val="2.922933432548208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r>
                      <a:rPr lang="ru-RU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Систем шин</a:t>
                    </a:r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 </a:t>
                    </a:r>
                    <a:fld id="{5F8654CC-5B2D-49B0-9FD6-E51B0F965F05}" type="VALUE">
                      <a:rPr lang="en-US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>
                        <a:defRPr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defRPr>
                      </a:pPr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45178146024338"/>
                      <c:h val="0.127475214501851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737-4F97-924A-1DF246C99527}"/>
                </c:ext>
              </c:extLst>
            </c:dLbl>
            <c:dLbl>
              <c:idx val="3"/>
              <c:layout>
                <c:manualLayout>
                  <c:x val="-7.0826312434172672E-2"/>
                  <c:y val="-0.10526457801619478"/>
                </c:manualLayout>
              </c:layout>
              <c:tx>
                <c:rich>
                  <a:bodyPr/>
                  <a:lstStyle/>
                  <a:p>
                    <a:fld id="{0D4E8085-F50E-4CB1-A67D-6D7236DFF7BE}" type="CATEGORYNAME">
                      <a:rPr lang="ru-RU" sz="1200" b="0" i="0" u="none" strike="noStrike" kern="1200" baseline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513F2AA8-A36D-493F-91E4-E5BDDB7B6654}" type="VALUE">
                      <a:rPr lang="ru-RU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20322239835279"/>
                      <c:h val="0.127475214501851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737-4F97-924A-1DF246C99527}"/>
                </c:ext>
              </c:extLst>
            </c:dLbl>
            <c:dLbl>
              <c:idx val="4"/>
              <c:layout>
                <c:manualLayout>
                  <c:x val="-9.6292842488258507E-2"/>
                  <c:y val="-0.13694780332535961"/>
                </c:manualLayout>
              </c:layout>
              <c:tx>
                <c:rich>
                  <a:bodyPr/>
                  <a:lstStyle/>
                  <a:p>
                    <a:fld id="{3E547F99-CC2E-4D69-908C-42D47B56B3D0}" type="CATEGORYNAME">
                      <a:rPr lang="ru-RU" sz="1200" kern="12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A4073677-9C39-40F0-9EAA-CAD46E5F9146}" type="VALUE">
                      <a:rPr lang="ru-RU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737-4F97-924A-1DF246C99527}"/>
                </c:ext>
              </c:extLst>
            </c:dLbl>
            <c:dLbl>
              <c:idx val="5"/>
              <c:layout>
                <c:manualLayout>
                  <c:x val="0.16436269330830214"/>
                  <c:y val="0"/>
                </c:manualLayout>
              </c:layout>
              <c:tx>
                <c:rich>
                  <a:bodyPr/>
                  <a:lstStyle/>
                  <a:p>
                    <a:fld id="{C7320580-DE88-4BF8-BF8F-D658DCCE1DA0}" type="CATEGORYNAME">
                      <a:rPr lang="ru-RU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1A4F67DB-DA27-4F7B-B05F-09D754270467}" type="VALUE">
                      <a:rPr lang="ru-RU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737-4F97-924A-1DF246C99527}"/>
                </c:ext>
              </c:extLst>
            </c:dLbl>
            <c:dLbl>
              <c:idx val="6"/>
              <c:layout>
                <c:manualLayout>
                  <c:x val="4.8495863568550748E-2"/>
                  <c:y val="-1.40415929275175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fld id="{51A5CCF6-DB8E-40A5-8D5D-4DD84B407BAC}" type="CATEGORYNAME">
                      <a:rPr lang="ru-RU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>
                        <a:defRPr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 </a:t>
                    </a:r>
                    <a:fld id="{CF491932-8C97-497D-B6FC-5204F98004A0}" type="VALUE">
                      <a:rPr lang="ru-RU" sz="1300" b="1" i="0" u="none" strike="noStrike" kern="1200" baseline="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>
                        <a:defRPr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defRPr>
                      </a:pPr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659035130001541"/>
                      <c:h val="0.166387899454327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5737-4F97-924A-1DF246C99527}"/>
                </c:ext>
              </c:extLst>
            </c:dLbl>
            <c:dLbl>
              <c:idx val="7"/>
              <c:layout>
                <c:manualLayout>
                  <c:x val="-2.5011007024036226E-2"/>
                  <c:y val="2.88213018723622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sz="1197" b="0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fld id="{B96F7247-C306-4C8B-90C4-0FC3CD694554}" type="CATEGORYNAME">
                      <a:rPr lang="ru-RU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ctr" rtl="0"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 </a:t>
                    </a:r>
                    <a:fld id="{17E6AAF9-ED8C-41DF-88F2-C3D0CD215B06}" type="VALUE">
                      <a:rPr lang="ru-RU" sz="1300" b="1" i="0" u="none" strike="noStrike" kern="1200" baseline="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ctr" rtl="0"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defRPr>
                      </a:pPr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sz="1197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767408897439902"/>
                      <c:h val="0.1042590373492101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5737-4F97-924A-1DF246C99527}"/>
                </c:ext>
              </c:extLst>
            </c:dLbl>
            <c:dLbl>
              <c:idx val="8"/>
              <c:layout>
                <c:manualLayout>
                  <c:x val="8.4732705264630948E-2"/>
                  <c:y val="3.660221328064997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1197" b="0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fld id="{090F823F-8814-4B59-A395-F423A35B788D}" type="CATEGORYNAME">
                      <a:rPr lang="ru-RU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ctr" rtl="0"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 </a:t>
                    </a:r>
                    <a:fld id="{B8DF8393-E867-44D2-ACA7-C5D08B2A6C4A}" type="VALUE">
                      <a:rPr lang="ru-RU" sz="1300" b="1" i="0" u="none" strike="noStrike" kern="1200" baseline="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 algn="ctr" rtl="0">
                        <a:defRPr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defRPr>
                      </a:pPr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1197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5737-4F97-924A-1DF246C995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ОРУ 110кВ</c:v>
                </c:pt>
                <c:pt idx="1">
                  <c:v>КРУ 6 кВ</c:v>
                </c:pt>
                <c:pt idx="2">
                  <c:v>систем шин</c:v>
                </c:pt>
                <c:pt idx="3">
                  <c:v>КРУЭ 110кВ (ячеек)</c:v>
                </c:pt>
                <c:pt idx="4">
                  <c:v>КРУЭ 220кВ (ячеек)</c:v>
                </c:pt>
                <c:pt idx="5">
                  <c:v>КРУ 10 кВ</c:v>
                </c:pt>
                <c:pt idx="6">
                  <c:v>КРУ 20 кВ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</c:v>
                </c:pt>
                <c:pt idx="1">
                  <c:v>31</c:v>
                </c:pt>
                <c:pt idx="2">
                  <c:v>56</c:v>
                </c:pt>
                <c:pt idx="3">
                  <c:v>62</c:v>
                </c:pt>
                <c:pt idx="4">
                  <c:v>180</c:v>
                </c:pt>
                <c:pt idx="5">
                  <c:v>853</c:v>
                </c:pt>
                <c:pt idx="6">
                  <c:v>1229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5737-4F97-924A-1DF246C9952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49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Оборудование</a:t>
            </a:r>
          </a:p>
        </c:rich>
      </c:tx>
      <c:layout>
        <c:manualLayout>
          <c:xMode val="edge"/>
          <c:yMode val="edge"/>
          <c:x val="0.39620127335015948"/>
          <c:y val="5.93592944207189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7025348012519177"/>
          <c:y val="0.19008516074852411"/>
          <c:w val="0.50389343652849972"/>
          <c:h val="0.695640097960130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Оборудование ПС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33-4DE8-84D5-022C6C19EF4F}"/>
              </c:ext>
            </c:extLst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33-4DE8-84D5-022C6C19EF4F}"/>
              </c:ext>
            </c:extLst>
          </c:dPt>
          <c:dPt>
            <c:idx val="2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C33-4DE8-84D5-022C6C19EF4F}"/>
              </c:ext>
            </c:extLst>
          </c:dPt>
          <c:dPt>
            <c:idx val="3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C33-4DE8-84D5-022C6C19EF4F}"/>
              </c:ext>
            </c:extLst>
          </c:dPt>
          <c:dPt>
            <c:idx val="4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C33-4DE8-84D5-022C6C19EF4F}"/>
              </c:ext>
            </c:extLst>
          </c:dPt>
          <c:dPt>
            <c:idx val="5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C33-4DE8-84D5-022C6C19EF4F}"/>
              </c:ext>
            </c:extLst>
          </c:dPt>
          <c:dPt>
            <c:idx val="6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C33-4DE8-84D5-022C6C19EF4F}"/>
              </c:ext>
            </c:extLst>
          </c:dPt>
          <c:dPt>
            <c:idx val="7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C33-4DE8-84D5-022C6C19EF4F}"/>
              </c:ext>
            </c:extLst>
          </c:dPt>
          <c:dPt>
            <c:idx val="8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9C33-4DE8-84D5-022C6C19EF4F}"/>
              </c:ext>
            </c:extLst>
          </c:dPt>
          <c:dPt>
            <c:idx val="9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9C33-4DE8-84D5-022C6C19EF4F}"/>
              </c:ext>
            </c:extLst>
          </c:dPt>
          <c:dPt>
            <c:idx val="1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9C33-4DE8-84D5-022C6C19EF4F}"/>
              </c:ext>
            </c:extLst>
          </c:dPt>
          <c:dPt>
            <c:idx val="11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9C33-4DE8-84D5-022C6C19EF4F}"/>
              </c:ext>
            </c:extLst>
          </c:dPt>
          <c:dPt>
            <c:idx val="12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9C33-4DE8-84D5-022C6C19EF4F}"/>
              </c:ext>
            </c:extLst>
          </c:dPt>
          <c:dLbls>
            <c:dLbl>
              <c:idx val="0"/>
              <c:layout>
                <c:manualLayout>
                  <c:x val="-8.8527789392288003E-2"/>
                  <c:y val="-9.597218782037925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C8115B9-ED03-49DF-8035-DD7709AAEE9D}" type="CATEGORYNAME">
                      <a:rPr lang="ru-RU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74FD8044-F9BD-4155-ACBA-BCCCE1F58D05}" type="VALUE">
                      <a:rPr lang="ru-RU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>
                        <a:defRPr/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673585513022152"/>
                      <c:h val="0.1411581630361739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C33-4DE8-84D5-022C6C19EF4F}"/>
                </c:ext>
              </c:extLst>
            </c:dLbl>
            <c:dLbl>
              <c:idx val="1"/>
              <c:layout>
                <c:manualLayout>
                  <c:x val="-0.62211010089170282"/>
                  <c:y val="0.1003397447960305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AB5C33E-EEC0-488E-8FA9-4906698B4B1C}" type="CATEGORYNAME">
                      <a:rPr lang="ru-RU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>
                        <a:defRPr/>
                      </a:pPr>
                      <a:t>[ИМЯ КАТЕГОРИИ]</a:t>
                    </a:fld>
                    <a:r>
                      <a:rPr lang="ru-RU" baseline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; </a:t>
                    </a:r>
                    <a:fld id="{73054A31-F1AC-404F-B52A-9B8ECB306CB6}" type="VALUE">
                      <a:rPr lang="ru-RU" sz="1300" b="1" kern="120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pPr>
                        <a:defRPr/>
                      </a:pPr>
                      <a:t>[ЗНАЧЕНИЕ]</a:t>
                    </a:fld>
                    <a:endParaRPr lang="ru-RU" baseline="0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674486487999539"/>
                      <c:h val="0.1523131768686996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C33-4DE8-84D5-022C6C19EF4F}"/>
                </c:ext>
              </c:extLst>
            </c:dLbl>
            <c:dLbl>
              <c:idx val="2"/>
              <c:layout>
                <c:manualLayout>
                  <c:x val="-4.4436435777978775E-2"/>
                  <c:y val="5.664709274501176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51473C9-3E22-4F6D-93EB-D81901D214B8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92DFD96A-AC25-4A6F-9B7D-674C424CA20C}" type="VALUE">
                      <a:rPr lang="ru-RU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>
                        <a:defRPr/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61410979298569"/>
                      <c:h val="0.105335489376052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C33-4DE8-84D5-022C6C19EF4F}"/>
                </c:ext>
              </c:extLst>
            </c:dLbl>
            <c:dLbl>
              <c:idx val="3"/>
              <c:layout>
                <c:manualLayout>
                  <c:x val="0"/>
                  <c:y val="-0.2762260748000613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A9387A1-CCBF-4AEE-B860-020AC058F7C5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9ECCB867-0538-4D13-A9EA-E3898F29872B}" type="VALUE">
                      <a:rPr lang="ru-RU" sz="1300" b="1" kern="120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>
                        <a:defRPr/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335954324942309"/>
                      <c:h val="0.166553957772807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C33-4DE8-84D5-022C6C19EF4F}"/>
                </c:ext>
              </c:extLst>
            </c:dLbl>
            <c:dLbl>
              <c:idx val="4"/>
              <c:layout>
                <c:manualLayout>
                  <c:x val="-0.52212822973287409"/>
                  <c:y val="0.3178374421302833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860F484-7A44-404E-BA46-59BC82B09A9B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6FC5A0DD-90BA-4B66-BB38-39C9D2BD8D71}" type="VALUE">
                      <a:rPr lang="ru-RU" sz="13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rPr>
                      <a:pPr>
                        <a:defRPr/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397119154378123"/>
                      <c:h val="0.132046922322640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C33-4DE8-84D5-022C6C19EF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Трансформаторов</c:v>
                </c:pt>
                <c:pt idx="1">
                  <c:v>Коммутационных аппаратов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146</c:v>
                </c:pt>
                <c:pt idx="1">
                  <c:v>7080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9C33-4DE8-84D5-022C6C19EF4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03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23DD9-9B11-9142-95B5-DCBF81C4817B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0AAC6-4D8D-1448-AD7F-85CA8B6BC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0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30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843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478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4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548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415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037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42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802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75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077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72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455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0AAC6-4D8D-1448-AD7F-85CA8B6BCCD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26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77CE9-9EFD-B84C-8193-4ABB6544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7A66A4-1CF6-0049-9DF5-720F641DB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4F387-FEEF-714B-983E-407F6EB4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A7A55-2A76-774F-B30F-A9AA51AB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13A07-83E8-5645-9537-F5B2206F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7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BD3F-2431-7648-8829-81029A7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C785C-CBA5-AE48-B0F6-AD20E7A3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F2FC7-C1CC-7044-9220-84DEECBB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871E39-77E4-CC40-89A7-6C97191C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37CF-5AEE-1648-9E8A-78DBDE40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8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36B7C-3AEA-7741-AE5F-3ADB37EF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67539-C75B-BB43-830C-67842BE24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248966-0519-F64A-BECA-F18D9E241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37A43-2A0D-4244-BD5B-730BDBA5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3101C3-23BE-B142-8343-EFB35AE9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06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FE214-9BB6-A44D-9F9E-6D579012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2FA10-D938-7544-8AA2-EA10D02B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2D438-116E-224A-BFD9-07E568000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4381C-8E4A-964B-8DE9-AD91BEA5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B20B4-8208-8C4F-89B1-363D38F5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ABA92-7BEF-E647-9735-E847CA21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1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7376-BBF2-6846-A9F4-628CA8F8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38898-847E-9A4C-9F27-7DF4412F5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FFA093-FDB7-1740-9468-BBB494C35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4DE93E-02D1-D54E-8F11-730196F79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F4C202-7C90-E64C-BC36-24CE6C5B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98062-8D47-C846-9B27-DC66748B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A38607-1960-6A42-85AA-D22E48FA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980BE-4A7B-224A-AE09-DCC10A23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8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EB756-1D71-EA41-9D91-2D6DDAEC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0E8688-76EC-5548-9719-A26B9AD6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9AF663-F65F-774A-B35D-04580451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0D7239-ED48-E44B-BB7F-D6DDBA78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A3562A-7F6F-6741-A03E-637FE57C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CCDA-AD96-CD4F-918A-DB905658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3A2F8E-14C4-3A4F-BF80-DC924F4F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5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E4E99-85AC-0649-BD81-CEAE1CC5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B903C-E6E5-7D4E-8813-2DE69BC8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6F8804-A8A7-7841-AFDD-73B11E17F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8831A-2FA3-6D40-AFA1-4CBD9DF1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76C06-9A67-9A47-B44C-02C1B96A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24DC23-DDCF-C643-8CF9-61BC73D6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5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44E2F-EE88-6347-98EC-58C88B52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8A75D3-5134-C945-8312-65C4B7D61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5F7885-FE03-F749-8EB0-75CE8BF79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9D6331-7DD6-D845-B189-C42B65D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25C94C-E82D-FD4B-BB9B-D77CA57A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8BBEF-7D7C-E447-9BFB-2A82C01A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D848-0828-D043-8E3F-EF6A2D3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0FCC5D-EC4C-8D45-ABEE-678142718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DC6FC-FA42-2748-B4C0-8B25AF67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E0C84A-930C-1E42-92BE-644F8034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D2D13-8322-A949-8445-4890B87B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0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87B505-FF14-A94E-84FB-3F4DB1D33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38E6AC-757F-AD47-858C-B4039BBC2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047CD-C8FD-A849-9C8F-2AF485D8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82E943-3DED-1A4F-AF19-A9A3D35A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288F5-1553-E642-9675-FCD9D672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BCF6-4E1E-6942-A6C9-A85A0D6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1E9EB-7831-E04A-A798-E6B52386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BEA4A-CA54-6044-9212-992283143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F4304-F343-7549-A2B2-BC423FA7D99F}" type="datetimeFigureOut">
              <a:rPr lang="ru-RU" smtClean="0"/>
              <a:t>04.07.2024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A8287-69BD-E644-A49E-DA6D29D8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3DD0F-DBD8-0E4F-ACBF-FB4865A13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DD84-EC73-C342-BB1E-BA83D6DD29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7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wmf"/><Relationship Id="rId12" Type="http://schemas.openxmlformats.org/officeDocument/2006/relationships/image" Target="../media/image1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98D9C-3943-20DF-A85F-EE17F4DFC10D}"/>
              </a:ext>
            </a:extLst>
          </p:cNvPr>
          <p:cNvSpPr txBox="1"/>
          <p:nvPr/>
        </p:nvSpPr>
        <p:spPr>
          <a:xfrm>
            <a:off x="789799" y="4702114"/>
            <a:ext cx="7006664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Организация автоматизированной диагностики и мониторинга оборудования, устройств и систем в АО «ОЭК»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67AE9-B8AD-48E3-F387-FE1429844B42}"/>
              </a:ext>
            </a:extLst>
          </p:cNvPr>
          <p:cNvSpPr txBox="1"/>
          <p:nvPr/>
        </p:nvSpPr>
        <p:spPr>
          <a:xfrm>
            <a:off x="8539238" y="4790528"/>
            <a:ext cx="3505617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Богданов Евгений Александрович </a:t>
            </a:r>
          </a:p>
          <a:p>
            <a:r>
              <a:rPr lang="ru-RU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АО «ОЭК»</a:t>
            </a:r>
          </a:p>
        </p:txBody>
      </p:sp>
    </p:spTree>
    <p:extLst>
      <p:ext uri="{BB962C8B-B14F-4D97-AF65-F5344CB8AC3E}">
        <p14:creationId xmlns:p14="http://schemas.microsoft.com/office/powerpoint/2010/main" val="98959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9" name="Picture 2" descr="C:\Users\marchenkodv\Desktop\UNECO_2018_xz-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701" y="939860"/>
            <a:ext cx="3968832" cy="380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Объект 4"/>
          <p:cNvSpPr txBox="1">
            <a:spLocks/>
          </p:cNvSpPr>
          <p:nvPr/>
        </p:nvSpPr>
        <p:spPr>
          <a:xfrm>
            <a:off x="959864" y="907216"/>
            <a:ext cx="6865290" cy="914873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38" indent="15875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ru-RU" sz="1800" b="1" dirty="0">
                <a:solidFill>
                  <a:srgbClr val="2163A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АО «Объединенная энергетическая компания»</a:t>
            </a:r>
            <a:r>
              <a:rPr lang="ru-RU" sz="1100" b="1" dirty="0">
                <a:solidFill>
                  <a:srgbClr val="2163A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</a:t>
            </a: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spc="-2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обеспечивает передачу и распределение электроэнергии, </a:t>
            </a:r>
            <a:r>
              <a:rPr lang="ru-RU" sz="1800" spc="-6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эксплуатирует наружное и архитектурное освещение </a:t>
            </a:r>
            <a:r>
              <a:rPr lang="ru-RU" sz="1800" spc="-6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г.Москвы</a:t>
            </a:r>
            <a:endParaRPr lang="ru-RU" sz="1800" spc="-6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257646" y="2627543"/>
            <a:ext cx="5440657" cy="915407"/>
          </a:xfrm>
          <a:prstGeom prst="roundRect">
            <a:avLst>
              <a:gd name="adj" fmla="val 7849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en-US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питающих центров 110-220 </a:t>
            </a:r>
            <a:r>
              <a:rPr lang="ru-RU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(8 630 МВА)</a:t>
            </a:r>
          </a:p>
          <a:p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422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км ЛЭП 110-220 </a:t>
            </a:r>
            <a:r>
              <a:rPr lang="ru-RU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2" name="Picture 2" descr="C:\Users\LomakinaIB\Desktop\EB2doL0WkAA0DL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019" y="2443294"/>
            <a:ext cx="759558" cy="50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9" b="11606"/>
          <a:stretch/>
        </p:blipFill>
        <p:spPr>
          <a:xfrm>
            <a:off x="6487072" y="3895151"/>
            <a:ext cx="776431" cy="511214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2CD7554-9861-45AC-8EAE-D2E83E05EF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81" y="2377597"/>
            <a:ext cx="396555" cy="36496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2CD7554-9861-45AC-8EAE-D2E83E05EF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5" y="3542375"/>
            <a:ext cx="365294" cy="364965"/>
          </a:xfrm>
          <a:prstGeom prst="rect">
            <a:avLst/>
          </a:prstGeom>
        </p:spPr>
      </p:pic>
      <p:pic>
        <p:nvPicPr>
          <p:cNvPr id="46" name="Picture 4" descr="https://1prime.ru/images/83268/61/83268610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145" y="3099409"/>
            <a:ext cx="776431" cy="51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8004F4B-188D-4FA5-B183-C88EA11B9FEC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7" y="1200879"/>
            <a:ext cx="323416" cy="327549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959864" y="2017271"/>
            <a:ext cx="629071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Имущественный комплекс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921964" y="4532138"/>
            <a:ext cx="633912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Эксплуатация электросетевого комплекса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257646" y="4891534"/>
            <a:ext cx="4120306" cy="386959"/>
          </a:xfrm>
          <a:prstGeom prst="roundRect">
            <a:avLst>
              <a:gd name="adj" fmla="val 7849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районов электрических сетей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932475" y="5267539"/>
            <a:ext cx="632861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Эксплуатация наружного и архитектурного освещения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932479" y="5660553"/>
            <a:ext cx="3552204" cy="647969"/>
          </a:xfrm>
          <a:prstGeom prst="roundRect">
            <a:avLst>
              <a:gd name="adj" fmla="val 7849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600"/>
              </a:spcAft>
            </a:pPr>
            <a:endParaRPr lang="ru-RU" sz="1300" b="1" dirty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53" name="Picture 5" descr="C:\Users\KorotkovMB\Documents\Мероприятия\2018\Новый год\Книга\Moscow2019_preview\_SBL8109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4"/>
          <a:stretch/>
        </p:blipFill>
        <p:spPr bwMode="auto">
          <a:xfrm>
            <a:off x="6513034" y="6214775"/>
            <a:ext cx="764678" cy="44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Июнь 2009 Twoi drug zdes Страница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898" y="5684862"/>
            <a:ext cx="764677" cy="44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61" y="5761961"/>
            <a:ext cx="331493" cy="331798"/>
          </a:xfrm>
          <a:prstGeom prst="rect">
            <a:avLst/>
          </a:prstGeom>
        </p:spPr>
      </p:pic>
      <p:sp>
        <p:nvSpPr>
          <p:cNvPr id="56" name="Скругленный прямоугольник 55"/>
          <p:cNvSpPr/>
          <p:nvPr/>
        </p:nvSpPr>
        <p:spPr>
          <a:xfrm>
            <a:off x="1257646" y="3876291"/>
            <a:ext cx="5559185" cy="581512"/>
          </a:xfrm>
          <a:prstGeom prst="roundRect">
            <a:avLst>
              <a:gd name="adj" fmla="val 7849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 </a:t>
            </a:r>
            <a:r>
              <a:rPr lang="en-US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720</a:t>
            </a:r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ТП и РТП 10-20/0,4 </a:t>
            </a:r>
            <a:r>
              <a:rPr lang="ru-RU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&gt;</a:t>
            </a:r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5</a:t>
            </a:r>
            <a:r>
              <a:rPr lang="en-US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тыс. км ЛЭП 10-20 </a:t>
            </a:r>
            <a:r>
              <a:rPr lang="ru-RU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959865" y="2388703"/>
            <a:ext cx="5300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dirty="0">
                <a:solidFill>
                  <a:srgbClr val="2163A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Электросетевой комплекс АО «ОЭК»: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959865" y="3548719"/>
            <a:ext cx="5856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163A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Распределительные электрические сети 0,4-20 </a:t>
            </a:r>
            <a:r>
              <a:rPr lang="ru-RU" b="1" dirty="0" err="1">
                <a:solidFill>
                  <a:srgbClr val="2163A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кВ</a:t>
            </a:r>
            <a:r>
              <a:rPr lang="ru-RU" b="1" dirty="0">
                <a:solidFill>
                  <a:srgbClr val="2163A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11" y="6224844"/>
            <a:ext cx="331493" cy="331798"/>
          </a:xfrm>
          <a:prstGeom prst="rect">
            <a:avLst/>
          </a:prstGeom>
        </p:spPr>
      </p:pic>
      <p:sp>
        <p:nvSpPr>
          <p:cNvPr id="60" name="Прямоугольник 59"/>
          <p:cNvSpPr/>
          <p:nvPr/>
        </p:nvSpPr>
        <p:spPr>
          <a:xfrm>
            <a:off x="887039" y="5692784"/>
            <a:ext cx="553563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Объектов наружного освещения -  </a:t>
            </a:r>
            <a:r>
              <a:rPr lang="ru-RU" sz="17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11 267</a:t>
            </a:r>
            <a:r>
              <a:rPr lang="ru-RU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в том числе установок наружного освещения - </a:t>
            </a:r>
            <a:r>
              <a:rPr lang="ru-RU" sz="17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77 591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948213" y="6255884"/>
            <a:ext cx="5868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340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объектов архитектурного освещения</a:t>
            </a:r>
          </a:p>
        </p:txBody>
      </p:sp>
      <p:pic>
        <p:nvPicPr>
          <p:cNvPr id="62" name="Рисунок 61" descr="C:\Users\titovakg\Pictures\Преза 3.jfif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" t="57309" r="44571" b="31149"/>
          <a:stretch/>
        </p:blipFill>
        <p:spPr bwMode="auto">
          <a:xfrm>
            <a:off x="7607942" y="4910169"/>
            <a:ext cx="3000101" cy="570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3" name="Рисунок 62" descr="C:\Users\titovakg\Pictures\Преза 3.jfif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" t="68403" r="71468" b="21244"/>
          <a:stretch/>
        </p:blipFill>
        <p:spPr bwMode="auto">
          <a:xfrm>
            <a:off x="9240934" y="5945293"/>
            <a:ext cx="1515004" cy="457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Рисунок 63" descr="C:\Users\titovakg\Pictures\Преза 3.jfif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8" t="78757" r="74057" b="9861"/>
          <a:stretch/>
        </p:blipFill>
        <p:spPr bwMode="auto">
          <a:xfrm>
            <a:off x="7581701" y="5877573"/>
            <a:ext cx="1220999" cy="5254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5" name="Рисунок 64" descr="C:\Users\titovakg\Pictures\Преза 3.jfif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9" t="68403" r="44571" b="21244"/>
          <a:stretch/>
        </p:blipFill>
        <p:spPr bwMode="auto">
          <a:xfrm>
            <a:off x="7705763" y="5464168"/>
            <a:ext cx="1535171" cy="457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6" name="Рисунок 65" descr="C:\Users\titovakg\Pictures\Преза 3.jfif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3" t="78757" r="51622" b="9861"/>
          <a:stretch/>
        </p:blipFill>
        <p:spPr bwMode="auto">
          <a:xfrm>
            <a:off x="9359461" y="5396448"/>
            <a:ext cx="904051" cy="5254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752929" y="451771"/>
            <a:ext cx="8797604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АО «ОЭК»</a:t>
            </a:r>
          </a:p>
        </p:txBody>
      </p:sp>
    </p:spTree>
    <p:extLst>
      <p:ext uri="{BB962C8B-B14F-4D97-AF65-F5344CB8AC3E}">
        <p14:creationId xmlns:p14="http://schemas.microsoft.com/office/powerpoint/2010/main" val="3645364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39B8E3-63DE-CDF3-C3A6-BF4E56B62F72}"/>
              </a:ext>
            </a:extLst>
          </p:cNvPr>
          <p:cNvSpPr txBox="1"/>
          <p:nvPr/>
        </p:nvSpPr>
        <p:spPr>
          <a:xfrm>
            <a:off x="2790802" y="259267"/>
            <a:ext cx="8732503" cy="738664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СОСТАВ ОБОРУДОВАНИЯ, УСТРОЙСТВ И СИСТЕМ ПС и КЛ АО «ОЭК»</a:t>
            </a:r>
          </a:p>
        </p:txBody>
      </p:sp>
      <p:sp>
        <p:nvSpPr>
          <p:cNvPr id="16" name="Номер слайда 12">
            <a:extLst>
              <a:ext uri="{FF2B5EF4-FFF2-40B4-BE49-F238E27FC236}">
                <a16:creationId xmlns:a16="http://schemas.microsoft.com/office/drawing/2014/main" id="{DE1969A1-EF8F-CA7A-3E31-AD10198D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pPr algn="r"/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algn="r"/>
              <a:t>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9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5821859"/>
              </p:ext>
            </p:extLst>
          </p:nvPr>
        </p:nvGraphicFramePr>
        <p:xfrm>
          <a:off x="1746483" y="3752273"/>
          <a:ext cx="6768751" cy="3086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0700866"/>
              </p:ext>
            </p:extLst>
          </p:nvPr>
        </p:nvGraphicFramePr>
        <p:xfrm>
          <a:off x="6288280" y="1017448"/>
          <a:ext cx="4887788" cy="3335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7182304"/>
              </p:ext>
            </p:extLst>
          </p:nvPr>
        </p:nvGraphicFramePr>
        <p:xfrm>
          <a:off x="668695" y="957739"/>
          <a:ext cx="4408214" cy="3503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8739421" y="4642199"/>
            <a:ext cx="242699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Оборудования:7226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739423" y="5199856"/>
            <a:ext cx="242699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Устройств: 2416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735819" y="5757513"/>
            <a:ext cx="243060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Систем: 5312</a:t>
            </a:r>
          </a:p>
        </p:txBody>
      </p:sp>
    </p:spTree>
    <p:extLst>
      <p:ext uri="{BB962C8B-B14F-4D97-AF65-F5344CB8AC3E}">
        <p14:creationId xmlns:p14="http://schemas.microsoft.com/office/powerpoint/2010/main" val="94112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819399" y="451771"/>
            <a:ext cx="8706059" cy="738664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ЦЕЛИ ТРАНСФОРМАЦИИ В ТЕХНОЛОГИЧЕСКОМ СЕГМЕНТЕ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2955" y="4656278"/>
            <a:ext cx="8823957" cy="1824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1300"/>
              </a:spcAft>
              <a:buClr>
                <a:schemeClr val="accent6"/>
              </a:buClr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Построение автоматизированной системы контроля и диагностики электросетевых объектов АО «ОЭК» (</a:t>
            </a:r>
            <a:r>
              <a:rPr lang="ru-RU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СКиД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  <a:p>
            <a:pPr algn="just">
              <a:spcAft>
                <a:spcPts val="1300"/>
              </a:spcAft>
              <a:buClr>
                <a:schemeClr val="accent6"/>
              </a:buClr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Переход к построению технологических систем на базе новой архитектуры с использованием </a:t>
            </a:r>
            <a:r>
              <a:rPr lang="ru-R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ЦОД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 средств виртуализации</a:t>
            </a:r>
          </a:p>
          <a:p>
            <a:pPr algn="just">
              <a:spcAft>
                <a:spcPts val="1300"/>
              </a:spcAft>
              <a:buClr>
                <a:schemeClr val="accent6"/>
              </a:buClr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Оптимизация процессов технического обслуживания и ремонтов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02955" y="1756522"/>
            <a:ext cx="8823957" cy="2370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Сокращение капитальных и эксплуатационных </a:t>
            </a:r>
            <a:r>
              <a:rPr lang="ru-R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затрат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Сокращение среднего </a:t>
            </a:r>
            <a:r>
              <a:rPr lang="ru-R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времени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устранения аварий и нарушений (простоя оборудования, устройств и систем)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Увеличение </a:t>
            </a:r>
            <a:r>
              <a:rPr lang="ru-R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надежности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работы оборудования, устройств и систем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Увеличение производительности </a:t>
            </a:r>
            <a:r>
              <a:rPr lang="ru-R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труда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65088" y="1307142"/>
            <a:ext cx="441808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Основные цели:</a:t>
            </a:r>
            <a:endParaRPr lang="ru-RU" b="1" dirty="0"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65087" y="4206898"/>
            <a:ext cx="441808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Решаемые задачи: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498900" y="1765628"/>
            <a:ext cx="369912" cy="3699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492766" y="2289156"/>
            <a:ext cx="369912" cy="36991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492766" y="4761177"/>
            <a:ext cx="369912" cy="3699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494871" y="5456812"/>
            <a:ext cx="369912" cy="36991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492766" y="6051962"/>
            <a:ext cx="369912" cy="36991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492766" y="2995246"/>
            <a:ext cx="369912" cy="36991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492766" y="3540288"/>
            <a:ext cx="369912" cy="3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17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859932" y="451771"/>
            <a:ext cx="8638162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 err="1"/>
              <a:t>СКиД</a:t>
            </a:r>
            <a:endParaRPr lang="ru-RU" dirty="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883009" y="2555340"/>
            <a:ext cx="8967871" cy="36228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1800"/>
              </a:spcAft>
              <a:buClr>
                <a:schemeClr val="accent6"/>
              </a:buClr>
            </a:pP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Мониторинга автоматизированных систем: </a:t>
            </a:r>
            <a:r>
              <a:rPr lang="ru-RU" sz="2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телемеханики, связи (ЕКСКУ)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just">
              <a:spcAft>
                <a:spcPts val="1800"/>
              </a:spcAft>
              <a:buClr>
                <a:schemeClr val="accent6"/>
              </a:buClr>
            </a:pP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Мониторинга </a:t>
            </a:r>
            <a:r>
              <a:rPr lang="ru-RU" sz="2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инженерных систем </a:t>
            </a: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зданий и сооружений (ЦСМСИС)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just">
              <a:spcAft>
                <a:spcPts val="1800"/>
              </a:spcAft>
              <a:buClr>
                <a:schemeClr val="accent6"/>
              </a:buClr>
            </a:pP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Мониторинга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оборудования и устройств </a:t>
            </a: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ПС и КЛ (ЦСКУ)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just">
              <a:spcAft>
                <a:spcPts val="1800"/>
              </a:spcAft>
              <a:buClr>
                <a:schemeClr val="accent6"/>
              </a:buClr>
            </a:pP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Мониторинга устройств </a:t>
            </a:r>
            <a:r>
              <a:rPr lang="ru-RU" sz="2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релейной защиты и автоматики </a:t>
            </a: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(АСМ РЗА)</a:t>
            </a:r>
            <a:endParaRPr lang="ru-RU" sz="2000" dirty="0">
              <a:solidFill>
                <a:srgbClr val="C00000"/>
              </a:solidFill>
              <a:cs typeface="Arial" pitchFamily="34" charset="0"/>
            </a:endParaRPr>
          </a:p>
          <a:p>
            <a:pPr algn="just">
              <a:spcAft>
                <a:spcPts val="1800"/>
              </a:spcAft>
              <a:buClr>
                <a:schemeClr val="accent6"/>
              </a:buClr>
            </a:pPr>
            <a:r>
              <a:rPr lang="ru-RU" sz="2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Единого точного времени (СЕТВ)</a:t>
            </a:r>
          </a:p>
          <a:p>
            <a:pPr algn="just">
              <a:spcAft>
                <a:spcPts val="1200"/>
              </a:spcAft>
              <a:buClr>
                <a:schemeClr val="accent6"/>
              </a:buClr>
            </a:pPr>
            <a:endParaRPr lang="ru-RU" sz="600" dirty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323519" y="2590679"/>
            <a:ext cx="369912" cy="36991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323519" y="4477551"/>
            <a:ext cx="369912" cy="36991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323518" y="5012694"/>
            <a:ext cx="369912" cy="36991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323519" y="3405738"/>
            <a:ext cx="369912" cy="36991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323519" y="3936478"/>
            <a:ext cx="369912" cy="369912"/>
          </a:xfrm>
          <a:prstGeom prst="rect">
            <a:avLst/>
          </a:prstGeom>
        </p:spPr>
      </p:pic>
      <p:sp>
        <p:nvSpPr>
          <p:cNvPr id="28" name="Объект 4"/>
          <p:cNvSpPr txBox="1">
            <a:spLocks/>
          </p:cNvSpPr>
          <p:nvPr/>
        </p:nvSpPr>
        <p:spPr>
          <a:xfrm>
            <a:off x="1323518" y="1196752"/>
            <a:ext cx="9527362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Система автоматизированного контроля и диагностики АО «ОЭК» охватывает мониторингом основные типы эксплуатируемых элементов ПС и КЛ и состоит из подсистем: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01355" y="4731339"/>
            <a:ext cx="1577022" cy="157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821021" y="451771"/>
            <a:ext cx="8682917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 err="1"/>
              <a:t>СКиД</a:t>
            </a:r>
            <a:r>
              <a:rPr lang="ru-RU" dirty="0"/>
              <a:t>: ТЕЛЕМЕХАНИКА И СВЯЗЬ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3503" y="6482025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270626"/>
              </p:ext>
            </p:extLst>
          </p:nvPr>
        </p:nvGraphicFramePr>
        <p:xfrm>
          <a:off x="1205804" y="4261451"/>
          <a:ext cx="9818653" cy="1504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0588">
                  <a:extLst>
                    <a:ext uri="{9D8B030D-6E8A-4147-A177-3AD203B41FA5}">
                      <a16:colId xmlns:a16="http://schemas.microsoft.com/office/drawing/2014/main" val="2280757322"/>
                    </a:ext>
                  </a:extLst>
                </a:gridCol>
                <a:gridCol w="808930">
                  <a:extLst>
                    <a:ext uri="{9D8B030D-6E8A-4147-A177-3AD203B41FA5}">
                      <a16:colId xmlns:a16="http://schemas.microsoft.com/office/drawing/2014/main" val="1287933133"/>
                    </a:ext>
                  </a:extLst>
                </a:gridCol>
                <a:gridCol w="834100">
                  <a:extLst>
                    <a:ext uri="{9D8B030D-6E8A-4147-A177-3AD203B41FA5}">
                      <a16:colId xmlns:a16="http://schemas.microsoft.com/office/drawing/2014/main" val="3319928868"/>
                    </a:ext>
                  </a:extLst>
                </a:gridCol>
                <a:gridCol w="786353">
                  <a:extLst>
                    <a:ext uri="{9D8B030D-6E8A-4147-A177-3AD203B41FA5}">
                      <a16:colId xmlns:a16="http://schemas.microsoft.com/office/drawing/2014/main" val="1551458778"/>
                    </a:ext>
                  </a:extLst>
                </a:gridCol>
                <a:gridCol w="669727">
                  <a:extLst>
                    <a:ext uri="{9D8B030D-6E8A-4147-A177-3AD203B41FA5}">
                      <a16:colId xmlns:a16="http://schemas.microsoft.com/office/drawing/2014/main" val="2995002809"/>
                    </a:ext>
                  </a:extLst>
                </a:gridCol>
                <a:gridCol w="765791">
                  <a:extLst>
                    <a:ext uri="{9D8B030D-6E8A-4147-A177-3AD203B41FA5}">
                      <a16:colId xmlns:a16="http://schemas.microsoft.com/office/drawing/2014/main" val="2588282068"/>
                    </a:ext>
                  </a:extLst>
                </a:gridCol>
                <a:gridCol w="765791">
                  <a:extLst>
                    <a:ext uri="{9D8B030D-6E8A-4147-A177-3AD203B41FA5}">
                      <a16:colId xmlns:a16="http://schemas.microsoft.com/office/drawing/2014/main" val="2031280309"/>
                    </a:ext>
                  </a:extLst>
                </a:gridCol>
                <a:gridCol w="765791">
                  <a:extLst>
                    <a:ext uri="{9D8B030D-6E8A-4147-A177-3AD203B41FA5}">
                      <a16:colId xmlns:a16="http://schemas.microsoft.com/office/drawing/2014/main" val="1731500279"/>
                    </a:ext>
                  </a:extLst>
                </a:gridCol>
                <a:gridCol w="765791">
                  <a:extLst>
                    <a:ext uri="{9D8B030D-6E8A-4147-A177-3AD203B41FA5}">
                      <a16:colId xmlns:a16="http://schemas.microsoft.com/office/drawing/2014/main" val="983248515"/>
                    </a:ext>
                  </a:extLst>
                </a:gridCol>
                <a:gridCol w="765791">
                  <a:extLst>
                    <a:ext uri="{9D8B030D-6E8A-4147-A177-3AD203B41FA5}">
                      <a16:colId xmlns:a16="http://schemas.microsoft.com/office/drawing/2014/main" val="2869072697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2018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2019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88992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Количество  устройств, обслуживаемых одной</a:t>
                      </a:r>
                      <a:r>
                        <a:rPr lang="ru-RU" sz="1600" u="none" strike="noStrike" baseline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бригадой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5130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5610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6240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6320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6390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6460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~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750</a:t>
                      </a:r>
                      <a:endParaRPr lang="ru-RU" sz="1600" b="1" kern="1200" dirty="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~7000</a:t>
                      </a:r>
                      <a:endParaRPr lang="ru-RU" sz="1600" b="1" kern="1200" dirty="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45296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Количество эксплуатируемых устройств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  <a:r>
                        <a:rPr lang="ru-RU" sz="4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  <a:r>
                        <a:rPr lang="ru-RU" sz="4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18</a:t>
                      </a:r>
                      <a:r>
                        <a:rPr lang="ru-RU" sz="4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18</a:t>
                      </a:r>
                      <a:r>
                        <a:rPr lang="ru-RU" sz="4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  <a:r>
                        <a:rPr lang="ru-RU" sz="4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22</a:t>
                      </a:r>
                      <a:r>
                        <a:rPr lang="ru-RU" sz="4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  <a:r>
                        <a:rPr lang="ru-RU" sz="3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~26000</a:t>
                      </a:r>
                      <a:endParaRPr lang="ru-RU" sz="1600" b="1" kern="1200" dirty="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~27500</a:t>
                      </a:r>
                      <a:endParaRPr lang="ru-RU" sz="1600" b="1" kern="1200" dirty="0">
                        <a:solidFill>
                          <a:srgbClr val="C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187694"/>
                  </a:ext>
                </a:extLst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205802" y="959606"/>
            <a:ext cx="9818656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2016 – 2018 внедрены системы мониторинга устройств, входящих в системы связи и телемеханики. Создано управление контроля и диагностики, включающее круглосуточную группу контроля и управления</a:t>
            </a:r>
          </a:p>
        </p:txBody>
      </p:sp>
      <p:sp>
        <p:nvSpPr>
          <p:cNvPr id="32" name="Объект 4"/>
          <p:cNvSpPr txBox="1">
            <a:spLocks/>
          </p:cNvSpPr>
          <p:nvPr/>
        </p:nvSpPr>
        <p:spPr>
          <a:xfrm>
            <a:off x="1205803" y="1906788"/>
            <a:ext cx="9818654" cy="14993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ru-RU"/>
            </a:defPPr>
            <a:lvl1pPr>
              <a:spcBef>
                <a:spcPts val="1200"/>
              </a:spcBef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>
              <a:spcBef>
                <a:spcPts val="300"/>
              </a:spcBef>
            </a:pPr>
            <a:r>
              <a:rPr lang="ru-RU" b="1" dirty="0">
                <a:solidFill>
                  <a:srgbClr val="2163AD"/>
                </a:solidFill>
              </a:rPr>
              <a:t>В рамках управления создан единый комплекс средств, включая:</a:t>
            </a:r>
            <a:endParaRPr lang="en-US" b="1" dirty="0">
              <a:solidFill>
                <a:srgbClr val="2163AD"/>
              </a:solidFill>
            </a:endParaRPr>
          </a:p>
          <a:p>
            <a:pPr>
              <a:spcBef>
                <a:spcPts val="300"/>
              </a:spcBef>
            </a:pPr>
            <a:r>
              <a:rPr lang="ru-RU" dirty="0"/>
              <a:t>– Дистанционный мониторинг (техническое обслуживание) устройств, входящих в системы связи и телемеханики (более 95% устройств поставлено на мониторинг)</a:t>
            </a:r>
          </a:p>
          <a:p>
            <a:pPr>
              <a:spcBef>
                <a:spcPts val="300"/>
              </a:spcBef>
            </a:pPr>
            <a:r>
              <a:rPr lang="ru-RU" dirty="0"/>
              <a:t>– </a:t>
            </a:r>
            <a:r>
              <a:rPr lang="en-US" dirty="0"/>
              <a:t>Service Desk,</a:t>
            </a:r>
            <a:endParaRPr lang="ru-RU" dirty="0"/>
          </a:p>
          <a:p>
            <a:pPr>
              <a:spcBef>
                <a:spcPts val="300"/>
              </a:spcBef>
            </a:pPr>
            <a:r>
              <a:rPr lang="ru-RU" dirty="0"/>
              <a:t>– сервис управления инцидентами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205804" y="3451832"/>
            <a:ext cx="456064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Результаты (пример):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705127" y="3866829"/>
            <a:ext cx="8711623" cy="3991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Более 70% всех неисправностей ТМ и связи выявляется автоматически</a:t>
            </a:r>
          </a:p>
          <a:p>
            <a:pPr>
              <a:spcBef>
                <a:spcPts val="1200"/>
              </a:spcBef>
            </a:pP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198784" y="3840837"/>
            <a:ext cx="369912" cy="369912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1205802" y="5842703"/>
            <a:ext cx="459127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Вывод: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215219" y="6295816"/>
            <a:ext cx="369912" cy="369912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1697289" y="6212035"/>
            <a:ext cx="8719461" cy="722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Рост производительности труда по обслуживанию  ТМ и связи к 2027 году составит </a:t>
            </a:r>
            <a:r>
              <a:rPr lang="ru-R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21552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819400" y="451771"/>
            <a:ext cx="8737060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 err="1"/>
              <a:t>СКиД</a:t>
            </a:r>
            <a:r>
              <a:rPr lang="ru-RU" dirty="0"/>
              <a:t>: ИНЖЕНЕРНЫЕ СИСТЕМЫ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Объект 4"/>
          <p:cNvSpPr txBox="1">
            <a:spLocks/>
          </p:cNvSpPr>
          <p:nvPr/>
        </p:nvSpPr>
        <p:spPr>
          <a:xfrm>
            <a:off x="923731" y="1604474"/>
            <a:ext cx="6401288" cy="1833812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38" indent="15875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2163A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Мониторинг организован для: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78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</a:t>
            </a:r>
            <a:r>
              <a:rPr lang="ru-RU" sz="1780" dirty="0">
                <a:solidFill>
                  <a:srgbClr val="5656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Систем автоматической пожарной сигнализации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ru-RU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lang="ru-RU" sz="1800" dirty="0">
                <a:solidFill>
                  <a:srgbClr val="5656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 автоматического пожаротушения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ru-RU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lang="ru-RU" sz="1800" dirty="0">
                <a:solidFill>
                  <a:srgbClr val="5656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 </a:t>
            </a:r>
            <a:r>
              <a:rPr lang="ru-RU" sz="1800" dirty="0" err="1">
                <a:solidFill>
                  <a:srgbClr val="5656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общеобменной</a:t>
            </a:r>
            <a:r>
              <a:rPr lang="ru-RU" sz="1800" dirty="0">
                <a:solidFill>
                  <a:srgbClr val="5656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вентиляции, включая клапаны </a:t>
            </a:r>
            <a:r>
              <a:rPr lang="ru-RU" sz="1800" dirty="0" err="1">
                <a:solidFill>
                  <a:srgbClr val="5656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дымоудаления</a:t>
            </a:r>
            <a:r>
              <a:rPr lang="ru-RU" sz="1800" dirty="0">
                <a:solidFill>
                  <a:srgbClr val="5656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 огнезащиты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ru-RU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</a:t>
            </a:r>
            <a:r>
              <a:rPr lang="ru-RU" sz="1800" dirty="0">
                <a:solidFill>
                  <a:srgbClr val="5656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 электрообогрева и удаления дренажа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23731" y="5639710"/>
            <a:ext cx="1034453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Вывод: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414488" y="6118927"/>
            <a:ext cx="9260661" cy="626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Оптимизирован процесс выполнения технического обслуживания и ремонтов инженерных систем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923731" y="6091911"/>
            <a:ext cx="369912" cy="369912"/>
          </a:xfrm>
          <a:prstGeom prst="rect">
            <a:avLst/>
          </a:prstGeom>
        </p:spPr>
      </p:pic>
      <p:sp>
        <p:nvSpPr>
          <p:cNvPr id="39" name="Объект 4"/>
          <p:cNvSpPr txBox="1">
            <a:spLocks/>
          </p:cNvSpPr>
          <p:nvPr/>
        </p:nvSpPr>
        <p:spPr>
          <a:xfrm>
            <a:off x="923731" y="4073987"/>
            <a:ext cx="10463345" cy="1569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ru-RU"/>
            </a:defPPr>
            <a:lvl1pPr>
              <a:spcBef>
                <a:spcPts val="1200"/>
              </a:spcBef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>
              <a:spcBef>
                <a:spcPts val="300"/>
              </a:spcBef>
            </a:pPr>
            <a:r>
              <a:rPr lang="ru-RU" b="1" dirty="0">
                <a:solidFill>
                  <a:srgbClr val="2163AD"/>
                </a:solidFill>
              </a:rPr>
              <a:t>Автоматизированное выявление неисправностей, включая:</a:t>
            </a:r>
          </a:p>
          <a:p>
            <a:pPr>
              <a:spcBef>
                <a:spcPts val="300"/>
              </a:spcBef>
            </a:pPr>
            <a:r>
              <a:rPr lang="ru-RU" dirty="0"/>
              <a:t>– Контроль работоспособности электронных устройств систем</a:t>
            </a:r>
          </a:p>
          <a:p>
            <a:pPr>
              <a:spcBef>
                <a:spcPts val="300"/>
              </a:spcBef>
            </a:pPr>
            <a:r>
              <a:rPr lang="ru-RU" dirty="0"/>
              <a:t>– Проверка работоспособности дымовых </a:t>
            </a:r>
            <a:r>
              <a:rPr lang="ru-RU" dirty="0" err="1"/>
              <a:t>извещателей</a:t>
            </a:r>
            <a:r>
              <a:rPr lang="ru-RU" dirty="0"/>
              <a:t>, датчиков давления</a:t>
            </a:r>
          </a:p>
          <a:p>
            <a:pPr>
              <a:spcBef>
                <a:spcPts val="300"/>
              </a:spcBef>
            </a:pPr>
            <a:r>
              <a:rPr lang="ru-RU" dirty="0"/>
              <a:t>– Проверка работоспособности задвижек, клапанов</a:t>
            </a:r>
          </a:p>
          <a:p>
            <a:pPr>
              <a:spcBef>
                <a:spcPts val="300"/>
              </a:spcBef>
            </a:pPr>
            <a:r>
              <a:rPr lang="ru-RU" b="1" dirty="0">
                <a:solidFill>
                  <a:srgbClr val="2163AD"/>
                </a:solidFill>
              </a:rPr>
              <a:t>Управление дренажными насосами и контроль уровней заполнения технических резервуаров</a:t>
            </a:r>
          </a:p>
          <a:p>
            <a:pPr>
              <a:spcBef>
                <a:spcPts val="300"/>
              </a:spcBef>
            </a:pPr>
            <a:endParaRPr lang="ru-RU" dirty="0"/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212" y="1581555"/>
            <a:ext cx="4062057" cy="2190844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923731" y="3720917"/>
            <a:ext cx="1034453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Основной функционал централизованной системы мониторинга инженерных систем: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23732" y="958143"/>
            <a:ext cx="1034453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2019-2023 гг. выполнено проектирование и строительство Централизованной системы мониторинга инженерных систем зданий и сооружений АО «ОЭК»</a:t>
            </a:r>
          </a:p>
        </p:txBody>
      </p:sp>
    </p:spTree>
    <p:extLst>
      <p:ext uri="{BB962C8B-B14F-4D97-AF65-F5344CB8AC3E}">
        <p14:creationId xmlns:p14="http://schemas.microsoft.com/office/powerpoint/2010/main" val="807747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841285" y="451771"/>
            <a:ext cx="8695719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 err="1"/>
              <a:t>СКиД</a:t>
            </a:r>
            <a:r>
              <a:rPr lang="ru-RU" dirty="0"/>
              <a:t>: ОБОРУДОВАНИЕ И УСТРОЙСТВА ПС, КЛ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83626" y="3089350"/>
            <a:ext cx="1043535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Основной функционал: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83626" y="941711"/>
            <a:ext cx="1043535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настоящее время ведется внедрение системы мониторинга состояния основного оборудования и устройств ПС и КЛ 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/>
          <a:srcRect l="-1" r="17127"/>
          <a:stretch/>
        </p:blipFill>
        <p:spPr>
          <a:xfrm>
            <a:off x="1981736" y="5253557"/>
            <a:ext cx="7580981" cy="1224542"/>
          </a:xfrm>
          <a:prstGeom prst="rect">
            <a:avLst/>
          </a:prstGeom>
        </p:spPr>
      </p:pic>
      <p:sp>
        <p:nvSpPr>
          <p:cNvPr id="33" name="Объект 4"/>
          <p:cNvSpPr txBox="1">
            <a:spLocks/>
          </p:cNvSpPr>
          <p:nvPr/>
        </p:nvSpPr>
        <p:spPr>
          <a:xfrm>
            <a:off x="883626" y="1657864"/>
            <a:ext cx="10435354" cy="401602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38" indent="15875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2163A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Мониторинг организуется для следующих основных элементов: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F57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sz="1400" dirty="0">
              <a:solidFill>
                <a:srgbClr val="56565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734429" y="2024223"/>
            <a:ext cx="3168352" cy="1352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600"/>
              </a:spcBef>
            </a:pPr>
            <a:r>
              <a:rPr lang="ru-RU" kern="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Трансформаторы</a:t>
            </a:r>
            <a:endParaRPr lang="en-US" kern="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ru-RU" kern="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Коммутационные аппараты</a:t>
            </a:r>
          </a:p>
          <a:p>
            <a:pPr>
              <a:spcBef>
                <a:spcPts val="600"/>
              </a:spcBef>
            </a:pPr>
            <a:r>
              <a:rPr lang="ru-RU" kern="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Системы шин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403764" y="2005637"/>
            <a:ext cx="2563190" cy="1321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6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КРУЭ</a:t>
            </a:r>
          </a:p>
          <a:p>
            <a:pPr>
              <a:spcBef>
                <a:spcPts val="6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КРУ</a:t>
            </a:r>
          </a:p>
          <a:p>
            <a:pPr>
              <a:spcBef>
                <a:spcPts val="6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Кабельные линии</a:t>
            </a:r>
          </a:p>
        </p:txBody>
      </p:sp>
      <p:sp>
        <p:nvSpPr>
          <p:cNvPr id="36" name="Объект 4"/>
          <p:cNvSpPr txBox="1">
            <a:spLocks/>
          </p:cNvSpPr>
          <p:nvPr/>
        </p:nvSpPr>
        <p:spPr>
          <a:xfrm>
            <a:off x="883626" y="3530552"/>
            <a:ext cx="10435354" cy="17188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ru-RU"/>
            </a:defPPr>
            <a:lvl1pPr>
              <a:spcBef>
                <a:spcPts val="1200"/>
              </a:spcBef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– Автоматизированное выявление неисправностей по собираемым данным от объектовых систем мониторинга (телемеханики, АСУТП)</a:t>
            </a:r>
          </a:p>
          <a:p>
            <a:r>
              <a:rPr lang="ru-RU" dirty="0"/>
              <a:t>– Ввод и анализ результатов измерений и испытаний, проводимых переносными приборами</a:t>
            </a:r>
          </a:p>
          <a:p>
            <a:r>
              <a:rPr lang="ru-RU" dirty="0"/>
              <a:t>– Статистический анализ данных с целью прогноза объемов эксплуатационных работ и затрат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658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5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61434" y="1509882"/>
            <a:ext cx="4124744" cy="52290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794000" y="451771"/>
            <a:ext cx="8743004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 err="1"/>
              <a:t>СКиД</a:t>
            </a:r>
            <a:r>
              <a:rPr lang="ru-RU" dirty="0"/>
              <a:t>: АСМ РЗА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12800" y="941219"/>
            <a:ext cx="1035455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настоящее время внедряется автоматизированная система мониторинга релейной защиты и автоматики ( АСМ РЗА )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12799" y="1670765"/>
            <a:ext cx="576629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Цели: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780792" y="2157644"/>
            <a:ext cx="369912" cy="36991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780792" y="2596609"/>
            <a:ext cx="369912" cy="369912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779842" y="3227038"/>
            <a:ext cx="369912" cy="369912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782294" y="4162200"/>
            <a:ext cx="369912" cy="369912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812799" y="4929498"/>
            <a:ext cx="576629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Результаты:</a:t>
            </a: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797444" y="5408153"/>
            <a:ext cx="369912" cy="36991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786131" y="6123169"/>
            <a:ext cx="369912" cy="369912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1324380" y="5397993"/>
            <a:ext cx="5254713" cy="12018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Снижение аварийности и повышение надежности работы устройств РЗА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производительности труда эксплуатационного персонала РЗА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324380" y="2157644"/>
            <a:ext cx="5254713" cy="2731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8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надёжности функционирования </a:t>
            </a:r>
          </a:p>
          <a:p>
            <a:pPr>
              <a:spcBef>
                <a:spcPts val="8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Обеспечение возможности для перехода на техническое обслуживание по состоянию</a:t>
            </a:r>
          </a:p>
          <a:p>
            <a:pPr>
              <a:spcBef>
                <a:spcPts val="800"/>
              </a:spcBef>
            </a:pPr>
            <a:r>
              <a:rPr lang="ru-RU" sz="175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Автоматизация задач, выполняемых персоналом</a:t>
            </a:r>
            <a:r>
              <a:rPr lang="en-US" sz="175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(технический учет, выбор параметров срабатывая устройств РЗА)</a:t>
            </a:r>
          </a:p>
          <a:p>
            <a:pPr>
              <a:spcBef>
                <a:spcPts val="8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Поддержка в принятии решения в части анализа</a:t>
            </a:r>
            <a:r>
              <a: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правильности функционирования устройств РЗА</a:t>
            </a:r>
          </a:p>
        </p:txBody>
      </p:sp>
    </p:spTree>
    <p:extLst>
      <p:ext uri="{BB962C8B-B14F-4D97-AF65-F5344CB8AC3E}">
        <p14:creationId xmlns:p14="http://schemas.microsoft.com/office/powerpoint/2010/main" val="1210114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783839" y="451771"/>
            <a:ext cx="8922237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 err="1"/>
              <a:t>СКиД</a:t>
            </a:r>
            <a:r>
              <a:rPr lang="ru-RU" dirty="0"/>
              <a:t>: СИСТЕМА ТОЧНОГО ВРЕМЕНИ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68" y="1115770"/>
            <a:ext cx="7367523" cy="5060184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6034770" y="2786555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52106" y="2786555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36169" y="1155606"/>
            <a:ext cx="366990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Результаты: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8036169" y="1680171"/>
            <a:ext cx="369912" cy="36991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510956" y="2619651"/>
            <a:ext cx="3259704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Обеспечение технологических данных метками единого астрономического времени, что обеспечивает их корректное расположение на шкале времени в целях анализа и прогнозирования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543247" y="1627191"/>
            <a:ext cx="3195122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надежности работы источников точного времени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H="1">
            <a:off x="8036169" y="2618713"/>
            <a:ext cx="369912" cy="3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07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778760" y="451771"/>
            <a:ext cx="8777700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АРХИТЕКТУРА </a:t>
            </a:r>
            <a:r>
              <a:rPr lang="ru-RU" dirty="0" err="1"/>
              <a:t>СКиД</a:t>
            </a:r>
            <a:r>
              <a:rPr lang="ru-RU" dirty="0"/>
              <a:t> АО «ОЭК»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4609" y="5642388"/>
            <a:ext cx="5025314" cy="878314"/>
          </a:xfrm>
          <a:prstGeom prst="rect">
            <a:avLst/>
          </a:prstGeom>
          <a:pattFill prst="diagBrick">
            <a:fgClr>
              <a:schemeClr val="accent5">
                <a:lumMod val="40000"/>
                <a:lumOff val="60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Оборудование, устройства и системы</a:t>
            </a: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261816" y="20234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Объект 4"/>
          <p:cNvSpPr txBox="1">
            <a:spLocks/>
          </p:cNvSpPr>
          <p:nvPr/>
        </p:nvSpPr>
        <p:spPr bwMode="auto">
          <a:xfrm>
            <a:off x="7372158" y="4055966"/>
            <a:ext cx="3756283" cy="2464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ru-RU"/>
            </a:defPPr>
            <a:lvl1pPr>
              <a:spcBef>
                <a:spcPts val="1200"/>
              </a:spcBef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Предложенная архитектура минимизирует количество физических устройств, что существенно облегчает эксплуатацию, масштабирование и интеграцию.</a:t>
            </a:r>
          </a:p>
          <a:p>
            <a:r>
              <a:rPr lang="ru-RU" dirty="0">
                <a:solidFill>
                  <a:schemeClr val="tx1"/>
                </a:solidFill>
              </a:rPr>
              <a:t>Унифицированная схема подъема данных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751713" y="1074723"/>
            <a:ext cx="3390182" cy="294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300"/>
              </a:spcAft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299229" y="1618229"/>
            <a:ext cx="3978162" cy="12744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Одни данные можно использовать несколько раз для разных  информационных технологических систем и ПО </a:t>
            </a:r>
          </a:p>
          <a:p>
            <a:pPr>
              <a:spcBef>
                <a:spcPts val="1200"/>
              </a:spcBef>
            </a:pP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765440" y="1053330"/>
            <a:ext cx="453368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Преимущества: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765440" y="3425827"/>
            <a:ext cx="453368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Результаты: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6772972" y="1659954"/>
            <a:ext cx="369912" cy="38497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6795107" y="4112556"/>
            <a:ext cx="369912" cy="38497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6804070" y="5889278"/>
            <a:ext cx="369912" cy="384974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3855301" y="6110358"/>
            <a:ext cx="2084434" cy="410344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74000">
                <a:schemeClr val="bg1">
                  <a:lumMod val="85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ПС, КЛ 6-220кВ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914609" y="4562619"/>
            <a:ext cx="1068466" cy="832186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74000">
                <a:schemeClr val="bg1">
                  <a:lumMod val="85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Модуль опроса 1</a:t>
            </a:r>
          </a:p>
        </p:txBody>
      </p:sp>
      <p:cxnSp>
        <p:nvCxnSpPr>
          <p:cNvPr id="43" name="Прямая соединительная линия 42"/>
          <p:cNvCxnSpPr>
            <a:cxnSpLocks/>
          </p:cNvCxnSpPr>
          <p:nvPr/>
        </p:nvCxnSpPr>
        <p:spPr>
          <a:xfrm>
            <a:off x="914609" y="5498723"/>
            <a:ext cx="502531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5939735" y="5291651"/>
            <a:ext cx="599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мсэ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278810" y="4562619"/>
            <a:ext cx="1053794" cy="832186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74000">
                <a:schemeClr val="bg1">
                  <a:lumMod val="85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Модуль опроса 2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610616" y="4562619"/>
            <a:ext cx="1014701" cy="832186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74000">
                <a:schemeClr val="bg1">
                  <a:lumMod val="85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4903330" y="4562619"/>
            <a:ext cx="1033765" cy="832186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74000">
                <a:schemeClr val="bg1">
                  <a:lumMod val="85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Модуль опроса </a:t>
            </a: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</a:t>
            </a:r>
            <a:endParaRPr lang="ru-RU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48" name="Прямая со стрелкой 47"/>
          <p:cNvCxnSpPr>
            <a:stCxn id="42" idx="2"/>
          </p:cNvCxnSpPr>
          <p:nvPr/>
        </p:nvCxnSpPr>
        <p:spPr>
          <a:xfrm>
            <a:off x="1448842" y="5394805"/>
            <a:ext cx="0" cy="24758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2877266" y="5394805"/>
            <a:ext cx="0" cy="26617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4120606" y="5394805"/>
            <a:ext cx="0" cy="26617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5361686" y="5394805"/>
            <a:ext cx="0" cy="26617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914609" y="3874968"/>
            <a:ext cx="5025314" cy="410344"/>
          </a:xfrm>
          <a:prstGeom prst="rect">
            <a:avLst/>
          </a:prstGeom>
          <a:pattFill prst="diagBrick">
            <a:fgClr>
              <a:schemeClr val="accent5">
                <a:lumMod val="40000"/>
                <a:lumOff val="60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Брокер данных</a:t>
            </a: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2793007" y="4285312"/>
            <a:ext cx="0" cy="27730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endCxn id="46" idx="0"/>
          </p:cNvCxnSpPr>
          <p:nvPr/>
        </p:nvCxnSpPr>
        <p:spPr>
          <a:xfrm>
            <a:off x="4113367" y="4285312"/>
            <a:ext cx="4600" cy="27730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914609" y="1053330"/>
            <a:ext cx="2513590" cy="2603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Сервисы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Сервис обработки инцидентов и заявок</a:t>
            </a:r>
            <a:endParaRPr lang="en-US" sz="1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en-US" sz="8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Система учета оборудования, систем и устройств (</a:t>
            </a:r>
            <a:r>
              <a:rPr lang="en-US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CIM </a:t>
            </a:r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модели)</a:t>
            </a:r>
          </a:p>
          <a:p>
            <a:pPr algn="ctr"/>
            <a:endParaRPr lang="ru-RU" sz="8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ru-RU" sz="1400" b="1" spc="-3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3.Сервисы прогнозирования</a:t>
            </a:r>
          </a:p>
          <a:p>
            <a:pPr algn="ctr"/>
            <a:endParaRPr lang="ru-RU" sz="8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Другие сервисы с универсальной схемой получения данных</a:t>
            </a:r>
            <a:endParaRPr lang="en-US" sz="1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635140" y="1053330"/>
            <a:ext cx="2304783" cy="2603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Пользователи</a:t>
            </a:r>
            <a:endParaRPr lang="en-US" b="1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Эксплуатационные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подразделения</a:t>
            </a:r>
          </a:p>
          <a:p>
            <a:pPr algn="ctr"/>
            <a:endParaRPr lang="ru-RU" sz="16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Менеджмент</a:t>
            </a:r>
          </a:p>
          <a:p>
            <a:pPr algn="ctr"/>
            <a:endParaRPr lang="ru-RU" sz="16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57" name="Прямая со стрелкой 56"/>
          <p:cNvCxnSpPr>
            <a:cxnSpLocks/>
            <a:stCxn id="55" idx="2"/>
          </p:cNvCxnSpPr>
          <p:nvPr/>
        </p:nvCxnSpPr>
        <p:spPr>
          <a:xfrm>
            <a:off x="2171404" y="3656528"/>
            <a:ext cx="0" cy="21844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3428199" y="2344238"/>
            <a:ext cx="17980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cxnSpLocks/>
          </p:cNvCxnSpPr>
          <p:nvPr/>
        </p:nvCxnSpPr>
        <p:spPr>
          <a:xfrm>
            <a:off x="914609" y="3731620"/>
            <a:ext cx="502512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5939923" y="3524548"/>
            <a:ext cx="599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мсэ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63" name="Прямая со стрелкой 62"/>
          <p:cNvCxnSpPr/>
          <p:nvPr/>
        </p:nvCxnSpPr>
        <p:spPr>
          <a:xfrm>
            <a:off x="1436246" y="4285312"/>
            <a:ext cx="0" cy="28849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5388208" y="4285312"/>
            <a:ext cx="0" cy="28849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518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767977" y="451771"/>
            <a:ext cx="8781827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ЦОД: РАСПРЕДЕЛЕННЫЙ КЛАСТЕР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413226" y="71448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1" name="Rectangle 2"/>
          <p:cNvSpPr>
            <a:spLocks noChangeArrowheads="1"/>
          </p:cNvSpPr>
          <p:nvPr/>
        </p:nvSpPr>
        <p:spPr bwMode="auto">
          <a:xfrm>
            <a:off x="1645454" y="69698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717462" y="6053585"/>
            <a:ext cx="619268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Результаты: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2244384" y="6053585"/>
            <a:ext cx="8186046" cy="758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Кратное сокращение количества серверных стоек на </a:t>
            </a:r>
            <a:r>
              <a:rPr lang="ru-RU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энергообъектах</a:t>
            </a: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734194" y="6442590"/>
            <a:ext cx="369912" cy="369912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5454" y="812064"/>
            <a:ext cx="8781827" cy="517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63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778137" y="451771"/>
            <a:ext cx="8778323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РЕОРГАНИЗАЦИЯ ПРОЦЕССОВ ЭКСПЛУАТАЦИИ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694971" y="104216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42809" y="1360095"/>
            <a:ext cx="8236308" cy="2766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Статистический предиктивный анализ данных от систем мониторинга с целью прогноза объемов эксплуатационных работ и затрат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Построение трендов контролируемых параметров с автоматической фиксацией выхода за нормальные условия эксплуатации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Внедрение алгоритмов поиска «неявных» отказов по данным от систем мониторинга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Расширение существующего </a:t>
            </a:r>
            <a:r>
              <a: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Service Desk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на все эксплуатируемое оборудование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42597" y="1000866"/>
            <a:ext cx="465267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Аналитика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553958" y="1412984"/>
            <a:ext cx="369912" cy="3699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549234" y="2114843"/>
            <a:ext cx="369912" cy="3699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542597" y="3520929"/>
            <a:ext cx="369912" cy="369912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553959" y="4103040"/>
            <a:ext cx="443549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Планируемые результаты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042810" y="4506304"/>
            <a:ext cx="8540458" cy="2085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Поддержка перехода к обслуживанию по состоянию согласно: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- Правил организации технического обслуживания и ремонта объектов электроэнергетики, приказ Минэнерго РФ от 25.10.2017 г. №1013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- Правил технического обслуживания устройств и комплексов релейной защиты и автоматики, приказ Минэнерго РФ от 13 июля 2020 г. N 555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Увеличение доли неисправностей, выявляемых автоматически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549234" y="4485836"/>
            <a:ext cx="369912" cy="36991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542597" y="6303123"/>
            <a:ext cx="369912" cy="36991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542597" y="2829461"/>
            <a:ext cx="369912" cy="3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31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D3046-6C33-7D49-A4D5-1A13FE6E6B83}"/>
              </a:ext>
            </a:extLst>
          </p:cNvPr>
          <p:cNvSpPr txBox="1"/>
          <p:nvPr/>
        </p:nvSpPr>
        <p:spPr>
          <a:xfrm>
            <a:off x="2788297" y="451771"/>
            <a:ext cx="8777889" cy="369332"/>
          </a:xfrm>
          <a:prstGeom prst="rect">
            <a:avLst/>
          </a:prstGeom>
          <a:solidFill>
            <a:srgbClr val="2163AD"/>
          </a:solidFill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ЭФФЕКТЫ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694971" y="101715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340655" y="89696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060734" y="1105635"/>
            <a:ext cx="8423921" cy="5300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</a:pPr>
            <a:endParaRPr lang="ru-RU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Сокращение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количества выездов эксплуатирующего персонала за счет сокращения количества осмотров, объемов технического обслуживания, а также планирования ТО и ремонтов по результатам диагностики и анализа</a:t>
            </a:r>
          </a:p>
          <a:p>
            <a:pPr>
              <a:spcBef>
                <a:spcPts val="1200"/>
              </a:spcBef>
            </a:pPr>
            <a:endParaRPr lang="ru-RU" sz="3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Кратное </a:t>
            </a:r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сокращение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количества эксплуатируемых аппаратных средств за счет миграции ПО автоматизированных систем  в ЦОД</a:t>
            </a:r>
          </a:p>
          <a:p>
            <a:pPr>
              <a:spcBef>
                <a:spcPts val="1200"/>
              </a:spcBef>
            </a:pPr>
            <a:endParaRPr lang="ru-RU" sz="3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Увеличение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сроков службы при сохранении уровня надежности за счет:</a:t>
            </a:r>
          </a:p>
          <a:p>
            <a:pPr algn="just"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-  оперативного обнаружения и устранения неисправностей;</a:t>
            </a:r>
          </a:p>
          <a:p>
            <a:pPr algn="just"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-  планирования </a:t>
            </a:r>
            <a:r>
              <a:rPr lang="ru-RU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ЗиПа</a:t>
            </a: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по данным автоматизированной диагностики;</a:t>
            </a:r>
          </a:p>
          <a:p>
            <a:pPr algn="just">
              <a:spcBef>
                <a:spcPts val="1200"/>
              </a:spcBef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- автоматизированной диагностики предаварийных состояний: сравнение режимов работы с паспортными/эталонными значениями с построением трендов выхода на критические режимы (например: параметры срабатывания силового выключателя, нагрев кабельной линии, САРГ трансформаторов)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546951" y="1058338"/>
            <a:ext cx="467875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Достигаемые эффекты для организации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546951" y="1562999"/>
            <a:ext cx="369912" cy="36991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555913" y="2717231"/>
            <a:ext cx="369912" cy="36991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1555913" y="3628632"/>
            <a:ext cx="369912" cy="36991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79884" y="3878178"/>
            <a:ext cx="1559544" cy="155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535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845052-C9B8-5A4E-B0F2-A9C16EFA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076" y="6481224"/>
            <a:ext cx="479480" cy="183703"/>
          </a:xfrm>
        </p:spPr>
        <p:txBody>
          <a:bodyPr lIns="0" tIns="0" rIns="0" bIns="0"/>
          <a:lstStyle/>
          <a:p>
            <a:fld id="{5B5BDD84-EC73-C342-BB1E-BA83D6DD292C}" type="slidenum">
              <a:rPr lang="ru-RU" sz="110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</a:t>
            </a:fld>
            <a:endParaRPr lang="ru-RU"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76723-8CAF-ABA8-B4A8-3FAA4887928A}"/>
              </a:ext>
            </a:extLst>
          </p:cNvPr>
          <p:cNvSpPr txBox="1"/>
          <p:nvPr/>
        </p:nvSpPr>
        <p:spPr>
          <a:xfrm>
            <a:off x="501042" y="1886725"/>
            <a:ext cx="70066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>
                <a:solidFill>
                  <a:srgbClr val="252B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92771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4300</TotalTime>
  <Words>1201</Words>
  <Application>Microsoft Office PowerPoint</Application>
  <PresentationFormat>Широкоэкранный</PresentationFormat>
  <Paragraphs>235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 k</dc:creator>
  <cp:lastModifiedBy>Stanislav Glembotski</cp:lastModifiedBy>
  <cp:revision>141</cp:revision>
  <cp:lastPrinted>2024-05-28T18:29:50Z</cp:lastPrinted>
  <dcterms:created xsi:type="dcterms:W3CDTF">2022-04-06T14:14:41Z</dcterms:created>
  <dcterms:modified xsi:type="dcterms:W3CDTF">2024-07-04T05:49:46Z</dcterms:modified>
</cp:coreProperties>
</file>