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275" r:id="rId2"/>
    <p:sldId id="342" r:id="rId3"/>
    <p:sldId id="336" r:id="rId4"/>
    <p:sldId id="296" r:id="rId5"/>
    <p:sldId id="298" r:id="rId6"/>
    <p:sldId id="344" r:id="rId7"/>
    <p:sldId id="334" r:id="rId8"/>
    <p:sldId id="278" r:id="rId9"/>
    <p:sldId id="27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53"/>
    <a:srgbClr val="00AED7"/>
    <a:srgbClr val="292D65"/>
    <a:srgbClr val="00A643"/>
    <a:srgbClr val="52959B"/>
    <a:srgbClr val="05D8FF"/>
    <a:srgbClr val="53969C"/>
    <a:srgbClr val="252B62"/>
    <a:srgbClr val="0058FF"/>
    <a:srgbClr val="242C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7"/>
    <p:restoredTop sz="94599"/>
  </p:normalViewPr>
  <p:slideViewPr>
    <p:cSldViewPr snapToGrid="0" snapToObjects="1">
      <p:cViewPr varScale="1">
        <p:scale>
          <a:sx n="109" d="100"/>
          <a:sy n="109" d="100"/>
        </p:scale>
        <p:origin x="7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23DD9-9B11-9142-95B5-DCBF81C4817B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0AAC6-4D8D-1448-AD7F-85CA8B6BC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80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956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566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15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7570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2929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472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126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77CE9-9EFD-B84C-8193-4ABB65447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7A66A4-1CF6-0049-9DF5-720F641DB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B4F387-FEEF-714B-983E-407F6EB44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A7A55-2A76-774F-B30F-A9AA51AB1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B13A07-83E8-5645-9537-F5B2206F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27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ABD3F-2431-7648-8829-81029A7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AC785C-CBA5-AE48-B0F6-AD20E7A3D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7F2FC7-C1CC-7044-9220-84DEECBBD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871E39-77E4-CC40-89A7-6C97191C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A737CF-5AEE-1648-9E8A-78DBDE40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8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836B7C-3AEA-7741-AE5F-3ADB37EFD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867539-C75B-BB43-830C-67842BE24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248966-0519-F64A-BECA-F18D9E241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037A43-2A0D-4244-BD5B-730BDBA5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3101C3-23BE-B142-8343-EFB35AE95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06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FE214-9BB6-A44D-9F9E-6D579012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E2FA10-D938-7544-8AA2-EA10D02B1F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22D438-116E-224A-BFD9-07E568000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94381C-8E4A-964B-8DE9-AD91BEA5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2B20B4-8208-8C4F-89B1-363D38F5C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BABA92-7BEF-E647-9735-E847CA21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16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57376-BBF2-6846-A9F4-628CA8F8C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E38898-847E-9A4C-9F27-7DF4412F5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FFA093-FDB7-1740-9468-BBB494C35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4DE93E-02D1-D54E-8F11-730196F79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F4C202-7C90-E64C-BC36-24CE6C5B8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B98062-8D47-C846-9B27-DC66748B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6A38607-1960-6A42-85AA-D22E48FA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5980BE-4A7B-224A-AE09-DCC10A23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18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EB756-1D71-EA41-9D91-2D6DDAEC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0E8688-76EC-5548-9719-A26B9AD6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9AF663-F65F-774A-B35D-045804513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0D7239-ED48-E44B-BB7F-D6DDBA78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0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A3562A-7F6F-6741-A03E-637FE57CC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F3CCDA-AD96-CD4F-918A-DB905658F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3A2F8E-14C4-3A4F-BF80-DC924F4F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5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E4E99-85AC-0649-BD81-CEAE1CC5E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AB903C-E6E5-7D4E-8813-2DE69BC88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6F8804-A8A7-7841-AFDD-73B11E17F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8831A-2FA3-6D40-AFA1-4CBD9DF1F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176C06-9A67-9A47-B44C-02C1B96A1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24DC23-DDCF-C643-8CF9-61BC73D6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50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44E2F-EE88-6347-98EC-58C88B52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8A75D3-5134-C945-8312-65C4B7D61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5F7885-FE03-F749-8EB0-75CE8BF79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9D6331-7DD6-D845-B189-C42B65DB5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25C94C-E82D-FD4B-BB9B-D77CA57A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78BBEF-7D7C-E447-9BFB-2A82C01A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2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2D848-0828-D043-8E3F-EF6A2D3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0FCC5D-EC4C-8D45-ABEE-678142718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0DC6FC-FA42-2748-B4C0-8B25AF67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E0C84A-930C-1E42-92BE-644F8034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6D2D13-8322-A949-8445-4890B87B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30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87B505-FF14-A94E-84FB-3F4DB1D330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38E6AC-757F-AD47-858C-B4039BBC2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047CD-C8FD-A849-9C8F-2AF485D8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82E943-3DED-1A4F-AF19-A9A3D35A9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C288F5-1553-E642-9675-FCD9D672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20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ABCF6-4E1E-6942-A6C9-A85A0D6C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1E9EB-7831-E04A-A798-E6B52386E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5BEA4A-CA54-6044-9212-992283143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F4304-F343-7549-A2B2-BC423FA7D99F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A8287-69BD-E644-A49E-DA6D29D8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23DD0F-DBD8-0E4F-ACBF-FB4865A13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97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jp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298D9C-3943-20DF-A85F-EE17F4DFC10D}"/>
              </a:ext>
            </a:extLst>
          </p:cNvPr>
          <p:cNvSpPr txBox="1"/>
          <p:nvPr/>
        </p:nvSpPr>
        <p:spPr>
          <a:xfrm>
            <a:off x="480419" y="4713583"/>
            <a:ext cx="7652865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ru-RU" sz="32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Автокластерная идеология построения кабельных сетей мегаполисов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767AE9-B8AD-48E3-F387-FE1429844B42}"/>
              </a:ext>
            </a:extLst>
          </p:cNvPr>
          <p:cNvSpPr txBox="1"/>
          <p:nvPr/>
        </p:nvSpPr>
        <p:spPr>
          <a:xfrm>
            <a:off x="8539238" y="4790528"/>
            <a:ext cx="3172343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Бензорук Сергей Валерьевич</a:t>
            </a:r>
          </a:p>
          <a:p>
            <a:pPr>
              <a:defRPr/>
            </a:pP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Технический директор </a:t>
            </a:r>
          </a:p>
          <a:p>
            <a:pPr>
              <a:defRPr/>
            </a:pP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ООО «Таврида Электрик»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59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DC977C-248A-32BC-0B3B-3FF850867FB2}"/>
              </a:ext>
            </a:extLst>
          </p:cNvPr>
          <p:cNvSpPr txBox="1"/>
          <p:nvPr/>
        </p:nvSpPr>
        <p:spPr>
          <a:xfrm>
            <a:off x="3859823" y="267105"/>
            <a:ext cx="734157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Понятие автокластерной сети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397195" y="1629003"/>
            <a:ext cx="8623713" cy="2560585"/>
            <a:chOff x="-485775" y="1246094"/>
            <a:chExt cx="13163550" cy="358532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85775" y="1792941"/>
              <a:ext cx="13163550" cy="3038475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4"/>
            <a:srcRect t="5321" b="8092"/>
            <a:stretch/>
          </p:blipFill>
          <p:spPr>
            <a:xfrm>
              <a:off x="-419100" y="1246094"/>
              <a:ext cx="12954000" cy="618565"/>
            </a:xfrm>
            <a:prstGeom prst="rect">
              <a:avLst/>
            </a:prstGeom>
          </p:spPr>
        </p:pic>
      </p:grpSp>
      <p:sp>
        <p:nvSpPr>
          <p:cNvPr id="8" name="Прямоугольник 7"/>
          <p:cNvSpPr/>
          <p:nvPr/>
        </p:nvSpPr>
        <p:spPr>
          <a:xfrm>
            <a:off x="481980" y="1154906"/>
            <a:ext cx="5287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Существующие и перспективные технологии*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6492" y="6374199"/>
            <a:ext cx="55044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Концепция цифровая трансформация 2030, ПАО «</a:t>
            </a: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Россети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», 2018 г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481979" y="4189589"/>
            <a:ext cx="4815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Ключевые признаки автокластерной сети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481979" y="4641208"/>
            <a:ext cx="107194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Сеть оптимальной топологии,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Автоматическая сборка надежной послеаварийной схемы,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Применение устройств, не требующих обслуживания,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Отсутствие индивидуальных настроек применяемых устройств,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Интеграция в онлайн и офлайн системы ППР.</a:t>
            </a:r>
          </a:p>
        </p:txBody>
      </p:sp>
      <p:sp>
        <p:nvSpPr>
          <p:cNvPr id="10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r>
              <a:rPr lang="ru-RU" sz="11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7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C977C-248A-32BC-0B3B-3FF850867FB2}"/>
              </a:ext>
            </a:extLst>
          </p:cNvPr>
          <p:cNvSpPr txBox="1"/>
          <p:nvPr/>
        </p:nvSpPr>
        <p:spPr>
          <a:xfrm>
            <a:off x="3268720" y="433642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Особенности традиционных схем мегаполисов*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2A97B34-15CC-4E0C-B255-33F76AC26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53" y="1875508"/>
            <a:ext cx="3353694" cy="380331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720908" y="1608127"/>
            <a:ext cx="71456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Двухлучевая топология,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источника питания,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Двухтрансформаторные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ТП,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АВР по стороне 6-10 </a:t>
            </a:r>
            <a:r>
              <a:rPr lang="ru-RU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кВ.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20908" y="1184537"/>
            <a:ext cx="3094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Общие параметры схемы: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20908" y="3225370"/>
            <a:ext cx="7356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Защита фидера в РП – имеется (силовой выключатель, МТЗ 0,6 с),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Защита фидера в ТП – отсутствует (выключатели нагрузки),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Защита трансформатора в ТП – минимальная,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АВР в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ТП.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20908" y="2829788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Защиты и автоматика: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1980" y="6374199"/>
            <a:ext cx="65682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Под мегаполисами в настоящем докладе понимаются Москва и Санкт-Петербург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20908" y="4794859"/>
            <a:ext cx="3243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Особенности повреждений: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20908" y="5173870"/>
            <a:ext cx="53120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Более 95% - аварии в кабелях,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Высокая надежность за счет высокой трудоёмкость устранения повреждений.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09" y="1184537"/>
            <a:ext cx="1149087" cy="114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52600" y="2628900"/>
            <a:ext cx="1809750" cy="771109"/>
          </a:xfrm>
          <a:prstGeom prst="roundRect">
            <a:avLst/>
          </a:prstGeom>
          <a:noFill/>
          <a:ln w="38100">
            <a:solidFill>
              <a:srgbClr val="00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Соединительная линия уступом 12"/>
          <p:cNvCxnSpPr>
            <a:stCxn id="12" idx="3"/>
            <a:endCxn id="4" idx="0"/>
          </p:cNvCxnSpPr>
          <p:nvPr/>
        </p:nvCxnSpPr>
        <p:spPr>
          <a:xfrm>
            <a:off x="1539796" y="1759081"/>
            <a:ext cx="1117679" cy="869819"/>
          </a:xfrm>
          <a:prstGeom prst="bentConnector2">
            <a:avLst/>
          </a:prstGeom>
          <a:noFill/>
          <a:ln w="38100">
            <a:solidFill>
              <a:srgbClr val="00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55644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" grpId="0"/>
      <p:bldP spid="8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C977C-248A-32BC-0B3B-3FF850867FB2}"/>
              </a:ext>
            </a:extLst>
          </p:cNvPr>
          <p:cNvSpPr txBox="1"/>
          <p:nvPr/>
        </p:nvSpPr>
        <p:spPr>
          <a:xfrm>
            <a:off x="2147501" y="238533"/>
            <a:ext cx="827249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Попытки уменьшить трудоемкость устранения повреждений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827FDC-88D7-4565-8D79-4E1F96598A7B}"/>
              </a:ext>
            </a:extLst>
          </p:cNvPr>
          <p:cNvSpPr txBox="1"/>
          <p:nvPr/>
        </p:nvSpPr>
        <p:spPr>
          <a:xfrm>
            <a:off x="1602716" y="4441735"/>
            <a:ext cx="92458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</a:t>
            </a:r>
            <a:endParaRPr lang="en-US" sz="16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27878D-4CDF-44B2-9765-8D8CE7460878}"/>
              </a:ext>
            </a:extLst>
          </p:cNvPr>
          <p:cNvSpPr txBox="1"/>
          <p:nvPr/>
        </p:nvSpPr>
        <p:spPr>
          <a:xfrm>
            <a:off x="5446980" y="4450729"/>
            <a:ext cx="89447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 + ИКЗ</a:t>
            </a:r>
            <a:endParaRPr lang="en-US" sz="16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87CF84-24B7-430B-8DA4-491F26DD87AA}"/>
              </a:ext>
            </a:extLst>
          </p:cNvPr>
          <p:cNvSpPr txBox="1"/>
          <p:nvPr/>
        </p:nvSpPr>
        <p:spPr>
          <a:xfrm>
            <a:off x="8916205" y="4437359"/>
            <a:ext cx="238366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 + ИКЗ + </a:t>
            </a:r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FLISR</a:t>
            </a: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(САВС)</a:t>
            </a:r>
            <a:endParaRPr lang="en-US" sz="16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A97B34-15CC-4E0C-B255-33F76AC26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14" y="1108219"/>
            <a:ext cx="2773920" cy="314580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2EB1F6-B479-4D6C-B4A6-927648E17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002" y="1122808"/>
            <a:ext cx="2932430" cy="314580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3E2DAA4-AF5B-4206-9E2F-8CACFA682C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6901" y="1154106"/>
            <a:ext cx="3023878" cy="3145809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3589506" y="2645315"/>
            <a:ext cx="651754" cy="481520"/>
          </a:xfrm>
          <a:prstGeom prst="rightArrow">
            <a:avLst/>
          </a:prstGeom>
          <a:solidFill>
            <a:srgbClr val="52959B"/>
          </a:solidFill>
          <a:ln>
            <a:solidFill>
              <a:srgbClr val="52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5D8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7562789" y="2486250"/>
            <a:ext cx="651754" cy="481520"/>
          </a:xfrm>
          <a:prstGeom prst="rightArrow">
            <a:avLst/>
          </a:prstGeom>
          <a:solidFill>
            <a:srgbClr val="52959B"/>
          </a:solidFill>
          <a:ln>
            <a:solidFill>
              <a:srgbClr val="5295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219102" y="4951047"/>
            <a:ext cx="34194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FLISR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способна организовать автоматическое переключение, но требует квалифицированного сопровождения и зависима от каналов связи.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83694" y="4951047"/>
            <a:ext cx="34017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Высокая надежность энергоснабжения ценой высокой трудоемкости (поиск </a:t>
            </a:r>
            <a:r>
              <a:rPr lang="ru-RU" sz="1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к.з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., перевод в надежную послеаварийную схему)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40671" y="4951047"/>
            <a:ext cx="3009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ИКЗ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способна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уменьшить трудоемкость поиска, но не уменьшает трудоемкость ликвидации,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58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Box 204">
            <a:extLst>
              <a:ext uri="{FF2B5EF4-FFF2-40B4-BE49-F238E27FC236}">
                <a16:creationId xmlns:a16="http://schemas.microsoft.com/office/drawing/2014/main" id="{77481A96-436B-4C03-B9F3-48BAF5D3A031}"/>
              </a:ext>
            </a:extLst>
          </p:cNvPr>
          <p:cNvSpPr txBox="1"/>
          <p:nvPr/>
        </p:nvSpPr>
        <p:spPr>
          <a:xfrm>
            <a:off x="3003982" y="360491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Альтернатива - </a:t>
            </a:r>
            <a:r>
              <a:rPr lang="ru-RU" sz="2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Автокластерная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схема построения сети*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930ACF-2603-4262-AAE8-B9761D0EF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842" y="1454884"/>
            <a:ext cx="3000755" cy="470635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4969" y="1059623"/>
            <a:ext cx="1074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Кластер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73163" y="6418205"/>
            <a:ext cx="84322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 Реализуется в рамках соглашения между ПАО «</a:t>
            </a:r>
            <a:r>
              <a:rPr lang="ru-RU" sz="1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Россети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Московский регион» и ООО «Таврида Электрик»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866230" y="4437078"/>
            <a:ext cx="83257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Защита фидера, защита трансформатора, секционирование – выключатель с МПЗ,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Уставки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РЗиА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типизированы ( одна </a:t>
            </a:r>
            <a:r>
              <a:rPr lang="ru-RU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уставка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на все ТП),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866230" y="4005045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Защиты и автоматика: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48330" y="1059623"/>
            <a:ext cx="27158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Ключевые технологии: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3" name="Picture 11" descr="D:\kvi\001_Marketing\002_VCB15\004_Pilot\TER_P04-005 Вывод на рынок VCB15_LD8(F,RF,RD)\Федеральные мероприятия\Презентация в Сочи\Сочи\rotate\ISM_LD_8_0278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56876" y="1560152"/>
            <a:ext cx="1299522" cy="127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\\DN\photo\Продукция\007_CM\CM_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136" y="1488439"/>
            <a:ext cx="2201484" cy="142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574" y="1761266"/>
            <a:ext cx="803488" cy="877171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8561909" y="3049296"/>
            <a:ext cx="36300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Контроллер присоединения, </a:t>
            </a:r>
          </a:p>
          <a:p>
            <a:pPr algn="ctr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новые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алгоритмы РЗА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37485" y="3047637"/>
            <a:ext cx="23383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Вакуумные</a:t>
            </a:r>
          </a:p>
          <a:p>
            <a:pPr algn="ctr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выключатель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047875" y="3049296"/>
            <a:ext cx="25464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Современные измерители</a:t>
            </a:r>
          </a:p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(I, </a:t>
            </a:r>
            <a:r>
              <a:rPr lang="en-US" sz="1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Ib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1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Ic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1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Ua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1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Ub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1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Uc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3I0)</a:t>
            </a:r>
          </a:p>
        </p:txBody>
      </p:sp>
      <p:sp>
        <p:nvSpPr>
          <p:cNvPr id="17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r>
              <a:rPr lang="ru-RU" sz="11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77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12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Box 204">
            <a:extLst>
              <a:ext uri="{FF2B5EF4-FFF2-40B4-BE49-F238E27FC236}">
                <a16:creationId xmlns:a16="http://schemas.microsoft.com/office/drawing/2014/main" id="{77481A96-436B-4C03-B9F3-48BAF5D3A031}"/>
              </a:ext>
            </a:extLst>
          </p:cNvPr>
          <p:cNvSpPr txBox="1"/>
          <p:nvPr/>
        </p:nvSpPr>
        <p:spPr>
          <a:xfrm>
            <a:off x="3618686" y="360491"/>
            <a:ext cx="765778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Возможности автокластерной сети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C6C25C-AF10-4843-8FC7-C50EE0E21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87" y="1084968"/>
            <a:ext cx="3108999" cy="489098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919681" y="1585801"/>
            <a:ext cx="71456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Автоматический переход в надежный послеаварийный режим без участия Систем Поддержки Принятия Решения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( уменьшение в 8 раз трудоемкости устранения аварии),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Полное время восстановления питания 15 с (с учетом ожидания АВР в РП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ПС: 14 с)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Идентификация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ОЗЗ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защищаемой зоне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(направленная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ОЗЗ),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Ошибочное включение на КЗ не опасно для персонала и оборудования.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r>
              <a:rPr lang="ru-RU" sz="11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867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9A27878D-4CDF-44B2-9765-8D8CE7460878}"/>
              </a:ext>
            </a:extLst>
          </p:cNvPr>
          <p:cNvSpPr txBox="1"/>
          <p:nvPr/>
        </p:nvSpPr>
        <p:spPr>
          <a:xfrm>
            <a:off x="5989084" y="1311570"/>
            <a:ext cx="69089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ВН+ИКЗ</a:t>
            </a:r>
            <a:endParaRPr lang="en-US" sz="1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87CF84-24B7-430B-8DA4-491F26DD87AA}"/>
              </a:ext>
            </a:extLst>
          </p:cNvPr>
          <p:cNvSpPr txBox="1"/>
          <p:nvPr/>
        </p:nvSpPr>
        <p:spPr>
          <a:xfrm>
            <a:off x="7756984" y="1303222"/>
            <a:ext cx="125194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ВН+ИКЗ+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FLISR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B7686EC-CEFA-4126-9687-86F88394ABD3}"/>
              </a:ext>
            </a:extLst>
          </p:cNvPr>
          <p:cNvSpPr txBox="1"/>
          <p:nvPr/>
        </p:nvSpPr>
        <p:spPr>
          <a:xfrm>
            <a:off x="9770884" y="1075912"/>
            <a:ext cx="161274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Автокластерная сеть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1423E3-20CC-4B13-BC6D-B97D6F1B7854}"/>
              </a:ext>
            </a:extLst>
          </p:cNvPr>
          <p:cNvSpPr txBox="1"/>
          <p:nvPr/>
        </p:nvSpPr>
        <p:spPr>
          <a:xfrm>
            <a:off x="610558" y="1908176"/>
            <a:ext cx="297837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Надежность энергоснабжения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08E4D3D-FFD4-48E4-BE7F-0C9D07E80998}"/>
              </a:ext>
            </a:extLst>
          </p:cNvPr>
          <p:cNvSpPr/>
          <p:nvPr/>
        </p:nvSpPr>
        <p:spPr>
          <a:xfrm>
            <a:off x="8132349" y="2244501"/>
            <a:ext cx="511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437F68-6EE2-4700-97FD-5404C8A6FBD0}"/>
              </a:ext>
            </a:extLst>
          </p:cNvPr>
          <p:cNvSpPr txBox="1"/>
          <p:nvPr/>
        </p:nvSpPr>
        <p:spPr>
          <a:xfrm>
            <a:off x="610558" y="2335446"/>
            <a:ext cx="15417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Знаем где авария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AE08DCE-F2CF-4F81-96D6-4FB459A50578}"/>
              </a:ext>
            </a:extLst>
          </p:cNvPr>
          <p:cNvSpPr txBox="1"/>
          <p:nvPr/>
        </p:nvSpPr>
        <p:spPr>
          <a:xfrm>
            <a:off x="610558" y="2804631"/>
            <a:ext cx="474328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Автоматическая сборка послеаварийной схемы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4CE3801-8E0A-4959-868C-C1B1FDA67382}"/>
              </a:ext>
            </a:extLst>
          </p:cNvPr>
          <p:cNvSpPr/>
          <p:nvPr/>
        </p:nvSpPr>
        <p:spPr>
          <a:xfrm>
            <a:off x="8134734" y="2724733"/>
            <a:ext cx="511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232FD264-3F6B-4553-AD16-679DF195565B}"/>
              </a:ext>
            </a:extLst>
          </p:cNvPr>
          <p:cNvSpPr/>
          <p:nvPr/>
        </p:nvSpPr>
        <p:spPr>
          <a:xfrm>
            <a:off x="5891716" y="2751600"/>
            <a:ext cx="9442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A50021"/>
                </a:solidFill>
              </a:rPr>
              <a:t>☒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6EE64C9-462F-4AC4-9093-D2F5301FE76D}"/>
              </a:ext>
            </a:extLst>
          </p:cNvPr>
          <p:cNvSpPr txBox="1"/>
          <p:nvPr/>
        </p:nvSpPr>
        <p:spPr>
          <a:xfrm>
            <a:off x="606059" y="4501040"/>
            <a:ext cx="195726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ru-RU"/>
            </a:defPPr>
            <a:lvl1pPr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Стоимость решения</a:t>
            </a: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2856740-C637-44C1-AD09-F0FDC5586D7D}"/>
              </a:ext>
            </a:extLst>
          </p:cNvPr>
          <p:cNvSpPr txBox="1"/>
          <p:nvPr/>
        </p:nvSpPr>
        <p:spPr>
          <a:xfrm>
            <a:off x="611985" y="3280436"/>
            <a:ext cx="287290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Независимость от каналов связи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32B86DC3-D6EF-4D2A-8A0B-2E3EADF7DA55}"/>
              </a:ext>
            </a:extLst>
          </p:cNvPr>
          <p:cNvSpPr/>
          <p:nvPr/>
        </p:nvSpPr>
        <p:spPr>
          <a:xfrm>
            <a:off x="7910847" y="3220132"/>
            <a:ext cx="9442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A50021"/>
                </a:solidFill>
              </a:rPr>
              <a:t>☒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BDC977C-248A-32BC-0B3B-3FF850867FB2}"/>
              </a:ext>
            </a:extLst>
          </p:cNvPr>
          <p:cNvSpPr txBox="1"/>
          <p:nvPr/>
        </p:nvSpPr>
        <p:spPr>
          <a:xfrm>
            <a:off x="3588937" y="364724"/>
            <a:ext cx="783964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Сравнение вариантов автоматизации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908E4D3D-FFD4-48E4-BE7F-0C9D07E80998}"/>
              </a:ext>
            </a:extLst>
          </p:cNvPr>
          <p:cNvSpPr/>
          <p:nvPr/>
        </p:nvSpPr>
        <p:spPr>
          <a:xfrm>
            <a:off x="10295167" y="2244501"/>
            <a:ext cx="511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4CE3801-8E0A-4959-868C-C1B1FDA67382}"/>
              </a:ext>
            </a:extLst>
          </p:cNvPr>
          <p:cNvSpPr/>
          <p:nvPr/>
        </p:nvSpPr>
        <p:spPr>
          <a:xfrm>
            <a:off x="10297552" y="2683363"/>
            <a:ext cx="511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34CE3801-8E0A-4959-868C-C1B1FDA67382}"/>
              </a:ext>
            </a:extLst>
          </p:cNvPr>
          <p:cNvSpPr/>
          <p:nvPr/>
        </p:nvSpPr>
        <p:spPr>
          <a:xfrm>
            <a:off x="10303100" y="3217885"/>
            <a:ext cx="511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2856740-C637-44C1-AD09-F0FDC5586D7D}"/>
              </a:ext>
            </a:extLst>
          </p:cNvPr>
          <p:cNvSpPr txBox="1"/>
          <p:nvPr/>
        </p:nvSpPr>
        <p:spPr>
          <a:xfrm>
            <a:off x="611985" y="3783281"/>
            <a:ext cx="265617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Способность включения на КЗ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232FD264-3F6B-4553-AD16-679DF195565B}"/>
              </a:ext>
            </a:extLst>
          </p:cNvPr>
          <p:cNvSpPr/>
          <p:nvPr/>
        </p:nvSpPr>
        <p:spPr>
          <a:xfrm>
            <a:off x="5900693" y="3706336"/>
            <a:ext cx="9442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A50021"/>
                </a:solidFill>
              </a:rPr>
              <a:t>☒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232FD264-3F6B-4553-AD16-679DF195565B}"/>
              </a:ext>
            </a:extLst>
          </p:cNvPr>
          <p:cNvSpPr/>
          <p:nvPr/>
        </p:nvSpPr>
        <p:spPr>
          <a:xfrm>
            <a:off x="7910846" y="3714205"/>
            <a:ext cx="9442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A50021"/>
                </a:solidFill>
              </a:rPr>
              <a:t>☒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06059" y="4257038"/>
            <a:ext cx="11056063" cy="0"/>
          </a:xfrm>
          <a:prstGeom prst="line">
            <a:avLst/>
          </a:prstGeom>
          <a:ln w="38100">
            <a:solidFill>
              <a:srgbClr val="292D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581355" y="1678591"/>
            <a:ext cx="11056063" cy="0"/>
          </a:xfrm>
          <a:prstGeom prst="line">
            <a:avLst/>
          </a:prstGeom>
          <a:ln w="38100">
            <a:solidFill>
              <a:srgbClr val="00AE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09386" y="4397973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100%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132349" y="4398270"/>
            <a:ext cx="81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120%?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201406" y="4377929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6853"/>
                </a:solidFill>
              </a:rPr>
              <a:t>120%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34CE3801-8E0A-4959-868C-C1B1FDA67382}"/>
              </a:ext>
            </a:extLst>
          </p:cNvPr>
          <p:cNvSpPr/>
          <p:nvPr/>
        </p:nvSpPr>
        <p:spPr>
          <a:xfrm>
            <a:off x="10303100" y="3682397"/>
            <a:ext cx="511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2B86DC3-D6EF-4D2A-8A0B-2E3EADF7DA55}"/>
              </a:ext>
            </a:extLst>
          </p:cNvPr>
          <p:cNvSpPr/>
          <p:nvPr/>
        </p:nvSpPr>
        <p:spPr>
          <a:xfrm>
            <a:off x="5900693" y="3220132"/>
            <a:ext cx="9442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A50021"/>
                </a:solidFill>
              </a:rPr>
              <a:t>☒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E5339CB-6503-4404-8125-5D8501326719}"/>
              </a:ext>
            </a:extLst>
          </p:cNvPr>
          <p:cNvSpPr/>
          <p:nvPr/>
        </p:nvSpPr>
        <p:spPr>
          <a:xfrm>
            <a:off x="6116929" y="1833619"/>
            <a:ext cx="511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908E4D3D-FFD4-48E4-BE7F-0C9D07E80998}"/>
              </a:ext>
            </a:extLst>
          </p:cNvPr>
          <p:cNvSpPr/>
          <p:nvPr/>
        </p:nvSpPr>
        <p:spPr>
          <a:xfrm>
            <a:off x="8132349" y="1834854"/>
            <a:ext cx="511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908E4D3D-FFD4-48E4-BE7F-0C9D07E80998}"/>
              </a:ext>
            </a:extLst>
          </p:cNvPr>
          <p:cNvSpPr/>
          <p:nvPr/>
        </p:nvSpPr>
        <p:spPr>
          <a:xfrm>
            <a:off x="10295167" y="1810053"/>
            <a:ext cx="511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5E5339CB-6503-4404-8125-5D8501326719}"/>
              </a:ext>
            </a:extLst>
          </p:cNvPr>
          <p:cNvSpPr/>
          <p:nvPr/>
        </p:nvSpPr>
        <p:spPr>
          <a:xfrm>
            <a:off x="6116929" y="2250131"/>
            <a:ext cx="511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32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r>
              <a:rPr lang="ru-RU" sz="11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r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027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DA053AA-48C3-4628-9D93-BF1D53C16FA1}"/>
              </a:ext>
            </a:extLst>
          </p:cNvPr>
          <p:cNvSpPr/>
          <p:nvPr/>
        </p:nvSpPr>
        <p:spPr>
          <a:xfrm>
            <a:off x="500442" y="1691036"/>
            <a:ext cx="5117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F64472D-42AC-45E1-88F3-A6D9878EB95C}"/>
              </a:ext>
            </a:extLst>
          </p:cNvPr>
          <p:cNvSpPr/>
          <p:nvPr/>
        </p:nvSpPr>
        <p:spPr>
          <a:xfrm>
            <a:off x="1168345" y="1791979"/>
            <a:ext cx="10341345" cy="276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Сократить в 8 раза трудоёмкость перехода в надежный послеаварийный и нормальный режимы,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693247C-830F-416D-9FE6-2DD2EE96EC0F}"/>
              </a:ext>
            </a:extLst>
          </p:cNvPr>
          <p:cNvSpPr/>
          <p:nvPr/>
        </p:nvSpPr>
        <p:spPr>
          <a:xfrm>
            <a:off x="500442" y="2247527"/>
            <a:ext cx="5117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D66D673-30ED-406B-8A19-26AA1F40FF3E}"/>
              </a:ext>
            </a:extLst>
          </p:cNvPr>
          <p:cNvSpPr/>
          <p:nvPr/>
        </p:nvSpPr>
        <p:spPr>
          <a:xfrm>
            <a:off x="1168344" y="2799232"/>
            <a:ext cx="10341345" cy="276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Идентифицировать ОЗЗ в защищаемой зоне в сетях с любым режимом </a:t>
            </a:r>
            <a:r>
              <a:rPr lang="ru-RU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нейтрали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F523B3E-5D2F-4C65-9DDA-8DCF90BA92BA}"/>
              </a:ext>
            </a:extLst>
          </p:cNvPr>
          <p:cNvSpPr/>
          <p:nvPr/>
        </p:nvSpPr>
        <p:spPr>
          <a:xfrm>
            <a:off x="500442" y="2677113"/>
            <a:ext cx="5117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481A96-436B-4C03-B9F3-48BAF5D3A031}"/>
              </a:ext>
            </a:extLst>
          </p:cNvPr>
          <p:cNvSpPr txBox="1"/>
          <p:nvPr/>
        </p:nvSpPr>
        <p:spPr>
          <a:xfrm>
            <a:off x="5166111" y="360491"/>
            <a:ext cx="611036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Выводы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4194" y="1186381"/>
            <a:ext cx="4661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Применение автокластерной сети позволит: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F023490-3C49-47F0-A859-45C774D81877}"/>
              </a:ext>
            </a:extLst>
          </p:cNvPr>
          <p:cNvSpPr/>
          <p:nvPr/>
        </p:nvSpPr>
        <p:spPr>
          <a:xfrm>
            <a:off x="1172097" y="3261398"/>
            <a:ext cx="10341345" cy="276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Исключить индивидуальные настройки РЗА,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F523B3E-5D2F-4C65-9DDA-8DCF90BA92BA}"/>
              </a:ext>
            </a:extLst>
          </p:cNvPr>
          <p:cNvSpPr/>
          <p:nvPr/>
        </p:nvSpPr>
        <p:spPr>
          <a:xfrm>
            <a:off x="504197" y="3160628"/>
            <a:ext cx="5117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F023490-3C49-47F0-A859-45C774D81877}"/>
              </a:ext>
            </a:extLst>
          </p:cNvPr>
          <p:cNvSpPr/>
          <p:nvPr/>
        </p:nvSpPr>
        <p:spPr>
          <a:xfrm>
            <a:off x="1172097" y="2378975"/>
            <a:ext cx="10341345" cy="276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Увеличить безопасность персонала,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F523B3E-5D2F-4C65-9DDA-8DCF90BA92BA}"/>
              </a:ext>
            </a:extLst>
          </p:cNvPr>
          <p:cNvSpPr/>
          <p:nvPr/>
        </p:nvSpPr>
        <p:spPr>
          <a:xfrm>
            <a:off x="504197" y="3560631"/>
            <a:ext cx="5117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F023490-3C49-47F0-A859-45C774D81877}"/>
              </a:ext>
            </a:extLst>
          </p:cNvPr>
          <p:cNvSpPr/>
          <p:nvPr/>
        </p:nvSpPr>
        <p:spPr>
          <a:xfrm>
            <a:off x="1172097" y="3683848"/>
            <a:ext cx="10341345" cy="276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Исключить завышенные требования к каналам связи</a:t>
            </a:r>
            <a:r>
              <a: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 шкафам телемеханики,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00442" y="4260675"/>
            <a:ext cx="2223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 еще одна вещь: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F523B3E-5D2F-4C65-9DDA-8DCF90BA92BA}"/>
              </a:ext>
            </a:extLst>
          </p:cNvPr>
          <p:cNvSpPr/>
          <p:nvPr/>
        </p:nvSpPr>
        <p:spPr>
          <a:xfrm>
            <a:off x="504197" y="4726698"/>
            <a:ext cx="5117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6853"/>
                </a:solidFill>
              </a:rPr>
              <a:t>☑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F023490-3C49-47F0-A859-45C774D81877}"/>
              </a:ext>
            </a:extLst>
          </p:cNvPr>
          <p:cNvSpPr/>
          <p:nvPr/>
        </p:nvSpPr>
        <p:spPr>
          <a:xfrm>
            <a:off x="1172097" y="4849915"/>
            <a:ext cx="10341345" cy="276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Отказаться от применения </a:t>
            </a:r>
            <a:r>
              <a: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SF6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6755" y="5931530"/>
            <a:ext cx="9160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Калифорнийский совет по воздушным ресурсам определил конец 2024 года границей отказа от 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SF6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оборудовании 72 кВ и ниже, Европейская комиссия вводит запрет в горизонте 2025-2030, Китай требует ограничить закупки оборудования, содержащего 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SF6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….. </a:t>
            </a:r>
          </a:p>
        </p:txBody>
      </p:sp>
    </p:spTree>
    <p:extLst>
      <p:ext uri="{BB962C8B-B14F-4D97-AF65-F5344CB8AC3E}">
        <p14:creationId xmlns:p14="http://schemas.microsoft.com/office/powerpoint/2010/main" val="295013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501042" y="1886725"/>
            <a:ext cx="70066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927716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6186</TotalTime>
  <Words>538</Words>
  <Application>Microsoft Office PowerPoint</Application>
  <PresentationFormat>Широкоэкранный</PresentationFormat>
  <Paragraphs>120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 k</dc:creator>
  <cp:lastModifiedBy>Anastasia Veronica Bradbury</cp:lastModifiedBy>
  <cp:revision>266</cp:revision>
  <dcterms:created xsi:type="dcterms:W3CDTF">2022-04-06T14:14:41Z</dcterms:created>
  <dcterms:modified xsi:type="dcterms:W3CDTF">2024-07-02T18:53:04Z</dcterms:modified>
</cp:coreProperties>
</file>