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07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9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43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5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64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1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44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06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34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06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051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DB10C-5E50-4EB6-8D65-6391B204EF88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4175E-4E9E-4892-905D-F7AE5A792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51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oleObject" Target="../embeddings/oleObject3.bin"/><Relationship Id="rId7" Type="http://schemas.microsoft.com/office/2007/relationships/hdphoto" Target="../media/hdphoto2.wdp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605342"/>
            <a:ext cx="9144000" cy="165576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Современное состояние НТД в области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защиты от вибрации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проводов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 грозозащитных тросов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ВЛ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55622" y="292609"/>
            <a:ext cx="31283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«ЭЛЕКТРИЧЕСКИЕ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29968" y="1988014"/>
            <a:ext cx="8638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Линии электропередачи – кровеносные сосуды энергетики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23.03.2022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120" y="557471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Рамзия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Каверина, Руководитель экспертного совета </a:t>
            </a:r>
            <a:endParaRPr lang="en-US" sz="1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Ассоциации «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Электросетьизоляция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».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10" y="308005"/>
            <a:ext cx="4992273" cy="80571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9120" y="1033020"/>
            <a:ext cx="69128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/>
              <a:t>Некоммерческое партнёрство разработчиков, производителей и поставщиков изоляционных устройств и материалов, арматуры и защитных устройств для электрических сетей г. Москва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40647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77486" y="307672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670" y="1366601"/>
            <a:ext cx="11308522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настоящее время Ассоциация «ЭЛЕКТРОСЕТЬИЗОЛЯЦИЯ» совместно с членами экспертного совета с учетом новых и международных требований разрабатывает и пересматривает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национальных стандартов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042341"/>
              </p:ext>
            </p:extLst>
          </p:nvPr>
        </p:nvGraphicFramePr>
        <p:xfrm>
          <a:off x="1489933" y="2038516"/>
          <a:ext cx="9357995" cy="4501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0307">
                  <a:extLst>
                    <a:ext uri="{9D8B030D-6E8A-4147-A177-3AD203B41FA5}">
                      <a16:colId xmlns:a16="http://schemas.microsoft.com/office/drawing/2014/main" val="3101420560"/>
                    </a:ext>
                  </a:extLst>
                </a:gridCol>
                <a:gridCol w="7307803">
                  <a:extLst>
                    <a:ext uri="{9D8B030D-6E8A-4147-A177-3AD203B41FA5}">
                      <a16:colId xmlns:a16="http://schemas.microsoft.com/office/drawing/2014/main" val="203545509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33560393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№ п</a:t>
                      </a:r>
                      <a:r>
                        <a:rPr lang="en-US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Статус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3568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51155 Арматура линейная. Правила приемки и методы испытаний (пересмотр), Изменение №1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Утвержден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862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51177 Арматура линейная. Общие технические требования (пересмотр), изменение №1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Утвержден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783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Арматура для проводов СИП для ВЛ до 1 кВ. Общие технические требования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 утверждении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5443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52725 Ограничители перенапряжений нелинейные для электроустановок переменного тока напряжением от 3 до 750 кВ. Общие технические условия (пересмотр)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Утвержден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624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Металлоксидные защитные разрядники с внешним искровым промежутком для воздушных линий электропередачи переменного тока напряжением от 6 до 330 кВ. Общие технические условия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редакция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724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Разрядники мультикамерные молниезащитные для воздушных линий электропередачи переменного тока напряжением свыше 1000 В. Общие технические условия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редакция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6384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Устройства защиты птиц от поражения электрическим током на объектах электроэнергетики. Общие технические условия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Публичное обсуждение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0084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52082 Изоляторы полимерные опорные наружной установки на напряжение 6-750 кВ. Общие технические условия (пересмотр)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Публичное обсуждение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540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Изоляторы полимерные проходные на напряжение свыше 1000 В. Общие технические условия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Публичное обсуждение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4447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Траверсы изолирующие полимерные на напряжение 6–220 кВ. Общие технические условия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Публичное обсуждение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4425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ГОСТ Р Изоляторы полимерные опорные линейные и штыревые на напряжение от 1 до 35 кВ. Общие технические условия.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Публичное обсуждение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5803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ГОСТ Р 52034 Изоляторы опорные из керамики и из стекла на напряжение свыше 1000 В. Общие технические условия (пересмотр)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Публичное обсуждение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3376678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67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1790" y="2030667"/>
            <a:ext cx="11363386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До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2000 года из опыта анализа технологических нарушений отказы по элементам на воздушных линиях электропередачи распределялись таким образом: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- провода и грозозащитные тросы – 55%;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- изоляторы – 33%;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- опоры – 9%;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- арматура 3%.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И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эта картина не изменилась в лучшую сторону, а только ухудшилась из-за изменения климатических условий в мире. Основной причиной отказов проводов и грозозащитных тросов является атмосферные явления, превышающие расчетные (ветер, гололед, гроза, знакопеременные нагрузки, превышающие допустимый уровень (вибрация и пляска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07000"/>
              </a:lnSpc>
            </a:pPr>
            <a:r>
              <a:rPr lang="ru-RU" dirty="0" smtClean="0"/>
              <a:t>	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505" y="292609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5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6616" y="1386795"/>
            <a:ext cx="11539728" cy="1343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</a:rPr>
              <a:t>	В природе существует </a:t>
            </a:r>
            <a:r>
              <a:rPr lang="ru-RU" dirty="0">
                <a:ea typeface="Calibri" panose="020F0502020204030204" pitchFamily="34" charset="0"/>
              </a:rPr>
              <a:t>три вида вибрации:</a:t>
            </a:r>
            <a:endParaRPr lang="ru-RU" sz="20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</a:rPr>
              <a:t>высокочастотная - это вибрация, возникающая при направлении ветра под 90º к оси </a:t>
            </a:r>
            <a:r>
              <a:rPr lang="ru-RU" dirty="0" smtClean="0">
                <a:ea typeface="Calibri" panose="020F0502020204030204" pitchFamily="34" charset="0"/>
              </a:rPr>
              <a:t>ВЛ (7 и выше Гц):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20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2000" dirty="0">
              <a:ea typeface="Calibri" panose="020F0502020204030204" pitchFamily="34" charset="0"/>
            </a:endParaRPr>
          </a:p>
        </p:txBody>
      </p:sp>
      <p:pic>
        <p:nvPicPr>
          <p:cNvPr id="8" name="Picture 5" descr="mhtml:file://C:\Users\рам\Проблемы%20повышенной%20вибрации%20и%20«пляски»%20проводов%20и%20грозотросов%20в%20Северном%20регионе%20и%20пути%20их%20решения.mht!http://www.ruscable.ru/uploads/image/kabel-news/2010-1/2010-1_57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472" y="2209907"/>
            <a:ext cx="6521868" cy="416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9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4670" y="1426024"/>
            <a:ext cx="11457432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</a:rPr>
              <a:t>низкочастотная – это вибрация, возникающая при направлении ветра под острым углом к оси </a:t>
            </a:r>
            <a:r>
              <a:rPr lang="ru-RU" dirty="0" smtClean="0">
                <a:ea typeface="Calibri" panose="020F0502020204030204" pitchFamily="34" charset="0"/>
              </a:rPr>
              <a:t>ВЛ или при изморози, которая откладывается </a:t>
            </a:r>
            <a:r>
              <a:rPr lang="ru-RU" altLang="ru-RU" dirty="0"/>
              <a:t>при очень спокойном воздухе, сохраняя цилиндрическую форму провода, но с существенным увеличением  его </a:t>
            </a:r>
            <a:r>
              <a:rPr lang="ru-RU" altLang="ru-RU" dirty="0" smtClean="0"/>
              <a:t>диаметра</a:t>
            </a:r>
            <a:r>
              <a:rPr lang="ru-RU" altLang="ru-RU" dirty="0"/>
              <a:t> </a:t>
            </a:r>
            <a:r>
              <a:rPr lang="ru-RU" dirty="0" smtClean="0">
                <a:ea typeface="Calibri" panose="020F0502020204030204" pitchFamily="34" charset="0"/>
              </a:rPr>
              <a:t>(7 и ниже Гц):</a:t>
            </a:r>
            <a:endParaRPr lang="ru-RU" sz="2000" dirty="0">
              <a:ea typeface="Calibri" panose="020F0502020204030204" pitchFamily="34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349749"/>
              </p:ext>
            </p:extLst>
          </p:nvPr>
        </p:nvGraphicFramePr>
        <p:xfrm>
          <a:off x="907020" y="2623144"/>
          <a:ext cx="5147372" cy="3618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orelDRAW" r:id="rId3" imgW="5586984" imgH="3927653" progId="CorelDRAW.Graphic.12">
                  <p:embed/>
                </p:oleObj>
              </mc:Choice>
              <mc:Fallback>
                <p:oleObj name="CorelDRAW" r:id="rId3" imgW="5586984" imgH="3927653" progId="CorelDRAW.Graphic.12">
                  <p:embed/>
                  <p:pic>
                    <p:nvPicPr>
                      <p:cNvPr id="1024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020" y="2623144"/>
                        <a:ext cx="5147372" cy="36184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4" descr="Цветков 00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60" y="2623144"/>
            <a:ext cx="5845216" cy="318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1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4048" y="1578819"/>
            <a:ext cx="1144828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</a:rPr>
              <a:t>ударная – это вибрация, возникающая на переходах ВЛ через водные преграды, когда провода закреплены на </a:t>
            </a:r>
            <a:r>
              <a:rPr lang="ru-RU" dirty="0" err="1">
                <a:ea typeface="Calibri" panose="020F0502020204030204" pitchFamily="34" charset="0"/>
              </a:rPr>
              <a:t>многороликовых</a:t>
            </a:r>
            <a:r>
              <a:rPr lang="ru-RU" dirty="0">
                <a:ea typeface="Calibri" panose="020F0502020204030204" pitchFamily="34" charset="0"/>
              </a:rPr>
              <a:t> </a:t>
            </a:r>
            <a:r>
              <a:rPr lang="ru-RU" dirty="0" smtClean="0">
                <a:ea typeface="Calibri" panose="020F0502020204030204" pitchFamily="34" charset="0"/>
              </a:rPr>
              <a:t>подвесах:</a:t>
            </a:r>
            <a:endParaRPr lang="ru-RU" sz="2000" dirty="0">
              <a:ea typeface="Calibri" panose="020F0502020204030204" pitchFamily="34" charset="0"/>
            </a:endParaRPr>
          </a:p>
        </p:txBody>
      </p:sp>
      <p:pic>
        <p:nvPicPr>
          <p:cNvPr id="7" name="Picture 6" descr="ЦИВ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00" y="2574776"/>
            <a:ext cx="5207324" cy="367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3" descr="C:\Каверина\Работа\2011\Якутия\верхний провод 2..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88" y="2574776"/>
            <a:ext cx="5654672" cy="367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25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5399" y="1415377"/>
            <a:ext cx="116586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</a:rPr>
              <a:t>Для каждого вида вибрации существует своя схема защиты:</a:t>
            </a:r>
            <a:endParaRPr lang="ru-RU" sz="2000" dirty="0">
              <a:ea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4" y="2192210"/>
            <a:ext cx="11461565" cy="29650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75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9184" y="1904529"/>
            <a:ext cx="11393424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Защита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от вибрации во многом зависит от </a:t>
            </a:r>
            <a:r>
              <a:rPr lang="ru-RU" dirty="0" err="1">
                <a:ea typeface="Calibri" panose="020F0502020204030204" pitchFamily="34" charset="0"/>
                <a:cs typeface="Times New Roman" panose="02020603050405020304" pitchFamily="18" charset="0"/>
              </a:rPr>
              <a:t>тяжения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 провода, от величины </a:t>
            </a:r>
            <a:r>
              <a:rPr lang="ru-RU" dirty="0" err="1">
                <a:ea typeface="Calibri" panose="020F0502020204030204" pitchFamily="34" charset="0"/>
                <a:cs typeface="Times New Roman" panose="02020603050405020304" pitchFamily="18" charset="0"/>
              </a:rPr>
              <a:t>тяжения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 зависит количество, применяемых гасителей и их весовые характеристики. Поэтому схема защиты от вибрации в южных районах России должны отличаться от схемы, применяемых в северных регионах страны, где провод подвергается до восьми месяцев повышенному </a:t>
            </a:r>
            <a:r>
              <a:rPr lang="ru-RU" dirty="0" err="1">
                <a:ea typeface="Calibri" panose="020F0502020204030204" pitchFamily="34" charset="0"/>
                <a:cs typeface="Times New Roman" panose="02020603050405020304" pitchFamily="18" charset="0"/>
              </a:rPr>
              <a:t>тяжению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, значит повышенному влиянию вибрации.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Таким образом,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задача выбора надежной схемы защиты проводов и грозозащитных тросов от вибрации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чрезвычайно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актуальна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r>
              <a:rPr lang="ru-RU" dirty="0" smtClean="0"/>
              <a:t>	В </a:t>
            </a:r>
            <a:r>
              <a:rPr lang="ru-RU" dirty="0"/>
              <a:t>настоящее время научные институты и заводы-изготовители имеют богатый опыт по разработке и изготовлению гасителей вибрации, работающих в большом диапазоне частот, однако отсутствие стандарта, определяющего их применение при различных климатических условиях эксплуатации ВЛ, применяемой подвесной, натяжной и соединительной арматуре до сих пор приводит к технологическим нарушениям.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Какими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же стандартами или нормативными документами мы владеем: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80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60" y="1028700"/>
            <a:ext cx="4170680" cy="58293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83680" y="8321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726260"/>
              </p:ext>
            </p:extLst>
          </p:nvPr>
        </p:nvGraphicFramePr>
        <p:xfrm>
          <a:off x="6583680" y="832104"/>
          <a:ext cx="4191000" cy="593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Точечный рисунок" r:id="rId4" imgW="4342857" imgH="6152381" progId="Paint.Picture">
                  <p:embed/>
                </p:oleObj>
              </mc:Choice>
              <mc:Fallback>
                <p:oleObj name="Точечный рисунок" r:id="rId4" imgW="4342857" imgH="6152381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680" y="832104"/>
                        <a:ext cx="4191000" cy="593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009" y="250418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79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418" y="1365270"/>
            <a:ext cx="9066086" cy="251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586" y="4133087"/>
            <a:ext cx="7624762" cy="210896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58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425" y="1055878"/>
            <a:ext cx="6740525" cy="569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96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257" y="935714"/>
            <a:ext cx="80518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595" y="4293276"/>
            <a:ext cx="6657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96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413202"/>
              </p:ext>
            </p:extLst>
          </p:nvPr>
        </p:nvGraphicFramePr>
        <p:xfrm>
          <a:off x="2852928" y="935714"/>
          <a:ext cx="9564624" cy="5373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Диаграмма" r:id="rId3" imgW="9305841" imgH="5191023" progId="Excel.Chart.8">
                  <p:embed/>
                </p:oleObj>
              </mc:Choice>
              <mc:Fallback>
                <p:oleObj name="Диаграмма" r:id="rId3" imgW="9305841" imgH="5191023" progId="Excel.Chart.8">
                  <p:embed/>
                  <p:pic>
                    <p:nvPicPr>
                      <p:cNvPr id="22536" name="Объект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601" t="-3152" r="-1831" b="-3696"/>
                      <a:stretch>
                        <a:fillRect/>
                      </a:stretch>
                    </p:blipFill>
                    <p:spPr bwMode="auto">
                      <a:xfrm>
                        <a:off x="2852928" y="935714"/>
                        <a:ext cx="9564624" cy="53736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2"/>
          <a:stretch>
            <a:fillRect/>
          </a:stretch>
        </p:blipFill>
        <p:spPr bwMode="auto">
          <a:xfrm>
            <a:off x="265176" y="1460362"/>
            <a:ext cx="237172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01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" y="4265642"/>
            <a:ext cx="2592115" cy="189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7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2740" y="1051576"/>
            <a:ext cx="1059514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/>
              <a:t>Выбор эффективной схемы защиты от вибрации для провода АЖС 79</a:t>
            </a:r>
            <a:r>
              <a:rPr lang="en-US" altLang="ru-RU" b="1" dirty="0" smtClean="0"/>
              <a:t>/</a:t>
            </a:r>
            <a:r>
              <a:rPr lang="ru-RU" altLang="ru-RU" b="1" dirty="0" smtClean="0"/>
              <a:t>39 в соответствии МЭК 61897 </a:t>
            </a:r>
          </a:p>
          <a:p>
            <a:r>
              <a:rPr lang="ru-RU" altLang="ru-RU" sz="1600" dirty="0" smtClean="0"/>
              <a:t>(для каждой частоты мощность поглощения энергии гасителем должна превышать подводимой мощности ветра)   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62" y="1782979"/>
            <a:ext cx="6124950" cy="18879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21" y="3756028"/>
            <a:ext cx="6149632" cy="14182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62" y="5227358"/>
            <a:ext cx="6157649" cy="15483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28911" y="2896413"/>
            <a:ext cx="4067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latin typeface="Calibri" panose="020F0502020204030204" pitchFamily="34" charset="0"/>
                <a:ea typeface="Calibri" panose="020F0502020204030204" pitchFamily="34" charset="0"/>
              </a:rPr>
              <a:t>Защита одним гасителем типа ГВН-3-17</a:t>
            </a:r>
            <a:endParaRPr lang="ru-RU" u="sng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58754" y="4465164"/>
            <a:ext cx="393729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Защита одним гасителем типа ГВП-1,6</a:t>
            </a:r>
            <a:endParaRPr lang="ru-RU" sz="11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45683" y="5807182"/>
            <a:ext cx="433567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Защита двумя гасителями типа </a:t>
            </a:r>
            <a:r>
              <a:rPr lang="ru-RU" u="sng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ГВУ-0,6-0,8</a:t>
            </a:r>
            <a:endParaRPr lang="ru-RU" sz="11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70526" y="1835747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энергия поглощения гасителем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энергия ветра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06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55622" y="292609"/>
            <a:ext cx="3042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МЕЖДУНАРОДНЫЙ ФОРУМ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ЭЛЕКТРИЧЕСКИЕ СЕТИ» 2022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0080" y="1644498"/>
            <a:ext cx="11192256" cy="401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Выводы: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 Нет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единого подхода к выбору гасителей вибрации разной конструкции и расчету мест их установки для защиты проводов разной конструкции и применения спиральной арматуры.      При применении спиральной арматуры расчет мест установки производится без учета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тяжения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массы и диаметра провода.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РД 34.20.182-90 «Методические указания по типовой защите проводов и грозозащитных тросов от вибрации и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субколебаний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воздушных линий электропередачи напряжением 35-750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кВ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не актуален и требует пересмотра. </a:t>
            </a: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Требуется </a:t>
            </a:r>
            <a:r>
              <a:rPr lang="ru-RU" dirty="0"/>
              <a:t>разработка СТАНДАРТА по типовой защите проводов (грозозащитных тросов) от вибрации на основе проведения лабораторных исследований с учетом применения спиральной арматуры и новых конструкций проводов (грозозащитных тросов) в рамках НИР</a:t>
            </a: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702" y="307672"/>
            <a:ext cx="4992273" cy="8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867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921</Words>
  <Application>Microsoft Office PowerPoint</Application>
  <PresentationFormat>Широкоэкранный</PresentationFormat>
  <Paragraphs>106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Times New Roman</vt:lpstr>
      <vt:lpstr>Тема Office</vt:lpstr>
      <vt:lpstr>CorelDRAW</vt:lpstr>
      <vt:lpstr>Точечный рисунок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Серж</dc:creator>
  <cp:lastModifiedBy>Серж</cp:lastModifiedBy>
  <cp:revision>18</cp:revision>
  <dcterms:created xsi:type="dcterms:W3CDTF">2022-03-21T20:13:14Z</dcterms:created>
  <dcterms:modified xsi:type="dcterms:W3CDTF">2022-03-23T01:52:27Z</dcterms:modified>
</cp:coreProperties>
</file>